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4" r:id="rId13"/>
    <p:sldId id="275" r:id="rId14"/>
    <p:sldId id="286" r:id="rId15"/>
    <p:sldId id="287" r:id="rId16"/>
    <p:sldId id="288" r:id="rId17"/>
    <p:sldId id="289" r:id="rId18"/>
    <p:sldId id="278" r:id="rId19"/>
    <p:sldId id="290" r:id="rId20"/>
    <p:sldId id="291" r:id="rId21"/>
    <p:sldId id="280" r:id="rId22"/>
    <p:sldId id="281" r:id="rId23"/>
    <p:sldId id="282" r:id="rId24"/>
    <p:sldId id="283" r:id="rId25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9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83025" autoAdjust="0"/>
  </p:normalViewPr>
  <p:slideViewPr>
    <p:cSldViewPr showGuides="1">
      <p:cViewPr>
        <p:scale>
          <a:sx n="66" d="100"/>
          <a:sy n="66" d="100"/>
        </p:scale>
        <p:origin x="-480" y="378"/>
      </p:cViewPr>
      <p:guideLst>
        <p:guide orient="horz" pos="890"/>
        <p:guide pos="4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/>
          <a:lstStyle>
            <a:lvl1pPr algn="r">
              <a:defRPr sz="1100"/>
            </a:lvl1pPr>
          </a:lstStyle>
          <a:p>
            <a:fld id="{38EE5B30-91EB-41CA-AE37-93A893BB2323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8" y="9430092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 anchor="b"/>
          <a:lstStyle>
            <a:lvl1pPr algn="r">
              <a:defRPr sz="1100"/>
            </a:lvl1pPr>
          </a:lstStyle>
          <a:p>
            <a:fld id="{4B033678-6571-46E3-B9AB-BD378DCFEC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123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/>
          <a:lstStyle>
            <a:lvl1pPr algn="l">
              <a:defRPr sz="11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/>
          <a:lstStyle>
            <a:lvl1pPr algn="r">
              <a:defRPr sz="1100" smtClean="0"/>
            </a:lvl1pPr>
          </a:lstStyle>
          <a:p>
            <a:pPr>
              <a:defRPr/>
            </a:pPr>
            <a:fld id="{517A9905-305E-4244-9D86-792B68E43EA2}" type="datetimeFigureOut">
              <a:rPr lang="de-DE"/>
              <a:pPr>
                <a:defRPr/>
              </a:pPr>
              <a:t>16.01.2012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30" tIns="45515" rIns="91030" bIns="45515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10" y="4715908"/>
            <a:ext cx="5335270" cy="4467701"/>
          </a:xfrm>
          <a:prstGeom prst="rect">
            <a:avLst/>
          </a:prstGeom>
        </p:spPr>
        <p:txBody>
          <a:bodyPr vert="horz" lIns="91030" tIns="45515" rIns="91030" bIns="45515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 anchor="b"/>
          <a:lstStyle>
            <a:lvl1pPr algn="l">
              <a:defRPr sz="11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8" y="9430092"/>
            <a:ext cx="2889938" cy="496412"/>
          </a:xfrm>
          <a:prstGeom prst="rect">
            <a:avLst/>
          </a:prstGeom>
        </p:spPr>
        <p:txBody>
          <a:bodyPr vert="horz" lIns="91030" tIns="45515" rIns="91030" bIns="45515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496BBC84-CB77-41CE-B04C-B562912E29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2690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0297">
              <a:spcBef>
                <a:spcPct val="0"/>
              </a:spcBef>
              <a:defRPr/>
            </a:pPr>
            <a:endParaRPr lang="en-GB" baseline="0" dirty="0" smtClean="0"/>
          </a:p>
        </p:txBody>
      </p:sp>
      <p:sp>
        <p:nvSpPr>
          <p:cNvPr id="614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1pPr>
            <a:lvl2pPr marL="739616" indent="-284468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2pPr>
            <a:lvl3pPr marL="1137871" indent="-227574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3pPr>
            <a:lvl4pPr marL="1593020" indent="-227574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4pPr>
            <a:lvl5pPr marL="2048168" indent="-227574"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5pPr>
            <a:lvl6pPr marL="2503317" indent="-227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6pPr>
            <a:lvl7pPr marL="2958464" indent="-227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7pPr>
            <a:lvl8pPr marL="3413613" indent="-227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8pPr>
            <a:lvl9pPr marL="3868762" indent="-22757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12" charset="-128"/>
              </a:defRPr>
            </a:lvl9pPr>
          </a:lstStyle>
          <a:p>
            <a:fld id="{D21E3E7A-BA58-4943-B49D-20917BD92813}" type="slidenum">
              <a:rPr lang="de-DE" sz="1100"/>
              <a:pPr/>
              <a:t>1</a:t>
            </a:fld>
            <a:endParaRPr lang="de-DE" sz="11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6857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426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0860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813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255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478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522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55491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Gringo 3.0.3, Clasp </a:t>
            </a:r>
            <a:r>
              <a:rPr lang="en-US" baseline="0" dirty="0" smtClean="0"/>
              <a:t>2.0.2 (tests done also with Clasp 2.0.4; results almost the same)</a:t>
            </a:r>
            <a:endParaRPr lang="en-US" baseline="0" dirty="0" smtClean="0"/>
          </a:p>
          <a:p>
            <a:r>
              <a:rPr lang="en-US" baseline="0" dirty="0" smtClean="0"/>
              <a:t>Minizinc-1.4.2, </a:t>
            </a:r>
            <a:r>
              <a:rPr lang="en-US" baseline="0" dirty="0" err="1" smtClean="0"/>
              <a:t>Gecode</a:t>
            </a:r>
            <a:r>
              <a:rPr lang="en-US" baseline="0" dirty="0" smtClean="0"/>
              <a:t> version 3.7.1</a:t>
            </a:r>
          </a:p>
          <a:p>
            <a:r>
              <a:rPr lang="en-US" baseline="0" dirty="0" smtClean="0"/>
              <a:t>Grounding -</a:t>
            </a:r>
            <a:r>
              <a:rPr lang="en-US" baseline="0" dirty="0" smtClean="0">
                <a:sym typeface="Wingdings" pitchFamily="2" charset="2"/>
              </a:rPr>
              <a:t> Flattening</a:t>
            </a:r>
          </a:p>
          <a:p>
            <a:r>
              <a:rPr lang="en-US" baseline="0" dirty="0" smtClean="0">
                <a:sym typeface="Wingdings" pitchFamily="2" charset="2"/>
              </a:rPr>
              <a:t>Gringo language - </a:t>
            </a:r>
            <a:r>
              <a:rPr lang="en-US" baseline="0" dirty="0" err="1" smtClean="0">
                <a:sym typeface="Wingdings" pitchFamily="2" charset="2"/>
              </a:rPr>
              <a:t>MiniZinc</a:t>
            </a:r>
            <a:r>
              <a:rPr lang="en-US" baseline="0" dirty="0" smtClean="0">
                <a:sym typeface="Wingdings" pitchFamily="2" charset="2"/>
              </a:rPr>
              <a:t> modeling language</a:t>
            </a:r>
          </a:p>
          <a:p>
            <a:r>
              <a:rPr lang="en-US" baseline="0" dirty="0" smtClean="0">
                <a:sym typeface="Wingdings" pitchFamily="2" charset="2"/>
              </a:rPr>
              <a:t>Grounded program - </a:t>
            </a:r>
            <a:r>
              <a:rPr lang="en-US" baseline="0" dirty="0" err="1" smtClean="0">
                <a:sym typeface="Wingdings" pitchFamily="2" charset="2"/>
              </a:rPr>
              <a:t>FlatZinc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0272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167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5537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1890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Results were obtained on Core2 Duo 3Ghz with 8Gb RAM.</a:t>
            </a:r>
            <a:r>
              <a:rPr lang="en-US" sz="1200" baseline="0" dirty="0" smtClean="0"/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Time frame = 600 seconds</a:t>
            </a:r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4997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AT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607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3325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173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ECC = Element Control Computer, SOM = Signal Operating Module, POM = Points Operating Module (Points = Switch =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Weiche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German), SW = Software, CPU = Central Processing Unit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].</a:t>
            </a:r>
            <a:endParaRPr lang="en-GB" sz="1100" dirty="0" smtClean="0"/>
          </a:p>
          <a:p>
            <a:r>
              <a:rPr lang="en-GB" sz="1100" dirty="0" smtClean="0"/>
              <a:t>ECC </a:t>
            </a:r>
            <a:r>
              <a:rPr lang="en-GB" sz="1100" dirty="0"/>
              <a:t>= Element Control Computer</a:t>
            </a:r>
          </a:p>
          <a:p>
            <a:r>
              <a:rPr lang="en-GB" sz="1100" dirty="0"/>
              <a:t>SOM = Signal Operating Module</a:t>
            </a:r>
          </a:p>
          <a:p>
            <a:r>
              <a:rPr lang="en-GB" sz="1100" dirty="0"/>
              <a:t>POM = Points Operating Module (Points = Switch = </a:t>
            </a:r>
            <a:r>
              <a:rPr lang="en-GB" sz="1100" dirty="0" err="1"/>
              <a:t>Weiche</a:t>
            </a:r>
            <a:r>
              <a:rPr lang="en-GB" sz="1100" dirty="0"/>
              <a:t> in German) SW = Software </a:t>
            </a:r>
          </a:p>
          <a:p>
            <a:endParaRPr lang="en-US" sz="1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857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16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1719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705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355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535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6BBC84-CB77-41CE-B04C-B562912E297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070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UNI_KLU_powerpoints-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UNI_KLU_powerpoints-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04" b="72963"/>
          <a:stretch/>
        </p:blipFill>
        <p:spPr bwMode="auto">
          <a:xfrm>
            <a:off x="-7764" y="6629400"/>
            <a:ext cx="914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143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553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1295400"/>
            <a:ext cx="1943100" cy="4800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676900" cy="48006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6670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57808"/>
            <a:ext cx="6190456" cy="638944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683224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6597352"/>
            <a:ext cx="576064" cy="24849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4248A28-848C-43E5-B96D-FD88F2955FAF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627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20949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2743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4960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7814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301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15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65021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4727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-7738" y="6646460"/>
            <a:ext cx="9162309" cy="2187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-112" charset="-128"/>
            </a:endParaRPr>
          </a:p>
        </p:txBody>
      </p:sp>
      <p:pic>
        <p:nvPicPr>
          <p:cNvPr id="1026" name="Picture 7" descr="UNI_KLU_powerpoints-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68" r="6068" b="89316"/>
          <a:stretch/>
        </p:blipFill>
        <p:spPr bwMode="auto">
          <a:xfrm>
            <a:off x="6925380" y="548680"/>
            <a:ext cx="1948622" cy="64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3788" y="535032"/>
            <a:ext cx="611844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9838" y="1427201"/>
            <a:ext cx="7772400" cy="468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83110" y="6587347"/>
            <a:ext cx="576064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4248A28-848C-43E5-B96D-FD88F2955FAF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1844824"/>
            <a:ext cx="7772400" cy="1440160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Reconfiguration via Answer Set and Constraint Programming</a:t>
            </a:r>
            <a:endParaRPr lang="en-US" sz="36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55576" y="4221088"/>
            <a:ext cx="7416824" cy="1368153"/>
          </a:xfrm>
          <a:noFill/>
          <a:ln>
            <a:noFill/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de-DE" sz="2400" u="sng" dirty="0">
                <a:solidFill>
                  <a:schemeClr val="bg1"/>
                </a:solidFill>
              </a:rPr>
              <a:t>Anna </a:t>
            </a:r>
            <a:r>
              <a:rPr lang="de-DE" sz="2400" u="sng" dirty="0" smtClean="0">
                <a:solidFill>
                  <a:schemeClr val="bg1"/>
                </a:solidFill>
              </a:rPr>
              <a:t>Ryabokon</a:t>
            </a:r>
            <a:endParaRPr lang="de-DE" sz="2400" u="sng" dirty="0" smtClean="0">
              <a:solidFill>
                <a:srgbClr val="FFFFFF"/>
              </a:solidFill>
            </a:endParaRPr>
          </a:p>
          <a:p>
            <a:pPr marL="0" lvl="0" indent="0">
              <a:buNone/>
            </a:pPr>
            <a:r>
              <a:rPr lang="de-DE" sz="2400" dirty="0" smtClean="0">
                <a:solidFill>
                  <a:srgbClr val="FFFFFF"/>
                </a:solidFill>
              </a:rPr>
              <a:t>Gerhard Friedrich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47913" y="1412875"/>
            <a:ext cx="7772400" cy="468322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Additional configuration requirements: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a cabinet is either small or high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a long thing can only be put into a high cabinet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a small cabinet occupies 1 and a high cabinet 2 of 4 cabinet places available in a room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all legacy cabinets are small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endParaRPr lang="en-US" kern="1200" dirty="0" smtClean="0">
              <a:solidFill>
                <a:srgbClr val="000000"/>
              </a:solidFill>
              <a:latin typeface="Arial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6480720" cy="638944"/>
          </a:xfrm>
        </p:spPr>
        <p:txBody>
          <a:bodyPr/>
          <a:lstStyle/>
          <a:p>
            <a:r>
              <a:rPr lang="en-US" dirty="0"/>
              <a:t>Sample </a:t>
            </a:r>
            <a:r>
              <a:rPr lang="en-US"/>
              <a:t>configuration </a:t>
            </a:r>
            <a:r>
              <a:rPr lang="en-US" smtClean="0"/>
              <a:t>changes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214869" y="4992497"/>
            <a:ext cx="26642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Inconsistent configuration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56067"/>
            <a:ext cx="5799391" cy="2125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7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1200" dirty="0" smtClean="0">
                <a:solidFill>
                  <a:srgbClr val="000000"/>
                </a:solidFill>
                <a:latin typeface="Arial" charset="0"/>
                <a:ea typeface="ＭＳ Ｐゴシック" pitchFamily="-112" charset="-128"/>
              </a:rPr>
              <a:t>Transformation changes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hangingPunct="0">
              <a:spcBef>
                <a:spcPct val="0"/>
              </a:spcBef>
              <a:buNone/>
            </a:pPr>
            <a:r>
              <a:rPr lang="en-US" sz="2400" kern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  <a:ea typeface="ＭＳ Ｐゴシック" pitchFamily="-112" charset="-128"/>
              </a:rPr>
              <a:t>Legacy configuration encoding (ASP):</a:t>
            </a:r>
            <a:endParaRPr lang="en-US" sz="2400" kern="1200" dirty="0"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  <a:ea typeface="ＭＳ Ｐゴシック" pitchFamily="-112" charset="-128"/>
            </a:endParaRPr>
          </a:p>
          <a:p>
            <a:pPr marL="0" indent="0" eaLnBrk="0" hangingPunct="0">
              <a:spcBef>
                <a:spcPts val="1200"/>
              </a:spcBef>
              <a:buNone/>
            </a:pPr>
            <a:r>
              <a:rPr lang="en-US" sz="2000" kern="1200" dirty="0" err="1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legacyConfig</a:t>
            </a:r>
            <a:r>
              <a:rPr lang="en-US" sz="2000" kern="1200" dirty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</a:t>
            </a:r>
            <a:r>
              <a:rPr lang="en-US" sz="2000" kern="1200" dirty="0" err="1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roomTOcabinet</a:t>
            </a:r>
            <a:r>
              <a:rPr lang="en-US" sz="2000" kern="1200" dirty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(16,10</a:t>
            </a:r>
            <a:r>
              <a:rPr lang="en-US" sz="2000" kern="12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)).</a:t>
            </a:r>
          </a:p>
          <a:p>
            <a:pPr marL="0" lvl="0" indent="0" eaLnBrk="0" hangingPunct="0">
              <a:spcBef>
                <a:spcPts val="1200"/>
              </a:spcBef>
              <a:buNone/>
            </a:pPr>
            <a:r>
              <a:rPr lang="en-US" sz="2000" kern="1200" dirty="0" err="1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legacyConfig</a:t>
            </a:r>
            <a:r>
              <a:rPr lang="en-US" sz="2000" kern="12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(cabinet(9)).</a:t>
            </a:r>
          </a:p>
          <a:p>
            <a:pPr marL="0" indent="0" eaLnBrk="0" hangingPunct="0">
              <a:spcBef>
                <a:spcPts val="1200"/>
              </a:spcBef>
              <a:buNone/>
            </a:pPr>
            <a:r>
              <a:rPr lang="en-US" sz="2000" kern="1200" dirty="0" err="1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legacyConfig</a:t>
            </a:r>
            <a:r>
              <a:rPr lang="en-US" sz="2000" kern="12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(cabinet(10)).</a:t>
            </a:r>
          </a:p>
          <a:p>
            <a:pPr marL="0" indent="0" eaLnBrk="0" hangingPunct="0">
              <a:spcBef>
                <a:spcPts val="1200"/>
              </a:spcBef>
              <a:buNone/>
            </a:pPr>
            <a:r>
              <a:rPr lang="en-US" sz="2000" kern="12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…</a:t>
            </a:r>
            <a:endParaRPr lang="en-US" sz="24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Transformation rules:</a:t>
            </a:r>
            <a:r>
              <a:rPr lang="en-US" sz="2400" kern="1200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DejaVu Sans Mono" pitchFamily="49" charset="0"/>
              </a:rPr>
              <a:t> </a:t>
            </a:r>
          </a:p>
          <a:p>
            <a:r>
              <a:rPr lang="en-US" sz="2400" dirty="0"/>
              <a:t>Parts of the legacy configuration can either be </a:t>
            </a:r>
            <a:r>
              <a:rPr lang="en-US" sz="2400" dirty="0">
                <a:solidFill>
                  <a:srgbClr val="7030A0"/>
                </a:solidFill>
              </a:rPr>
              <a:t>reused</a:t>
            </a:r>
            <a:r>
              <a:rPr lang="en-US" sz="2400" dirty="0"/>
              <a:t> or </a:t>
            </a:r>
            <a:r>
              <a:rPr lang="en-US" sz="2400" dirty="0">
                <a:solidFill>
                  <a:srgbClr val="7030A0"/>
                </a:solidFill>
              </a:rPr>
              <a:t>deleted</a:t>
            </a:r>
          </a:p>
          <a:p>
            <a:pPr lvl="0"/>
            <a:r>
              <a:rPr lang="en-US" sz="2400" dirty="0">
                <a:solidFill>
                  <a:srgbClr val="000000"/>
                </a:solidFill>
              </a:rPr>
              <a:t>Individuals of reused </a:t>
            </a:r>
            <a:r>
              <a:rPr lang="en-US" sz="2400" dirty="0" smtClean="0">
                <a:solidFill>
                  <a:srgbClr val="000000"/>
                </a:solidFill>
              </a:rPr>
              <a:t>relation tuples </a:t>
            </a:r>
            <a:r>
              <a:rPr lang="en-US" sz="2400" dirty="0">
                <a:solidFill>
                  <a:srgbClr val="000000"/>
                </a:solidFill>
              </a:rPr>
              <a:t>should also be reused</a:t>
            </a:r>
          </a:p>
          <a:p>
            <a:pPr lvl="0"/>
            <a:r>
              <a:rPr lang="en-US" sz="2400" dirty="0" smtClean="0">
                <a:solidFill>
                  <a:srgbClr val="000000"/>
                </a:solidFill>
              </a:rPr>
              <a:t>Relation tuples </a:t>
            </a:r>
            <a:r>
              <a:rPr lang="en-US" sz="2400" dirty="0">
                <a:solidFill>
                  <a:srgbClr val="000000"/>
                </a:solidFill>
              </a:rPr>
              <a:t>of deleted individuals should be excluded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endParaRPr lang="en-US" sz="2400" kern="1200" dirty="0" smtClean="0">
              <a:solidFill>
                <a:schemeClr val="accent2">
                  <a:lumMod val="60000"/>
                  <a:lumOff val="40000"/>
                </a:schemeClr>
              </a:solidFill>
              <a:ea typeface="DejaVu Sans Mono" pitchFamily="49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4117575" cy="165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57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6190456" cy="638944"/>
          </a:xfrm>
        </p:spPr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2" y="1412875"/>
            <a:ext cx="8496176" cy="518457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Introduce costs for each action: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DejaVu Sans Mono" pitchFamily="49" charset="0"/>
              </a:rPr>
              <a:t>Creation costs</a:t>
            </a:r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:  individuals and relation tuples absent in the legacy configuration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DejaVu Sans Mono" pitchFamily="49" charset="0"/>
              </a:rPr>
              <a:t>Reuse costs</a:t>
            </a:r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: individuals and relation tuples present in both reconfiguration and legacy configuration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DejaVu Sans Mono" pitchFamily="49" charset="0"/>
              </a:rPr>
              <a:t>Deletion costs</a:t>
            </a:r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: </a:t>
            </a:r>
            <a:r>
              <a:rPr lang="en-US" dirty="0">
                <a:solidFill>
                  <a:srgbClr val="000000"/>
                </a:solidFill>
                <a:ea typeface="DejaVu Sans Mono" pitchFamily="49" charset="0"/>
              </a:rPr>
              <a:t>individuals and </a:t>
            </a:r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relation tuples of legacy configuration absent in the reconfiguration</a:t>
            </a:r>
          </a:p>
          <a:p>
            <a:r>
              <a:rPr lang="en-US" dirty="0" smtClean="0">
                <a:solidFill>
                  <a:srgbClr val="000000"/>
                </a:solidFill>
                <a:ea typeface="DejaVu Sans Mono" pitchFamily="49" charset="0"/>
              </a:rPr>
              <a:t>Optimization criterion: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DejaVu Sans Mono" pitchFamily="49" charset="0"/>
              </a:rPr>
              <a:t>minimize sum of all costs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  <a:ea typeface="DejaVu Sans Mono" pitchFamily="49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00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594" y="549275"/>
            <a:ext cx="6336704" cy="638944"/>
          </a:xfrm>
        </p:spPr>
        <p:txBody>
          <a:bodyPr/>
          <a:lstStyle/>
          <a:p>
            <a:r>
              <a:rPr lang="en-US" dirty="0" smtClean="0"/>
              <a:t>Reconfiguration problem instance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412875"/>
            <a:ext cx="8064896" cy="4824536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Given </a:t>
            </a:r>
          </a:p>
          <a:p>
            <a:pPr marL="361950" lvl="1" indent="-93663"/>
            <a:r>
              <a:rPr lang="en-US" i="1" dirty="0" smtClean="0"/>
              <a:t> </a:t>
            </a:r>
            <a:r>
              <a:rPr lang="en-US" i="1" dirty="0" smtClean="0">
                <a:solidFill>
                  <a:srgbClr val="7030A0"/>
                </a:solidFill>
              </a:rPr>
              <a:t>legacy configuration </a:t>
            </a:r>
            <a:r>
              <a:rPr lang="en-US" dirty="0" smtClean="0"/>
              <a:t>as set of ground literals, </a:t>
            </a:r>
          </a:p>
          <a:p>
            <a:pPr marL="361950" lvl="1" indent="-93663"/>
            <a:r>
              <a:rPr lang="en-US" dirty="0" smtClean="0"/>
              <a:t> set of </a:t>
            </a:r>
            <a:r>
              <a:rPr lang="en-US" i="1" dirty="0">
                <a:solidFill>
                  <a:srgbClr val="7030A0"/>
                </a:solidFill>
              </a:rPr>
              <a:t>requirements</a:t>
            </a:r>
            <a:r>
              <a:rPr lang="en-US" i="1" dirty="0"/>
              <a:t>: </a:t>
            </a:r>
            <a:r>
              <a:rPr lang="en-US" dirty="0"/>
              <a:t>(modified) initial </a:t>
            </a:r>
            <a:r>
              <a:rPr lang="en-US" dirty="0" smtClean="0"/>
              <a:t>customer  and configuration requirements; additional </a:t>
            </a:r>
            <a:r>
              <a:rPr lang="en-US" dirty="0"/>
              <a:t>customer </a:t>
            </a:r>
            <a:r>
              <a:rPr lang="en-US" dirty="0" smtClean="0"/>
              <a:t> and configuration requirements</a:t>
            </a:r>
            <a:r>
              <a:rPr lang="en-US" dirty="0"/>
              <a:t>,</a:t>
            </a:r>
          </a:p>
          <a:p>
            <a:pPr marL="536575" lvl="1" indent="-268288"/>
            <a:r>
              <a:rPr lang="en-US" dirty="0" smtClean="0"/>
              <a:t>set </a:t>
            </a:r>
            <a:r>
              <a:rPr lang="en-US" dirty="0"/>
              <a:t>of </a:t>
            </a:r>
            <a:r>
              <a:rPr lang="en-US" i="1" dirty="0" smtClean="0">
                <a:solidFill>
                  <a:srgbClr val="7030A0"/>
                </a:solidFill>
              </a:rPr>
              <a:t>transformation rules </a:t>
            </a:r>
          </a:p>
          <a:p>
            <a:pPr marL="536575" lvl="1" indent="-268288"/>
            <a:r>
              <a:rPr lang="en-US" dirty="0"/>
              <a:t>set of predicates describing a </a:t>
            </a:r>
            <a:r>
              <a:rPr lang="en-US" i="1" dirty="0">
                <a:solidFill>
                  <a:srgbClr val="7030A0"/>
                </a:solidFill>
              </a:rPr>
              <a:t>solution </a:t>
            </a:r>
            <a:r>
              <a:rPr lang="en-US" i="1" dirty="0" smtClean="0">
                <a:solidFill>
                  <a:srgbClr val="7030A0"/>
                </a:solidFill>
              </a:rPr>
              <a:t>schema</a:t>
            </a:r>
          </a:p>
          <a:p>
            <a:pPr marL="536575" lvl="1" indent="-268288"/>
            <a:r>
              <a:rPr lang="en-US" dirty="0" smtClean="0"/>
              <a:t>and an </a:t>
            </a:r>
            <a:r>
              <a:rPr lang="en-US" i="1" dirty="0" smtClean="0">
                <a:solidFill>
                  <a:srgbClr val="7030A0"/>
                </a:solidFill>
              </a:rPr>
              <a:t>objective function</a:t>
            </a:r>
          </a:p>
          <a:p>
            <a:pPr marL="342900" lvl="1" indent="-342900">
              <a:buFontTx/>
              <a:buChar char="•"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Find</a:t>
            </a:r>
            <a:r>
              <a:rPr lang="en-US" dirty="0"/>
              <a:t> a finite logical model that minimizes the objective function</a:t>
            </a:r>
          </a:p>
          <a:p>
            <a:pPr marL="342900" lvl="1" indent="-342900">
              <a:buFontTx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Solution</a:t>
            </a:r>
            <a:r>
              <a:rPr lang="en-US" dirty="0"/>
              <a:t>: all ground literals of a logical model </a:t>
            </a:r>
            <a:r>
              <a:rPr lang="en-US" dirty="0" smtClean="0"/>
              <a:t>whose </a:t>
            </a:r>
            <a:r>
              <a:rPr lang="en-US" dirty="0"/>
              <a:t>predicates are defined in the solution schema </a:t>
            </a:r>
          </a:p>
          <a:p>
            <a:endParaRPr lang="en-US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5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cases: Empty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37404"/>
            <a:ext cx="655320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1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cases: Long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252"/>
            <a:ext cx="6724650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66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cases: New Roo</a:t>
            </a:r>
            <a:r>
              <a:rPr lang="en-US" dirty="0"/>
              <a:t>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6648450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cases: Swap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61" y="1419072"/>
            <a:ext cx="7905750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70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685800" y="1554088"/>
            <a:ext cx="7772400" cy="4683224"/>
          </a:xfrm>
        </p:spPr>
        <p:txBody>
          <a:bodyPr/>
          <a:lstStyle/>
          <a:p>
            <a:r>
              <a:rPr lang="en-US" dirty="0" smtClean="0"/>
              <a:t>ASP</a:t>
            </a:r>
            <a:endParaRPr lang="en-US" dirty="0"/>
          </a:p>
          <a:p>
            <a:pPr lvl="1"/>
            <a:r>
              <a:rPr lang="en-US" sz="2000" dirty="0" smtClean="0"/>
              <a:t>Problem representation is encoded in </a:t>
            </a:r>
            <a:r>
              <a:rPr lang="en-US" sz="2000" i="1" dirty="0" smtClean="0">
                <a:solidFill>
                  <a:srgbClr val="429098"/>
                </a:solidFill>
              </a:rPr>
              <a:t>ASP (Gringo)</a:t>
            </a:r>
            <a:r>
              <a:rPr lang="en-US" sz="2000" dirty="0" smtClean="0"/>
              <a:t> modeling language</a:t>
            </a:r>
          </a:p>
          <a:p>
            <a:pPr lvl="1"/>
            <a:r>
              <a:rPr lang="en-US" sz="2000" dirty="0" smtClean="0"/>
              <a:t>ASP program is transformed into propositional representation, which can be solved by existing SAT solvers, e.g. </a:t>
            </a:r>
            <a:r>
              <a:rPr lang="en-US" sz="2000" dirty="0" smtClean="0">
                <a:solidFill>
                  <a:srgbClr val="429098"/>
                </a:solidFill>
              </a:rPr>
              <a:t>Clasp </a:t>
            </a:r>
            <a:endParaRPr lang="en-US" sz="2000" dirty="0" smtClean="0"/>
          </a:p>
          <a:p>
            <a:r>
              <a:rPr lang="en-US" dirty="0" smtClean="0"/>
              <a:t>CP</a:t>
            </a:r>
          </a:p>
          <a:p>
            <a:pPr lvl="1"/>
            <a:r>
              <a:rPr lang="en-US" sz="2000" i="1" dirty="0"/>
              <a:t> </a:t>
            </a:r>
            <a:r>
              <a:rPr lang="en-US" sz="2000" i="1" dirty="0" err="1">
                <a:solidFill>
                  <a:srgbClr val="429098"/>
                </a:solidFill>
              </a:rPr>
              <a:t>MiniZinc</a:t>
            </a:r>
            <a:r>
              <a:rPr lang="en-US" sz="2000" dirty="0"/>
              <a:t> is a medium-level constraint modeling language</a:t>
            </a:r>
          </a:p>
          <a:p>
            <a:pPr lvl="1"/>
            <a:r>
              <a:rPr lang="en-US" sz="2000" i="1" dirty="0"/>
              <a:t> </a:t>
            </a:r>
            <a:r>
              <a:rPr lang="en-US" sz="2000" i="1" dirty="0" err="1">
                <a:solidFill>
                  <a:srgbClr val="429098"/>
                </a:solidFill>
              </a:rPr>
              <a:t>FlatZinc</a:t>
            </a:r>
            <a:r>
              <a:rPr lang="en-US" sz="2000" dirty="0"/>
              <a:t> is a low-level language, which can be </a:t>
            </a:r>
            <a:r>
              <a:rPr lang="en-US" sz="2000" dirty="0" smtClean="0"/>
              <a:t>interpreted by </a:t>
            </a:r>
            <a:r>
              <a:rPr lang="en-US" sz="2000" dirty="0"/>
              <a:t>existing solvers, e.g. </a:t>
            </a:r>
            <a:r>
              <a:rPr lang="en-US" sz="2000" dirty="0" err="1">
                <a:solidFill>
                  <a:srgbClr val="429098"/>
                </a:solidFill>
              </a:rPr>
              <a:t>Gecode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 </a:t>
            </a:r>
            <a:r>
              <a:rPr lang="en-US" sz="2000" dirty="0"/>
              <a:t>which </a:t>
            </a:r>
            <a:r>
              <a:rPr lang="en-US" sz="2000" dirty="0" smtClean="0"/>
              <a:t>is a Finite </a:t>
            </a:r>
            <a:r>
              <a:rPr lang="en-US" sz="2000" dirty="0"/>
              <a:t>Domain </a:t>
            </a:r>
            <a:r>
              <a:rPr lang="en-US" sz="2000" dirty="0" smtClean="0"/>
              <a:t>solver written in C++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approaches</a:t>
            </a:r>
            <a:endParaRPr lang="en-US" sz="32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 variable orderings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cabinets first:</a:t>
            </a:r>
          </a:p>
          <a:p>
            <a:pPr lvl="1"/>
            <a:r>
              <a:rPr lang="en-US" dirty="0"/>
              <a:t>assign things to </a:t>
            </a:r>
            <a:r>
              <a:rPr lang="en-US" dirty="0" smtClean="0"/>
              <a:t>cabinets, i.e. fix values of the variables in the array </a:t>
            </a:r>
            <a:r>
              <a:rPr lang="en-US" dirty="0" err="1" smtClean="0"/>
              <a:t>cabinetTOthing</a:t>
            </a:r>
            <a:endParaRPr lang="en-US" dirty="0" smtClean="0"/>
          </a:p>
          <a:p>
            <a:pPr lvl="1"/>
            <a:r>
              <a:rPr lang="en-US" dirty="0" smtClean="0"/>
              <a:t>variables in the array are selected using </a:t>
            </a:r>
            <a:r>
              <a:rPr lang="en-US" dirty="0" err="1" smtClean="0"/>
              <a:t>first_fail</a:t>
            </a:r>
            <a:r>
              <a:rPr lang="en-US" dirty="0" smtClean="0"/>
              <a:t> heuristic and values </a:t>
            </a:r>
            <a:r>
              <a:rPr lang="en-US" dirty="0" err="1" smtClean="0"/>
              <a:t>indomain_min</a:t>
            </a:r>
            <a:r>
              <a:rPr lang="en-US" dirty="0" smtClean="0"/>
              <a:t> heuristic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ssign values to variables in </a:t>
            </a:r>
            <a:r>
              <a:rPr lang="en-US" dirty="0" err="1" smtClean="0"/>
              <a:t>roomTOcabinet</a:t>
            </a:r>
            <a:r>
              <a:rPr lang="en-US" dirty="0" smtClean="0"/>
              <a:t>, i.e. place cabinets in rooms, using the same heuristics as above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order of other variables is determined by the solver (</a:t>
            </a:r>
            <a:r>
              <a:rPr lang="en-US" dirty="0" err="1"/>
              <a:t>G</a:t>
            </a:r>
            <a:r>
              <a:rPr lang="en-US" dirty="0" err="1" smtClean="0"/>
              <a:t>ecode</a:t>
            </a:r>
            <a:r>
              <a:rPr lang="en-US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3901" y="549275"/>
            <a:ext cx="6190456" cy="638944"/>
          </a:xfrm>
        </p:spPr>
        <p:txBody>
          <a:bodyPr/>
          <a:lstStyle/>
          <a:p>
            <a:r>
              <a:rPr lang="en-US" dirty="0" smtClean="0"/>
              <a:t>Project “Reconcile”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8978" y="1412776"/>
            <a:ext cx="7837438" cy="4680520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/>
              <a:t>Reconciling Legacy Instances with changed </a:t>
            </a:r>
            <a:r>
              <a:rPr lang="en-US" sz="2400" i="1" dirty="0" smtClean="0"/>
              <a:t>Ontologies</a:t>
            </a:r>
            <a:r>
              <a:rPr lang="en-US" sz="2400" dirty="0" smtClean="0"/>
              <a:t>, 2010-2013</a:t>
            </a:r>
          </a:p>
          <a:p>
            <a:pPr marL="0" indent="0">
              <a:buNone/>
            </a:pPr>
            <a:r>
              <a:rPr lang="en-US" sz="2000" i="1" dirty="0" smtClean="0"/>
              <a:t>(Award </a:t>
            </a:r>
            <a:r>
              <a:rPr lang="en-US" sz="2000" i="1" dirty="0"/>
              <a:t>for </a:t>
            </a:r>
            <a:r>
              <a:rPr lang="en-US" sz="2000" i="1" dirty="0" smtClean="0"/>
              <a:t>best </a:t>
            </a:r>
            <a:r>
              <a:rPr lang="en-US" sz="2000" i="1" dirty="0"/>
              <a:t>proposal of FIT-IT Semantic Systems Call </a:t>
            </a:r>
            <a:r>
              <a:rPr lang="en-US" sz="2000" i="1" dirty="0" smtClean="0"/>
              <a:t>2009)</a:t>
            </a:r>
            <a:endParaRPr lang="en-US" sz="2000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 smtClean="0"/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en-US" sz="2400" dirty="0" smtClean="0"/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2400" dirty="0" smtClean="0"/>
              <a:t>Finding optimal reconfiguration of an existing configuration</a:t>
            </a:r>
          </a:p>
          <a:p>
            <a:pPr marL="0" indent="0">
              <a:buNone/>
            </a:pPr>
            <a:r>
              <a:rPr lang="en-US" sz="2400" dirty="0"/>
              <a:t>Reconfigurable products are usually complex solutions such as railway interlocks, telephone switches, </a:t>
            </a:r>
            <a:r>
              <a:rPr lang="en-US" sz="2400" dirty="0" smtClean="0"/>
              <a:t>etc</a:t>
            </a:r>
            <a:r>
              <a:rPr lang="en-US" sz="2400" dirty="0"/>
              <a:t>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6" descr="2241_ox_brand3_pos_r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48041"/>
            <a:ext cx="1763712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dtFreeform 57 Id837639"/>
          <p:cNvSpPr>
            <a:spLocks noChangeAspect="1" noEditPoints="1"/>
          </p:cNvSpPr>
          <p:nvPr>
            <p:custDataLst>
              <p:tags r:id="rId1"/>
            </p:custDataLst>
          </p:nvPr>
        </p:nvSpPr>
        <p:spPr bwMode="black">
          <a:xfrm>
            <a:off x="3820318" y="3102822"/>
            <a:ext cx="1503363" cy="236538"/>
          </a:xfrm>
          <a:custGeom>
            <a:avLst/>
            <a:gdLst>
              <a:gd name="T0" fmla="*/ 148 w 5411"/>
              <a:gd name="T1" fmla="*/ 699 h 858"/>
              <a:gd name="T2" fmla="*/ 352 w 5411"/>
              <a:gd name="T3" fmla="*/ 699 h 858"/>
              <a:gd name="T4" fmla="*/ 410 w 5411"/>
              <a:gd name="T5" fmla="*/ 631 h 858"/>
              <a:gd name="T6" fmla="*/ 314 w 5411"/>
              <a:gd name="T7" fmla="*/ 544 h 858"/>
              <a:gd name="T8" fmla="*/ 39 w 5411"/>
              <a:gd name="T9" fmla="*/ 390 h 858"/>
              <a:gd name="T10" fmla="*/ 0 w 5411"/>
              <a:gd name="T11" fmla="*/ 226 h 858"/>
              <a:gd name="T12" fmla="*/ 74 w 5411"/>
              <a:gd name="T13" fmla="*/ 78 h 858"/>
              <a:gd name="T14" fmla="*/ 268 w 5411"/>
              <a:gd name="T15" fmla="*/ 4 h 858"/>
              <a:gd name="T16" fmla="*/ 519 w 5411"/>
              <a:gd name="T17" fmla="*/ 19 h 858"/>
              <a:gd name="T18" fmla="*/ 516 w 5411"/>
              <a:gd name="T19" fmla="*/ 171 h 858"/>
              <a:gd name="T20" fmla="*/ 322 w 5411"/>
              <a:gd name="T21" fmla="*/ 145 h 858"/>
              <a:gd name="T22" fmla="*/ 232 w 5411"/>
              <a:gd name="T23" fmla="*/ 185 h 858"/>
              <a:gd name="T24" fmla="*/ 238 w 5411"/>
              <a:gd name="T25" fmla="*/ 256 h 858"/>
              <a:gd name="T26" fmla="*/ 569 w 5411"/>
              <a:gd name="T27" fmla="*/ 429 h 858"/>
              <a:gd name="T28" fmla="*/ 640 w 5411"/>
              <a:gd name="T29" fmla="*/ 595 h 858"/>
              <a:gd name="T30" fmla="*/ 573 w 5411"/>
              <a:gd name="T31" fmla="*/ 766 h 858"/>
              <a:gd name="T32" fmla="*/ 415 w 5411"/>
              <a:gd name="T33" fmla="*/ 846 h 858"/>
              <a:gd name="T34" fmla="*/ 75 w 5411"/>
              <a:gd name="T35" fmla="*/ 843 h 858"/>
              <a:gd name="T36" fmla="*/ 760 w 5411"/>
              <a:gd name="T37" fmla="*/ 16 h 858"/>
              <a:gd name="T38" fmla="*/ 760 w 5411"/>
              <a:gd name="T39" fmla="*/ 842 h 858"/>
              <a:gd name="T40" fmla="*/ 1799 w 5411"/>
              <a:gd name="T41" fmla="*/ 16 h 858"/>
              <a:gd name="T42" fmla="*/ 1434 w 5411"/>
              <a:gd name="T43" fmla="*/ 352 h 858"/>
              <a:gd name="T44" fmla="*/ 1434 w 5411"/>
              <a:gd name="T45" fmla="*/ 490 h 858"/>
              <a:gd name="T46" fmla="*/ 1809 w 5411"/>
              <a:gd name="T47" fmla="*/ 842 h 858"/>
              <a:gd name="T48" fmla="*/ 1953 w 5411"/>
              <a:gd name="T49" fmla="*/ 16 h 858"/>
              <a:gd name="T50" fmla="*/ 2676 w 5411"/>
              <a:gd name="T51" fmla="*/ 16 h 858"/>
              <a:gd name="T52" fmla="*/ 2737 w 5411"/>
              <a:gd name="T53" fmla="*/ 842 h 858"/>
              <a:gd name="T54" fmla="*/ 2352 w 5411"/>
              <a:gd name="T55" fmla="*/ 850 h 858"/>
              <a:gd name="T56" fmla="*/ 1953 w 5411"/>
              <a:gd name="T57" fmla="*/ 842 h 858"/>
              <a:gd name="T58" fmla="*/ 3764 w 5411"/>
              <a:gd name="T59" fmla="*/ 16 h 858"/>
              <a:gd name="T60" fmla="*/ 3394 w 5411"/>
              <a:gd name="T61" fmla="*/ 352 h 858"/>
              <a:gd name="T62" fmla="*/ 3394 w 5411"/>
              <a:gd name="T63" fmla="*/ 490 h 858"/>
              <a:gd name="T64" fmla="*/ 3773 w 5411"/>
              <a:gd name="T65" fmla="*/ 842 h 858"/>
              <a:gd name="T66" fmla="*/ 3913 w 5411"/>
              <a:gd name="T67" fmla="*/ 16 h 858"/>
              <a:gd name="T68" fmla="*/ 4469 w 5411"/>
              <a:gd name="T69" fmla="*/ 16 h 858"/>
              <a:gd name="T70" fmla="*/ 4374 w 5411"/>
              <a:gd name="T71" fmla="*/ 842 h 858"/>
              <a:gd name="T72" fmla="*/ 3913 w 5411"/>
              <a:gd name="T73" fmla="*/ 842 h 858"/>
              <a:gd name="T74" fmla="*/ 4923 w 5411"/>
              <a:gd name="T75" fmla="*/ 699 h 858"/>
              <a:gd name="T76" fmla="*/ 5126 w 5411"/>
              <a:gd name="T77" fmla="*/ 699 h 858"/>
              <a:gd name="T78" fmla="*/ 5182 w 5411"/>
              <a:gd name="T79" fmla="*/ 631 h 858"/>
              <a:gd name="T80" fmla="*/ 5047 w 5411"/>
              <a:gd name="T81" fmla="*/ 526 h 858"/>
              <a:gd name="T82" fmla="*/ 4800 w 5411"/>
              <a:gd name="T83" fmla="*/ 371 h 858"/>
              <a:gd name="T84" fmla="*/ 4772 w 5411"/>
              <a:gd name="T85" fmla="*/ 226 h 858"/>
              <a:gd name="T86" fmla="*/ 4846 w 5411"/>
              <a:gd name="T87" fmla="*/ 78 h 858"/>
              <a:gd name="T88" fmla="*/ 5040 w 5411"/>
              <a:gd name="T89" fmla="*/ 4 h 858"/>
              <a:gd name="T90" fmla="*/ 5292 w 5411"/>
              <a:gd name="T91" fmla="*/ 19 h 858"/>
              <a:gd name="T92" fmla="*/ 5290 w 5411"/>
              <a:gd name="T93" fmla="*/ 171 h 858"/>
              <a:gd name="T94" fmla="*/ 5097 w 5411"/>
              <a:gd name="T95" fmla="*/ 145 h 858"/>
              <a:gd name="T96" fmla="*/ 5004 w 5411"/>
              <a:gd name="T97" fmla="*/ 185 h 858"/>
              <a:gd name="T98" fmla="*/ 5022 w 5411"/>
              <a:gd name="T99" fmla="*/ 267 h 858"/>
              <a:gd name="T100" fmla="*/ 5383 w 5411"/>
              <a:gd name="T101" fmla="*/ 473 h 858"/>
              <a:gd name="T102" fmla="*/ 5411 w 5411"/>
              <a:gd name="T103" fmla="*/ 627 h 858"/>
              <a:gd name="T104" fmla="*/ 5322 w 5411"/>
              <a:gd name="T105" fmla="*/ 788 h 858"/>
              <a:gd name="T106" fmla="*/ 5122 w 5411"/>
              <a:gd name="T107" fmla="*/ 857 h 858"/>
              <a:gd name="T108" fmla="*/ 4788 w 5411"/>
              <a:gd name="T109" fmla="*/ 830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11" h="858">
                <a:moveTo>
                  <a:pt x="13" y="830"/>
                </a:moveTo>
                <a:lnTo>
                  <a:pt x="13" y="664"/>
                </a:lnTo>
                <a:lnTo>
                  <a:pt x="148" y="699"/>
                </a:lnTo>
                <a:lnTo>
                  <a:pt x="209" y="707"/>
                </a:lnTo>
                <a:lnTo>
                  <a:pt x="298" y="708"/>
                </a:lnTo>
                <a:lnTo>
                  <a:pt x="352" y="699"/>
                </a:lnTo>
                <a:lnTo>
                  <a:pt x="388" y="679"/>
                </a:lnTo>
                <a:lnTo>
                  <a:pt x="400" y="665"/>
                </a:lnTo>
                <a:lnTo>
                  <a:pt x="410" y="631"/>
                </a:lnTo>
                <a:lnTo>
                  <a:pt x="403" y="606"/>
                </a:lnTo>
                <a:lnTo>
                  <a:pt x="388" y="583"/>
                </a:lnTo>
                <a:lnTo>
                  <a:pt x="314" y="544"/>
                </a:lnTo>
                <a:lnTo>
                  <a:pt x="172" y="482"/>
                </a:lnTo>
                <a:lnTo>
                  <a:pt x="86" y="433"/>
                </a:lnTo>
                <a:lnTo>
                  <a:pt x="39" y="390"/>
                </a:lnTo>
                <a:lnTo>
                  <a:pt x="8" y="329"/>
                </a:lnTo>
                <a:lnTo>
                  <a:pt x="0" y="283"/>
                </a:lnTo>
                <a:lnTo>
                  <a:pt x="0" y="226"/>
                </a:lnTo>
                <a:lnTo>
                  <a:pt x="12" y="170"/>
                </a:lnTo>
                <a:lnTo>
                  <a:pt x="36" y="120"/>
                </a:lnTo>
                <a:lnTo>
                  <a:pt x="74" y="78"/>
                </a:lnTo>
                <a:lnTo>
                  <a:pt x="121" y="47"/>
                </a:lnTo>
                <a:lnTo>
                  <a:pt x="174" y="24"/>
                </a:lnTo>
                <a:lnTo>
                  <a:pt x="268" y="4"/>
                </a:lnTo>
                <a:lnTo>
                  <a:pt x="340" y="0"/>
                </a:lnTo>
                <a:lnTo>
                  <a:pt x="462" y="9"/>
                </a:lnTo>
                <a:lnTo>
                  <a:pt x="519" y="19"/>
                </a:lnTo>
                <a:lnTo>
                  <a:pt x="574" y="33"/>
                </a:lnTo>
                <a:lnTo>
                  <a:pt x="574" y="193"/>
                </a:lnTo>
                <a:lnTo>
                  <a:pt x="516" y="171"/>
                </a:lnTo>
                <a:lnTo>
                  <a:pt x="460" y="156"/>
                </a:lnTo>
                <a:lnTo>
                  <a:pt x="404" y="147"/>
                </a:lnTo>
                <a:lnTo>
                  <a:pt x="322" y="145"/>
                </a:lnTo>
                <a:lnTo>
                  <a:pt x="295" y="148"/>
                </a:lnTo>
                <a:lnTo>
                  <a:pt x="256" y="163"/>
                </a:lnTo>
                <a:lnTo>
                  <a:pt x="232" y="185"/>
                </a:lnTo>
                <a:lnTo>
                  <a:pt x="225" y="199"/>
                </a:lnTo>
                <a:lnTo>
                  <a:pt x="225" y="232"/>
                </a:lnTo>
                <a:lnTo>
                  <a:pt x="238" y="256"/>
                </a:lnTo>
                <a:lnTo>
                  <a:pt x="279" y="282"/>
                </a:lnTo>
                <a:lnTo>
                  <a:pt x="480" y="372"/>
                </a:lnTo>
                <a:lnTo>
                  <a:pt x="569" y="429"/>
                </a:lnTo>
                <a:lnTo>
                  <a:pt x="608" y="472"/>
                </a:lnTo>
                <a:lnTo>
                  <a:pt x="632" y="527"/>
                </a:lnTo>
                <a:lnTo>
                  <a:pt x="640" y="595"/>
                </a:lnTo>
                <a:lnTo>
                  <a:pt x="634" y="661"/>
                </a:lnTo>
                <a:lnTo>
                  <a:pt x="611" y="719"/>
                </a:lnTo>
                <a:lnTo>
                  <a:pt x="573" y="766"/>
                </a:lnTo>
                <a:lnTo>
                  <a:pt x="549" y="788"/>
                </a:lnTo>
                <a:lnTo>
                  <a:pt x="470" y="830"/>
                </a:lnTo>
                <a:lnTo>
                  <a:pt x="415" y="846"/>
                </a:lnTo>
                <a:lnTo>
                  <a:pt x="350" y="857"/>
                </a:lnTo>
                <a:lnTo>
                  <a:pt x="210" y="858"/>
                </a:lnTo>
                <a:lnTo>
                  <a:pt x="75" y="843"/>
                </a:lnTo>
                <a:lnTo>
                  <a:pt x="13" y="830"/>
                </a:lnTo>
                <a:close/>
                <a:moveTo>
                  <a:pt x="760" y="842"/>
                </a:moveTo>
                <a:lnTo>
                  <a:pt x="760" y="16"/>
                </a:lnTo>
                <a:lnTo>
                  <a:pt x="1001" y="16"/>
                </a:lnTo>
                <a:lnTo>
                  <a:pt x="1001" y="842"/>
                </a:lnTo>
                <a:lnTo>
                  <a:pt x="760" y="842"/>
                </a:lnTo>
                <a:close/>
                <a:moveTo>
                  <a:pt x="1202" y="842"/>
                </a:moveTo>
                <a:lnTo>
                  <a:pt x="1202" y="16"/>
                </a:lnTo>
                <a:lnTo>
                  <a:pt x="1799" y="16"/>
                </a:lnTo>
                <a:lnTo>
                  <a:pt x="1799" y="166"/>
                </a:lnTo>
                <a:lnTo>
                  <a:pt x="1434" y="166"/>
                </a:lnTo>
                <a:lnTo>
                  <a:pt x="1434" y="352"/>
                </a:lnTo>
                <a:lnTo>
                  <a:pt x="1755" y="352"/>
                </a:lnTo>
                <a:lnTo>
                  <a:pt x="1755" y="490"/>
                </a:lnTo>
                <a:lnTo>
                  <a:pt x="1434" y="490"/>
                </a:lnTo>
                <a:lnTo>
                  <a:pt x="1434" y="683"/>
                </a:lnTo>
                <a:lnTo>
                  <a:pt x="1809" y="683"/>
                </a:lnTo>
                <a:lnTo>
                  <a:pt x="1809" y="842"/>
                </a:lnTo>
                <a:lnTo>
                  <a:pt x="1202" y="842"/>
                </a:lnTo>
                <a:close/>
                <a:moveTo>
                  <a:pt x="1953" y="842"/>
                </a:moveTo>
                <a:lnTo>
                  <a:pt x="1953" y="16"/>
                </a:lnTo>
                <a:lnTo>
                  <a:pt x="2253" y="16"/>
                </a:lnTo>
                <a:lnTo>
                  <a:pt x="2460" y="536"/>
                </a:lnTo>
                <a:lnTo>
                  <a:pt x="2676" y="16"/>
                </a:lnTo>
                <a:lnTo>
                  <a:pt x="2962" y="16"/>
                </a:lnTo>
                <a:lnTo>
                  <a:pt x="2962" y="842"/>
                </a:lnTo>
                <a:lnTo>
                  <a:pt x="2737" y="842"/>
                </a:lnTo>
                <a:lnTo>
                  <a:pt x="2737" y="276"/>
                </a:lnTo>
                <a:lnTo>
                  <a:pt x="2497" y="850"/>
                </a:lnTo>
                <a:lnTo>
                  <a:pt x="2352" y="850"/>
                </a:lnTo>
                <a:lnTo>
                  <a:pt x="2118" y="276"/>
                </a:lnTo>
                <a:lnTo>
                  <a:pt x="2118" y="842"/>
                </a:lnTo>
                <a:lnTo>
                  <a:pt x="1953" y="842"/>
                </a:lnTo>
                <a:close/>
                <a:moveTo>
                  <a:pt x="3163" y="842"/>
                </a:moveTo>
                <a:lnTo>
                  <a:pt x="3163" y="16"/>
                </a:lnTo>
                <a:lnTo>
                  <a:pt x="3764" y="16"/>
                </a:lnTo>
                <a:lnTo>
                  <a:pt x="3764" y="166"/>
                </a:lnTo>
                <a:lnTo>
                  <a:pt x="3394" y="166"/>
                </a:lnTo>
                <a:lnTo>
                  <a:pt x="3394" y="352"/>
                </a:lnTo>
                <a:lnTo>
                  <a:pt x="3715" y="352"/>
                </a:lnTo>
                <a:lnTo>
                  <a:pt x="3715" y="490"/>
                </a:lnTo>
                <a:lnTo>
                  <a:pt x="3394" y="490"/>
                </a:lnTo>
                <a:lnTo>
                  <a:pt x="3394" y="683"/>
                </a:lnTo>
                <a:lnTo>
                  <a:pt x="3773" y="683"/>
                </a:lnTo>
                <a:lnTo>
                  <a:pt x="3773" y="842"/>
                </a:lnTo>
                <a:lnTo>
                  <a:pt x="3163" y="842"/>
                </a:lnTo>
                <a:close/>
                <a:moveTo>
                  <a:pt x="3913" y="842"/>
                </a:moveTo>
                <a:lnTo>
                  <a:pt x="3913" y="16"/>
                </a:lnTo>
                <a:lnTo>
                  <a:pt x="4185" y="16"/>
                </a:lnTo>
                <a:lnTo>
                  <a:pt x="4469" y="553"/>
                </a:lnTo>
                <a:lnTo>
                  <a:pt x="4469" y="16"/>
                </a:lnTo>
                <a:lnTo>
                  <a:pt x="4635" y="16"/>
                </a:lnTo>
                <a:lnTo>
                  <a:pt x="4635" y="842"/>
                </a:lnTo>
                <a:lnTo>
                  <a:pt x="4374" y="842"/>
                </a:lnTo>
                <a:lnTo>
                  <a:pt x="4079" y="298"/>
                </a:lnTo>
                <a:lnTo>
                  <a:pt x="4079" y="842"/>
                </a:lnTo>
                <a:lnTo>
                  <a:pt x="3913" y="842"/>
                </a:lnTo>
                <a:close/>
                <a:moveTo>
                  <a:pt x="4788" y="830"/>
                </a:moveTo>
                <a:lnTo>
                  <a:pt x="4788" y="664"/>
                </a:lnTo>
                <a:lnTo>
                  <a:pt x="4923" y="699"/>
                </a:lnTo>
                <a:lnTo>
                  <a:pt x="4983" y="707"/>
                </a:lnTo>
                <a:lnTo>
                  <a:pt x="5074" y="708"/>
                </a:lnTo>
                <a:lnTo>
                  <a:pt x="5126" y="699"/>
                </a:lnTo>
                <a:lnTo>
                  <a:pt x="5161" y="679"/>
                </a:lnTo>
                <a:lnTo>
                  <a:pt x="5174" y="665"/>
                </a:lnTo>
                <a:lnTo>
                  <a:pt x="5182" y="631"/>
                </a:lnTo>
                <a:lnTo>
                  <a:pt x="5171" y="594"/>
                </a:lnTo>
                <a:lnTo>
                  <a:pt x="5155" y="577"/>
                </a:lnTo>
                <a:lnTo>
                  <a:pt x="5047" y="526"/>
                </a:lnTo>
                <a:lnTo>
                  <a:pt x="4896" y="456"/>
                </a:lnTo>
                <a:lnTo>
                  <a:pt x="4844" y="424"/>
                </a:lnTo>
                <a:lnTo>
                  <a:pt x="4800" y="371"/>
                </a:lnTo>
                <a:lnTo>
                  <a:pt x="4781" y="329"/>
                </a:lnTo>
                <a:lnTo>
                  <a:pt x="4772" y="283"/>
                </a:lnTo>
                <a:lnTo>
                  <a:pt x="4772" y="226"/>
                </a:lnTo>
                <a:lnTo>
                  <a:pt x="4784" y="170"/>
                </a:lnTo>
                <a:lnTo>
                  <a:pt x="4808" y="120"/>
                </a:lnTo>
                <a:lnTo>
                  <a:pt x="4846" y="78"/>
                </a:lnTo>
                <a:lnTo>
                  <a:pt x="4893" y="47"/>
                </a:lnTo>
                <a:lnTo>
                  <a:pt x="4946" y="24"/>
                </a:lnTo>
                <a:lnTo>
                  <a:pt x="5040" y="4"/>
                </a:lnTo>
                <a:lnTo>
                  <a:pt x="5113" y="0"/>
                </a:lnTo>
                <a:lnTo>
                  <a:pt x="5234" y="9"/>
                </a:lnTo>
                <a:lnTo>
                  <a:pt x="5292" y="19"/>
                </a:lnTo>
                <a:lnTo>
                  <a:pt x="5349" y="33"/>
                </a:lnTo>
                <a:lnTo>
                  <a:pt x="5349" y="193"/>
                </a:lnTo>
                <a:lnTo>
                  <a:pt x="5290" y="171"/>
                </a:lnTo>
                <a:lnTo>
                  <a:pt x="5234" y="156"/>
                </a:lnTo>
                <a:lnTo>
                  <a:pt x="5180" y="147"/>
                </a:lnTo>
                <a:lnTo>
                  <a:pt x="5097" y="145"/>
                </a:lnTo>
                <a:lnTo>
                  <a:pt x="5047" y="155"/>
                </a:lnTo>
                <a:lnTo>
                  <a:pt x="5014" y="172"/>
                </a:lnTo>
                <a:lnTo>
                  <a:pt x="5004" y="185"/>
                </a:lnTo>
                <a:lnTo>
                  <a:pt x="4995" y="217"/>
                </a:lnTo>
                <a:lnTo>
                  <a:pt x="5002" y="244"/>
                </a:lnTo>
                <a:lnTo>
                  <a:pt x="5022" y="267"/>
                </a:lnTo>
                <a:lnTo>
                  <a:pt x="5252" y="372"/>
                </a:lnTo>
                <a:lnTo>
                  <a:pt x="5344" y="429"/>
                </a:lnTo>
                <a:lnTo>
                  <a:pt x="5383" y="473"/>
                </a:lnTo>
                <a:lnTo>
                  <a:pt x="5399" y="507"/>
                </a:lnTo>
                <a:lnTo>
                  <a:pt x="5410" y="548"/>
                </a:lnTo>
                <a:lnTo>
                  <a:pt x="5411" y="627"/>
                </a:lnTo>
                <a:lnTo>
                  <a:pt x="5396" y="689"/>
                </a:lnTo>
                <a:lnTo>
                  <a:pt x="5367" y="743"/>
                </a:lnTo>
                <a:lnTo>
                  <a:pt x="5322" y="788"/>
                </a:lnTo>
                <a:lnTo>
                  <a:pt x="5245" y="830"/>
                </a:lnTo>
                <a:lnTo>
                  <a:pt x="5187" y="846"/>
                </a:lnTo>
                <a:lnTo>
                  <a:pt x="5122" y="857"/>
                </a:lnTo>
                <a:lnTo>
                  <a:pt x="4982" y="858"/>
                </a:lnTo>
                <a:lnTo>
                  <a:pt x="4850" y="843"/>
                </a:lnTo>
                <a:lnTo>
                  <a:pt x="4788" y="830"/>
                </a:lnTo>
                <a:close/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7" descr="UNI_KLU_powerpoints-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68" r="6068" b="89316"/>
          <a:stretch/>
        </p:blipFill>
        <p:spPr bwMode="auto">
          <a:xfrm>
            <a:off x="1187624" y="2852936"/>
            <a:ext cx="1948622" cy="64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62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 variable orderings, cont.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things first:</a:t>
            </a:r>
          </a:p>
          <a:p>
            <a:pPr lvl="1"/>
            <a:r>
              <a:rPr lang="en-US" dirty="0" smtClean="0"/>
              <a:t>for each person place first longs things into cabinets and then short things</a:t>
            </a:r>
          </a:p>
          <a:p>
            <a:pPr lvl="1"/>
            <a:r>
              <a:rPr lang="en-US" dirty="0" smtClean="0"/>
              <a:t>after each fifth thing assignment place a cabinet into a room</a:t>
            </a:r>
          </a:p>
          <a:p>
            <a:pPr lvl="1"/>
            <a:r>
              <a:rPr lang="en-US" dirty="0" err="1" smtClean="0"/>
              <a:t>input_order</a:t>
            </a:r>
            <a:r>
              <a:rPr lang="en-US" dirty="0" smtClean="0"/>
              <a:t> variable selection heuristic is used to apply the ordering described above </a:t>
            </a:r>
          </a:p>
          <a:p>
            <a:pPr lvl="1"/>
            <a:r>
              <a:rPr lang="en-US" dirty="0" err="1" smtClean="0"/>
              <a:t>indomain_min</a:t>
            </a:r>
            <a:r>
              <a:rPr lang="en-US" dirty="0" smtClean="0"/>
              <a:t> heuristic is used to select the values</a:t>
            </a:r>
            <a:endParaRPr lang="en-US" dirty="0"/>
          </a:p>
          <a:p>
            <a:pPr lvl="1"/>
            <a:r>
              <a:rPr lang="en-US" dirty="0" smtClean="0"/>
              <a:t>the order of other variables is determined by the solver (</a:t>
            </a:r>
            <a:r>
              <a:rPr lang="en-US" dirty="0" err="1"/>
              <a:t>G</a:t>
            </a:r>
            <a:r>
              <a:rPr lang="en-US" dirty="0" err="1" smtClean="0"/>
              <a:t>ecode</a:t>
            </a:r>
            <a:r>
              <a:rPr lang="en-US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25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1259632" y="566124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feld 2"/>
          <p:cNvSpPr txBox="1"/>
          <p:nvPr/>
        </p:nvSpPr>
        <p:spPr>
          <a:xfrm>
            <a:off x="659137" y="6236879"/>
            <a:ext cx="8246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9pPr>
          </a:lstStyle>
          <a:p>
            <a:r>
              <a:rPr lang="en-US" sz="1800" dirty="0" smtClean="0"/>
              <a:t>*only creation costs for individuals are taken into account, CP – long things first</a:t>
            </a:r>
            <a:endParaRPr lang="en-US" sz="18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r="5918"/>
          <a:stretch/>
        </p:blipFill>
        <p:spPr bwMode="auto">
          <a:xfrm>
            <a:off x="659137" y="1408337"/>
            <a:ext cx="8484863" cy="4850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29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cont.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feld 2"/>
          <p:cNvSpPr txBox="1"/>
          <p:nvPr/>
        </p:nvSpPr>
        <p:spPr>
          <a:xfrm>
            <a:off x="694116" y="6188135"/>
            <a:ext cx="8208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-112" charset="-128"/>
                <a:cs typeface="+mn-cs"/>
              </a:defRPr>
            </a:lvl9pPr>
          </a:lstStyle>
          <a:p>
            <a:r>
              <a:rPr lang="en-US" sz="1800" dirty="0" smtClean="0"/>
              <a:t>*only creation costs for individuals are taken into account, CP – fill cabinets first</a:t>
            </a:r>
            <a:endParaRPr lang="en-US" sz="1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" r="7386" b="798"/>
          <a:stretch/>
        </p:blipFill>
        <p:spPr bwMode="auto">
          <a:xfrm>
            <a:off x="684213" y="1412875"/>
            <a:ext cx="8459787" cy="457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5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684213" y="1429626"/>
            <a:ext cx="7772400" cy="495170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The overall runtime of Clasp is better than runtime of </a:t>
            </a:r>
            <a:r>
              <a:rPr lang="en-US" sz="2400" dirty="0" err="1" smtClean="0"/>
              <a:t>Gecode</a:t>
            </a:r>
            <a:r>
              <a:rPr lang="en-US" sz="2400" dirty="0" smtClean="0"/>
              <a:t>. </a:t>
            </a:r>
            <a:r>
              <a:rPr lang="en-US" sz="2400" dirty="0"/>
              <a:t>ASP outperformed CP on the Empty, </a:t>
            </a:r>
            <a:r>
              <a:rPr lang="en-US" sz="2400" dirty="0" smtClean="0"/>
              <a:t>New Room </a:t>
            </a:r>
            <a:r>
              <a:rPr lang="en-US" sz="2400" dirty="0"/>
              <a:t>and Swap instances.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CP allows incorporation of problem-relevant heuristics by means of search annotations which improved the runtime for Long scenario.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In many cases CP was able to identify the optimal model, but failed to prove the optimality.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52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129614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Thank you for your attention!</a:t>
            </a: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Questions?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924944"/>
            <a:ext cx="5372143" cy="357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63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0000"/>
                    </a14:imgEffect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80479"/>
            <a:ext cx="8352928" cy="548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686" y="544900"/>
            <a:ext cx="6190456" cy="638944"/>
          </a:xfrm>
        </p:spPr>
        <p:txBody>
          <a:bodyPr/>
          <a:lstStyle/>
          <a:p>
            <a:r>
              <a:rPr lang="de-AT" dirty="0" smtClean="0"/>
              <a:t>Motivation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2" name="Gruppieren 21"/>
          <p:cNvGrpSpPr/>
          <p:nvPr/>
        </p:nvGrpSpPr>
        <p:grpSpPr>
          <a:xfrm>
            <a:off x="234584" y="1202055"/>
            <a:ext cx="8328645" cy="5415821"/>
            <a:chOff x="323850" y="1484313"/>
            <a:chExt cx="7807325" cy="5076825"/>
          </a:xfrm>
        </p:grpSpPr>
        <p:sp>
          <p:nvSpPr>
            <p:cNvPr id="24" name="Rectangle 274"/>
            <p:cNvSpPr>
              <a:spLocks noChangeArrowheads="1"/>
            </p:cNvSpPr>
            <p:nvPr/>
          </p:nvSpPr>
          <p:spPr bwMode="auto">
            <a:xfrm>
              <a:off x="323850" y="1484313"/>
              <a:ext cx="2087563" cy="19081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49EAA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9" name="Group 87"/>
            <p:cNvGrpSpPr>
              <a:grpSpLocks/>
            </p:cNvGrpSpPr>
            <p:nvPr/>
          </p:nvGrpSpPr>
          <p:grpSpPr bwMode="auto">
            <a:xfrm>
              <a:off x="1187450" y="2817813"/>
              <a:ext cx="5041900" cy="3743325"/>
              <a:chOff x="839" y="1615"/>
              <a:chExt cx="3175" cy="2358"/>
            </a:xfrm>
          </p:grpSpPr>
          <p:sp>
            <p:nvSpPr>
              <p:cNvPr id="211" name="Rectangle 88"/>
              <p:cNvSpPr>
                <a:spLocks noChangeArrowheads="1"/>
              </p:cNvSpPr>
              <p:nvPr/>
            </p:nvSpPr>
            <p:spPr bwMode="auto">
              <a:xfrm>
                <a:off x="1383" y="1842"/>
                <a:ext cx="2631" cy="2131"/>
              </a:xfrm>
              <a:prstGeom prst="rect">
                <a:avLst/>
              </a:prstGeom>
              <a:solidFill>
                <a:srgbClr val="949EA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prstDash val="dash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Line 89"/>
              <p:cNvSpPr>
                <a:spLocks noChangeShapeType="1"/>
              </p:cNvSpPr>
              <p:nvPr/>
            </p:nvSpPr>
            <p:spPr bwMode="auto">
              <a:xfrm>
                <a:off x="839" y="1842"/>
                <a:ext cx="544" cy="21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Line 90"/>
              <p:cNvSpPr>
                <a:spLocks noChangeShapeType="1"/>
              </p:cNvSpPr>
              <p:nvPr/>
            </p:nvSpPr>
            <p:spPr bwMode="auto">
              <a:xfrm>
                <a:off x="1202" y="1615"/>
                <a:ext cx="2812" cy="22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0" name="Group 91"/>
            <p:cNvGrpSpPr>
              <a:grpSpLocks/>
            </p:cNvGrpSpPr>
            <p:nvPr/>
          </p:nvGrpSpPr>
          <p:grpSpPr bwMode="auto">
            <a:xfrm>
              <a:off x="2411413" y="3394075"/>
              <a:ext cx="865187" cy="2881313"/>
              <a:chOff x="4422" y="2069"/>
              <a:chExt cx="544" cy="1814"/>
            </a:xfrm>
          </p:grpSpPr>
          <p:sp>
            <p:nvSpPr>
              <p:cNvPr id="178" name="Rectangle 92"/>
              <p:cNvSpPr>
                <a:spLocks noChangeArrowheads="1"/>
              </p:cNvSpPr>
              <p:nvPr/>
            </p:nvSpPr>
            <p:spPr bwMode="auto">
              <a:xfrm>
                <a:off x="4422" y="2069"/>
                <a:ext cx="544" cy="1814"/>
              </a:xfrm>
              <a:prstGeom prst="rect">
                <a:avLst/>
              </a:prstGeom>
              <a:solidFill>
                <a:srgbClr val="AFB4BE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Rectangle 93"/>
              <p:cNvSpPr>
                <a:spLocks noChangeArrowheads="1"/>
              </p:cNvSpPr>
              <p:nvPr/>
            </p:nvSpPr>
            <p:spPr bwMode="auto">
              <a:xfrm>
                <a:off x="4468" y="2115"/>
                <a:ext cx="181" cy="726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Line 94"/>
              <p:cNvSpPr>
                <a:spLocks noChangeShapeType="1"/>
              </p:cNvSpPr>
              <p:nvPr/>
            </p:nvSpPr>
            <p:spPr bwMode="auto">
              <a:xfrm>
                <a:off x="4467" y="22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Line 95"/>
              <p:cNvSpPr>
                <a:spLocks noChangeShapeType="1"/>
              </p:cNvSpPr>
              <p:nvPr/>
            </p:nvSpPr>
            <p:spPr bwMode="auto">
              <a:xfrm>
                <a:off x="4467" y="229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Line 96"/>
              <p:cNvSpPr>
                <a:spLocks noChangeShapeType="1"/>
              </p:cNvSpPr>
              <p:nvPr/>
            </p:nvSpPr>
            <p:spPr bwMode="auto">
              <a:xfrm>
                <a:off x="4467" y="2387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Line 97"/>
              <p:cNvSpPr>
                <a:spLocks noChangeShapeType="1"/>
              </p:cNvSpPr>
              <p:nvPr/>
            </p:nvSpPr>
            <p:spPr bwMode="auto">
              <a:xfrm>
                <a:off x="4467" y="2568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Line 98"/>
              <p:cNvSpPr>
                <a:spLocks noChangeShapeType="1"/>
              </p:cNvSpPr>
              <p:nvPr/>
            </p:nvSpPr>
            <p:spPr bwMode="auto">
              <a:xfrm>
                <a:off x="4467" y="2659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Line 99"/>
              <p:cNvSpPr>
                <a:spLocks noChangeShapeType="1"/>
              </p:cNvSpPr>
              <p:nvPr/>
            </p:nvSpPr>
            <p:spPr bwMode="auto">
              <a:xfrm>
                <a:off x="4467" y="2750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Rectangle 100"/>
              <p:cNvSpPr>
                <a:spLocks noChangeArrowheads="1"/>
              </p:cNvSpPr>
              <p:nvPr/>
            </p:nvSpPr>
            <p:spPr bwMode="auto">
              <a:xfrm>
                <a:off x="4467" y="2885"/>
                <a:ext cx="181" cy="726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Line 101"/>
              <p:cNvSpPr>
                <a:spLocks noChangeShapeType="1"/>
              </p:cNvSpPr>
              <p:nvPr/>
            </p:nvSpPr>
            <p:spPr bwMode="auto">
              <a:xfrm>
                <a:off x="4467" y="297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Line 102"/>
              <p:cNvSpPr>
                <a:spLocks noChangeShapeType="1"/>
              </p:cNvSpPr>
              <p:nvPr/>
            </p:nvSpPr>
            <p:spPr bwMode="auto">
              <a:xfrm>
                <a:off x="4467" y="306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Line 103"/>
              <p:cNvSpPr>
                <a:spLocks noChangeShapeType="1"/>
              </p:cNvSpPr>
              <p:nvPr/>
            </p:nvSpPr>
            <p:spPr bwMode="auto">
              <a:xfrm>
                <a:off x="4467" y="3157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Line 104"/>
              <p:cNvSpPr>
                <a:spLocks noChangeShapeType="1"/>
              </p:cNvSpPr>
              <p:nvPr/>
            </p:nvSpPr>
            <p:spPr bwMode="auto">
              <a:xfrm>
                <a:off x="4467" y="3248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Line 105"/>
              <p:cNvSpPr>
                <a:spLocks noChangeShapeType="1"/>
              </p:cNvSpPr>
              <p:nvPr/>
            </p:nvSpPr>
            <p:spPr bwMode="auto">
              <a:xfrm>
                <a:off x="4467" y="3338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Line 106"/>
              <p:cNvSpPr>
                <a:spLocks noChangeShapeType="1"/>
              </p:cNvSpPr>
              <p:nvPr/>
            </p:nvSpPr>
            <p:spPr bwMode="auto">
              <a:xfrm>
                <a:off x="4467" y="3429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Line 107"/>
              <p:cNvSpPr>
                <a:spLocks noChangeShapeType="1"/>
              </p:cNvSpPr>
              <p:nvPr/>
            </p:nvSpPr>
            <p:spPr bwMode="auto">
              <a:xfrm>
                <a:off x="4467" y="3520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Rectangle 108"/>
              <p:cNvSpPr>
                <a:spLocks noChangeArrowheads="1"/>
              </p:cNvSpPr>
              <p:nvPr/>
            </p:nvSpPr>
            <p:spPr bwMode="auto">
              <a:xfrm>
                <a:off x="4739" y="2115"/>
                <a:ext cx="181" cy="453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Line 109"/>
              <p:cNvSpPr>
                <a:spLocks noChangeShapeType="1"/>
              </p:cNvSpPr>
              <p:nvPr/>
            </p:nvSpPr>
            <p:spPr bwMode="auto">
              <a:xfrm>
                <a:off x="4739" y="22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Line 110"/>
              <p:cNvSpPr>
                <a:spLocks noChangeShapeType="1"/>
              </p:cNvSpPr>
              <p:nvPr/>
            </p:nvSpPr>
            <p:spPr bwMode="auto">
              <a:xfrm>
                <a:off x="4739" y="229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Line 111"/>
              <p:cNvSpPr>
                <a:spLocks noChangeShapeType="1"/>
              </p:cNvSpPr>
              <p:nvPr/>
            </p:nvSpPr>
            <p:spPr bwMode="auto">
              <a:xfrm>
                <a:off x="4739" y="2387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Line 112"/>
              <p:cNvSpPr>
                <a:spLocks noChangeShapeType="1"/>
              </p:cNvSpPr>
              <p:nvPr/>
            </p:nvSpPr>
            <p:spPr bwMode="auto">
              <a:xfrm>
                <a:off x="4739" y="2478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Rectangle 113"/>
              <p:cNvSpPr>
                <a:spLocks noChangeArrowheads="1"/>
              </p:cNvSpPr>
              <p:nvPr/>
            </p:nvSpPr>
            <p:spPr bwMode="auto">
              <a:xfrm>
                <a:off x="4739" y="2614"/>
                <a:ext cx="181" cy="452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Line 114"/>
              <p:cNvSpPr>
                <a:spLocks noChangeShapeType="1"/>
              </p:cNvSpPr>
              <p:nvPr/>
            </p:nvSpPr>
            <p:spPr bwMode="auto">
              <a:xfrm>
                <a:off x="4739" y="2885"/>
                <a:ext cx="1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Line 115"/>
              <p:cNvSpPr>
                <a:spLocks noChangeShapeType="1"/>
              </p:cNvSpPr>
              <p:nvPr/>
            </p:nvSpPr>
            <p:spPr bwMode="auto">
              <a:xfrm>
                <a:off x="4739" y="2976"/>
                <a:ext cx="1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Rectangle 116"/>
              <p:cNvSpPr>
                <a:spLocks noChangeArrowheads="1"/>
              </p:cNvSpPr>
              <p:nvPr/>
            </p:nvSpPr>
            <p:spPr bwMode="auto">
              <a:xfrm>
                <a:off x="4739" y="3112"/>
                <a:ext cx="181" cy="453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Line 117"/>
              <p:cNvSpPr>
                <a:spLocks noChangeShapeType="1"/>
              </p:cNvSpPr>
              <p:nvPr/>
            </p:nvSpPr>
            <p:spPr bwMode="auto">
              <a:xfrm>
                <a:off x="4739" y="3203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Line 118"/>
              <p:cNvSpPr>
                <a:spLocks noChangeShapeType="1"/>
              </p:cNvSpPr>
              <p:nvPr/>
            </p:nvSpPr>
            <p:spPr bwMode="auto">
              <a:xfrm>
                <a:off x="4739" y="3293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Line 119"/>
              <p:cNvSpPr>
                <a:spLocks noChangeShapeType="1"/>
              </p:cNvSpPr>
              <p:nvPr/>
            </p:nvSpPr>
            <p:spPr bwMode="auto">
              <a:xfrm>
                <a:off x="4739" y="3384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Line 120"/>
              <p:cNvSpPr>
                <a:spLocks noChangeShapeType="1"/>
              </p:cNvSpPr>
              <p:nvPr/>
            </p:nvSpPr>
            <p:spPr bwMode="auto">
              <a:xfrm>
                <a:off x="4739" y="3475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Line 121"/>
              <p:cNvSpPr>
                <a:spLocks noChangeShapeType="1"/>
              </p:cNvSpPr>
              <p:nvPr/>
            </p:nvSpPr>
            <p:spPr bwMode="auto">
              <a:xfrm>
                <a:off x="4739" y="2704"/>
                <a:ext cx="1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Line 122"/>
              <p:cNvSpPr>
                <a:spLocks noChangeShapeType="1"/>
              </p:cNvSpPr>
              <p:nvPr/>
            </p:nvSpPr>
            <p:spPr bwMode="auto">
              <a:xfrm>
                <a:off x="4739" y="2795"/>
                <a:ext cx="18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Rectangle 123"/>
              <p:cNvSpPr>
                <a:spLocks noChangeArrowheads="1"/>
              </p:cNvSpPr>
              <p:nvPr/>
            </p:nvSpPr>
            <p:spPr bwMode="auto">
              <a:xfrm>
                <a:off x="4467" y="3656"/>
                <a:ext cx="41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cable termi-</a:t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nation rack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Line 124"/>
              <p:cNvSpPr>
                <a:spLocks noChangeShapeType="1"/>
              </p:cNvSpPr>
              <p:nvPr/>
            </p:nvSpPr>
            <p:spPr bwMode="auto">
              <a:xfrm>
                <a:off x="4467" y="2477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Group 125"/>
            <p:cNvGrpSpPr>
              <a:grpSpLocks/>
            </p:cNvGrpSpPr>
            <p:nvPr/>
          </p:nvGrpSpPr>
          <p:grpSpPr bwMode="auto">
            <a:xfrm>
              <a:off x="395288" y="1663700"/>
              <a:ext cx="1728787" cy="865188"/>
              <a:chOff x="340" y="1026"/>
              <a:chExt cx="1089" cy="545"/>
            </a:xfrm>
          </p:grpSpPr>
          <p:sp>
            <p:nvSpPr>
              <p:cNvPr id="164" name="Line 126"/>
              <p:cNvSpPr>
                <a:spLocks noChangeShapeType="1"/>
              </p:cNvSpPr>
              <p:nvPr/>
            </p:nvSpPr>
            <p:spPr bwMode="auto">
              <a:xfrm>
                <a:off x="340" y="1434"/>
                <a:ext cx="108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Line 127"/>
              <p:cNvSpPr>
                <a:spLocks noChangeShapeType="1"/>
              </p:cNvSpPr>
              <p:nvPr/>
            </p:nvSpPr>
            <p:spPr bwMode="auto">
              <a:xfrm flipV="1">
                <a:off x="703" y="1298"/>
                <a:ext cx="182" cy="1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Line 128"/>
              <p:cNvSpPr>
                <a:spLocks noChangeShapeType="1"/>
              </p:cNvSpPr>
              <p:nvPr/>
            </p:nvSpPr>
            <p:spPr bwMode="auto">
              <a:xfrm>
                <a:off x="885" y="1298"/>
                <a:ext cx="54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Oval 129"/>
              <p:cNvSpPr>
                <a:spLocks noChangeArrowheads="1"/>
              </p:cNvSpPr>
              <p:nvPr/>
            </p:nvSpPr>
            <p:spPr bwMode="auto">
              <a:xfrm>
                <a:off x="1247" y="1480"/>
                <a:ext cx="91" cy="91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Line 130"/>
              <p:cNvSpPr>
                <a:spLocks noChangeShapeType="1"/>
              </p:cNvSpPr>
              <p:nvPr/>
            </p:nvSpPr>
            <p:spPr bwMode="auto">
              <a:xfrm>
                <a:off x="1157" y="1525"/>
                <a:ext cx="9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Line 131"/>
              <p:cNvSpPr>
                <a:spLocks noChangeShapeType="1"/>
              </p:cNvSpPr>
              <p:nvPr/>
            </p:nvSpPr>
            <p:spPr bwMode="auto">
              <a:xfrm>
                <a:off x="1157" y="1480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Oval 132"/>
              <p:cNvSpPr>
                <a:spLocks noChangeArrowheads="1"/>
              </p:cNvSpPr>
              <p:nvPr/>
            </p:nvSpPr>
            <p:spPr bwMode="auto">
              <a:xfrm>
                <a:off x="475" y="1480"/>
                <a:ext cx="91" cy="91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Line 133"/>
              <p:cNvSpPr>
                <a:spLocks noChangeShapeType="1"/>
              </p:cNvSpPr>
              <p:nvPr/>
            </p:nvSpPr>
            <p:spPr bwMode="auto">
              <a:xfrm>
                <a:off x="385" y="1525"/>
                <a:ext cx="9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Line 134"/>
              <p:cNvSpPr>
                <a:spLocks noChangeShapeType="1"/>
              </p:cNvSpPr>
              <p:nvPr/>
            </p:nvSpPr>
            <p:spPr bwMode="auto">
              <a:xfrm>
                <a:off x="385" y="1480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Oval 135"/>
              <p:cNvSpPr>
                <a:spLocks noChangeArrowheads="1"/>
              </p:cNvSpPr>
              <p:nvPr/>
            </p:nvSpPr>
            <p:spPr bwMode="auto">
              <a:xfrm>
                <a:off x="1247" y="1162"/>
                <a:ext cx="91" cy="91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Line 136"/>
              <p:cNvSpPr>
                <a:spLocks noChangeShapeType="1"/>
              </p:cNvSpPr>
              <p:nvPr/>
            </p:nvSpPr>
            <p:spPr bwMode="auto">
              <a:xfrm>
                <a:off x="1157" y="1207"/>
                <a:ext cx="9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Line 137"/>
              <p:cNvSpPr>
                <a:spLocks noChangeShapeType="1"/>
              </p:cNvSpPr>
              <p:nvPr/>
            </p:nvSpPr>
            <p:spPr bwMode="auto">
              <a:xfrm>
                <a:off x="1157" y="1162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Line 138"/>
              <p:cNvSpPr>
                <a:spLocks noChangeShapeType="1"/>
              </p:cNvSpPr>
              <p:nvPr/>
            </p:nvSpPr>
            <p:spPr bwMode="auto">
              <a:xfrm>
                <a:off x="340" y="1389"/>
                <a:ext cx="0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Text Box 139"/>
              <p:cNvSpPr txBox="1">
                <a:spLocks noChangeArrowheads="1"/>
              </p:cNvSpPr>
              <p:nvPr/>
            </p:nvSpPr>
            <p:spPr bwMode="auto">
              <a:xfrm>
                <a:off x="431" y="1026"/>
                <a:ext cx="544" cy="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field equipment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2" name="Group 176"/>
            <p:cNvGrpSpPr>
              <a:grpSpLocks/>
            </p:cNvGrpSpPr>
            <p:nvPr/>
          </p:nvGrpSpPr>
          <p:grpSpPr bwMode="auto">
            <a:xfrm>
              <a:off x="1114425" y="2743200"/>
              <a:ext cx="720725" cy="431800"/>
              <a:chOff x="476" y="1979"/>
              <a:chExt cx="454" cy="272"/>
            </a:xfrm>
          </p:grpSpPr>
          <p:sp>
            <p:nvSpPr>
              <p:cNvPr id="160" name="Rectangle 177"/>
              <p:cNvSpPr>
                <a:spLocks noChangeArrowheads="1"/>
              </p:cNvSpPr>
              <p:nvPr/>
            </p:nvSpPr>
            <p:spPr bwMode="auto">
              <a:xfrm>
                <a:off x="521" y="2024"/>
                <a:ext cx="363" cy="227"/>
              </a:xfrm>
              <a:prstGeom prst="rect">
                <a:avLst/>
              </a:prstGeom>
              <a:solidFill>
                <a:srgbClr val="AFB4BE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interlock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Line 178"/>
              <p:cNvSpPr>
                <a:spLocks noChangeShapeType="1"/>
              </p:cNvSpPr>
              <p:nvPr/>
            </p:nvSpPr>
            <p:spPr bwMode="auto">
              <a:xfrm flipV="1">
                <a:off x="476" y="1979"/>
                <a:ext cx="91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Line 179"/>
              <p:cNvSpPr>
                <a:spLocks noChangeShapeType="1"/>
              </p:cNvSpPr>
              <p:nvPr/>
            </p:nvSpPr>
            <p:spPr bwMode="auto">
              <a:xfrm>
                <a:off x="839" y="1979"/>
                <a:ext cx="91" cy="9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Line 180"/>
              <p:cNvSpPr>
                <a:spLocks noChangeShapeType="1"/>
              </p:cNvSpPr>
              <p:nvPr/>
            </p:nvSpPr>
            <p:spPr bwMode="auto">
              <a:xfrm>
                <a:off x="567" y="1979"/>
                <a:ext cx="2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3" name="Group 310"/>
            <p:cNvGrpSpPr>
              <a:grpSpLocks/>
            </p:cNvGrpSpPr>
            <p:nvPr/>
          </p:nvGrpSpPr>
          <p:grpSpPr bwMode="auto">
            <a:xfrm>
              <a:off x="3706813" y="3394075"/>
              <a:ext cx="1874837" cy="2881313"/>
              <a:chOff x="2335" y="2138"/>
              <a:chExt cx="1181" cy="1815"/>
            </a:xfrm>
          </p:grpSpPr>
          <p:sp>
            <p:nvSpPr>
              <p:cNvPr id="123" name="Rectangle 141"/>
              <p:cNvSpPr>
                <a:spLocks noChangeArrowheads="1"/>
              </p:cNvSpPr>
              <p:nvPr/>
            </p:nvSpPr>
            <p:spPr bwMode="auto">
              <a:xfrm>
                <a:off x="2335" y="2138"/>
                <a:ext cx="1181" cy="1815"/>
              </a:xfrm>
              <a:prstGeom prst="rect">
                <a:avLst/>
              </a:prstGeom>
              <a:solidFill>
                <a:srgbClr val="AFB4BE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Rectangle 142"/>
              <p:cNvSpPr>
                <a:spLocks noChangeArrowheads="1"/>
              </p:cNvSpPr>
              <p:nvPr/>
            </p:nvSpPr>
            <p:spPr bwMode="auto">
              <a:xfrm>
                <a:off x="2381" y="2320"/>
                <a:ext cx="1090" cy="45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Line 143"/>
              <p:cNvSpPr>
                <a:spLocks noChangeShapeType="1"/>
              </p:cNvSpPr>
              <p:nvPr/>
            </p:nvSpPr>
            <p:spPr bwMode="auto">
              <a:xfrm>
                <a:off x="2563" y="2320"/>
                <a:ext cx="0" cy="4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Line 144"/>
              <p:cNvSpPr>
                <a:spLocks noChangeShapeType="1"/>
              </p:cNvSpPr>
              <p:nvPr/>
            </p:nvSpPr>
            <p:spPr bwMode="auto">
              <a:xfrm>
                <a:off x="2744" y="2320"/>
                <a:ext cx="0" cy="4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Line 145"/>
              <p:cNvSpPr>
                <a:spLocks noChangeShapeType="1"/>
              </p:cNvSpPr>
              <p:nvPr/>
            </p:nvSpPr>
            <p:spPr bwMode="auto">
              <a:xfrm>
                <a:off x="2926" y="2320"/>
                <a:ext cx="0" cy="4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Line 146"/>
              <p:cNvSpPr>
                <a:spLocks noChangeShapeType="1"/>
              </p:cNvSpPr>
              <p:nvPr/>
            </p:nvSpPr>
            <p:spPr bwMode="auto">
              <a:xfrm>
                <a:off x="3108" y="2320"/>
                <a:ext cx="0" cy="4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9" name="Line 147"/>
              <p:cNvSpPr>
                <a:spLocks noChangeShapeType="1"/>
              </p:cNvSpPr>
              <p:nvPr/>
            </p:nvSpPr>
            <p:spPr bwMode="auto">
              <a:xfrm>
                <a:off x="3289" y="2320"/>
                <a:ext cx="0" cy="45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30" name="Group 148"/>
              <p:cNvGrpSpPr>
                <a:grpSpLocks/>
              </p:cNvGrpSpPr>
              <p:nvPr/>
            </p:nvGrpSpPr>
            <p:grpSpPr bwMode="auto">
              <a:xfrm>
                <a:off x="2971" y="2365"/>
                <a:ext cx="91" cy="362"/>
                <a:chOff x="3560" y="1344"/>
                <a:chExt cx="91" cy="362"/>
              </a:xfrm>
            </p:grpSpPr>
            <p:sp>
              <p:nvSpPr>
                <p:cNvPr id="156" name="Rectangle 149"/>
                <p:cNvSpPr>
                  <a:spLocks noChangeArrowheads="1"/>
                </p:cNvSpPr>
                <p:nvPr/>
              </p:nvSpPr>
              <p:spPr bwMode="auto">
                <a:xfrm>
                  <a:off x="3560" y="1344"/>
                  <a:ext cx="91" cy="362"/>
                </a:xfrm>
                <a:prstGeom prst="rect">
                  <a:avLst/>
                </a:prstGeom>
                <a:solidFill>
                  <a:srgbClr val="D0D3DA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7" name="Line 150"/>
                <p:cNvSpPr>
                  <a:spLocks noChangeShapeType="1"/>
                </p:cNvSpPr>
                <p:nvPr/>
              </p:nvSpPr>
              <p:spPr bwMode="auto">
                <a:xfrm>
                  <a:off x="3560" y="143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8" name="Line 151"/>
                <p:cNvSpPr>
                  <a:spLocks noChangeShapeType="1"/>
                </p:cNvSpPr>
                <p:nvPr/>
              </p:nvSpPr>
              <p:spPr bwMode="auto">
                <a:xfrm>
                  <a:off x="3560" y="152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9" name="Line 152"/>
                <p:cNvSpPr>
                  <a:spLocks noChangeShapeType="1"/>
                </p:cNvSpPr>
                <p:nvPr/>
              </p:nvSpPr>
              <p:spPr bwMode="auto">
                <a:xfrm>
                  <a:off x="3560" y="161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1" name="Group 153"/>
              <p:cNvGrpSpPr>
                <a:grpSpLocks/>
              </p:cNvGrpSpPr>
              <p:nvPr/>
            </p:nvGrpSpPr>
            <p:grpSpPr bwMode="auto">
              <a:xfrm>
                <a:off x="3153" y="2366"/>
                <a:ext cx="272" cy="362"/>
                <a:chOff x="3560" y="1344"/>
                <a:chExt cx="91" cy="362"/>
              </a:xfrm>
            </p:grpSpPr>
            <p:sp>
              <p:nvSpPr>
                <p:cNvPr id="152" name="Rectangle 154"/>
                <p:cNvSpPr>
                  <a:spLocks noChangeArrowheads="1"/>
                </p:cNvSpPr>
                <p:nvPr/>
              </p:nvSpPr>
              <p:spPr bwMode="auto">
                <a:xfrm>
                  <a:off x="3560" y="1344"/>
                  <a:ext cx="91" cy="362"/>
                </a:xfrm>
                <a:prstGeom prst="rect">
                  <a:avLst/>
                </a:prstGeom>
                <a:solidFill>
                  <a:srgbClr val="D0D3DA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3" name="Line 155"/>
                <p:cNvSpPr>
                  <a:spLocks noChangeShapeType="1"/>
                </p:cNvSpPr>
                <p:nvPr/>
              </p:nvSpPr>
              <p:spPr bwMode="auto">
                <a:xfrm>
                  <a:off x="3560" y="143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4" name="Line 156"/>
                <p:cNvSpPr>
                  <a:spLocks noChangeShapeType="1"/>
                </p:cNvSpPr>
                <p:nvPr/>
              </p:nvSpPr>
              <p:spPr bwMode="auto">
                <a:xfrm>
                  <a:off x="3560" y="152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5" name="Line 157"/>
                <p:cNvSpPr>
                  <a:spLocks noChangeShapeType="1"/>
                </p:cNvSpPr>
                <p:nvPr/>
              </p:nvSpPr>
              <p:spPr bwMode="auto">
                <a:xfrm>
                  <a:off x="3560" y="161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32" name="Rectangle 158"/>
              <p:cNvSpPr>
                <a:spLocks noChangeArrowheads="1"/>
              </p:cNvSpPr>
              <p:nvPr/>
            </p:nvSpPr>
            <p:spPr bwMode="auto">
              <a:xfrm>
                <a:off x="2381" y="2773"/>
                <a:ext cx="1090" cy="45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Line 159"/>
              <p:cNvSpPr>
                <a:spLocks noChangeShapeType="1"/>
              </p:cNvSpPr>
              <p:nvPr/>
            </p:nvSpPr>
            <p:spPr bwMode="auto">
              <a:xfrm>
                <a:off x="2744" y="2773"/>
                <a:ext cx="0" cy="4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Line 160"/>
              <p:cNvSpPr>
                <a:spLocks noChangeShapeType="1"/>
              </p:cNvSpPr>
              <p:nvPr/>
            </p:nvSpPr>
            <p:spPr bwMode="auto">
              <a:xfrm>
                <a:off x="3108" y="2773"/>
                <a:ext cx="0" cy="45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35" name="Group 161"/>
              <p:cNvGrpSpPr>
                <a:grpSpLocks/>
              </p:cNvGrpSpPr>
              <p:nvPr/>
            </p:nvGrpSpPr>
            <p:grpSpPr bwMode="auto">
              <a:xfrm>
                <a:off x="2426" y="2819"/>
                <a:ext cx="272" cy="361"/>
                <a:chOff x="3560" y="1344"/>
                <a:chExt cx="91" cy="362"/>
              </a:xfrm>
            </p:grpSpPr>
            <p:sp>
              <p:nvSpPr>
                <p:cNvPr id="148" name="Rectangle 162"/>
                <p:cNvSpPr>
                  <a:spLocks noChangeArrowheads="1"/>
                </p:cNvSpPr>
                <p:nvPr/>
              </p:nvSpPr>
              <p:spPr bwMode="auto">
                <a:xfrm>
                  <a:off x="3560" y="1344"/>
                  <a:ext cx="91" cy="362"/>
                </a:xfrm>
                <a:prstGeom prst="rect">
                  <a:avLst/>
                </a:prstGeom>
                <a:solidFill>
                  <a:srgbClr val="D0D3DA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9" name="Line 163"/>
                <p:cNvSpPr>
                  <a:spLocks noChangeShapeType="1"/>
                </p:cNvSpPr>
                <p:nvPr/>
              </p:nvSpPr>
              <p:spPr bwMode="auto">
                <a:xfrm>
                  <a:off x="3560" y="143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0" name="Line 164"/>
                <p:cNvSpPr>
                  <a:spLocks noChangeShapeType="1"/>
                </p:cNvSpPr>
                <p:nvPr/>
              </p:nvSpPr>
              <p:spPr bwMode="auto">
                <a:xfrm>
                  <a:off x="3560" y="152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1" name="Line 165"/>
                <p:cNvSpPr>
                  <a:spLocks noChangeShapeType="1"/>
                </p:cNvSpPr>
                <p:nvPr/>
              </p:nvSpPr>
              <p:spPr bwMode="auto">
                <a:xfrm>
                  <a:off x="3560" y="161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6" name="Group 166"/>
              <p:cNvGrpSpPr>
                <a:grpSpLocks/>
              </p:cNvGrpSpPr>
              <p:nvPr/>
            </p:nvGrpSpPr>
            <p:grpSpPr bwMode="auto">
              <a:xfrm>
                <a:off x="2789" y="2819"/>
                <a:ext cx="273" cy="361"/>
                <a:chOff x="3560" y="1344"/>
                <a:chExt cx="91" cy="362"/>
              </a:xfrm>
            </p:grpSpPr>
            <p:sp>
              <p:nvSpPr>
                <p:cNvPr id="144" name="Rectangle 167"/>
                <p:cNvSpPr>
                  <a:spLocks noChangeArrowheads="1"/>
                </p:cNvSpPr>
                <p:nvPr/>
              </p:nvSpPr>
              <p:spPr bwMode="auto">
                <a:xfrm>
                  <a:off x="3560" y="1344"/>
                  <a:ext cx="91" cy="362"/>
                </a:xfrm>
                <a:prstGeom prst="rect">
                  <a:avLst/>
                </a:prstGeom>
                <a:solidFill>
                  <a:srgbClr val="D0D3DA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5" name="Line 168"/>
                <p:cNvSpPr>
                  <a:spLocks noChangeShapeType="1"/>
                </p:cNvSpPr>
                <p:nvPr/>
              </p:nvSpPr>
              <p:spPr bwMode="auto">
                <a:xfrm>
                  <a:off x="3560" y="143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" name="Line 169"/>
                <p:cNvSpPr>
                  <a:spLocks noChangeShapeType="1"/>
                </p:cNvSpPr>
                <p:nvPr/>
              </p:nvSpPr>
              <p:spPr bwMode="auto">
                <a:xfrm>
                  <a:off x="3560" y="152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7" name="Line 170"/>
                <p:cNvSpPr>
                  <a:spLocks noChangeShapeType="1"/>
                </p:cNvSpPr>
                <p:nvPr/>
              </p:nvSpPr>
              <p:spPr bwMode="auto">
                <a:xfrm>
                  <a:off x="3560" y="161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37" name="Rectangle 171"/>
              <p:cNvSpPr>
                <a:spLocks noChangeArrowheads="1"/>
              </p:cNvSpPr>
              <p:nvPr/>
            </p:nvSpPr>
            <p:spPr bwMode="auto">
              <a:xfrm>
                <a:off x="2426" y="2365"/>
                <a:ext cx="91" cy="362"/>
              </a:xfrm>
              <a:prstGeom prst="rect">
                <a:avLst/>
              </a:prstGeom>
              <a:solidFill>
                <a:srgbClr val="D0D3DA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Text Box 172"/>
              <p:cNvSpPr txBox="1">
                <a:spLocks noChangeArrowheads="1"/>
              </p:cNvSpPr>
              <p:nvPr/>
            </p:nvSpPr>
            <p:spPr bwMode="auto">
              <a:xfrm>
                <a:off x="2381" y="2183"/>
                <a:ext cx="227" cy="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CPU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9" name="Text Box 173"/>
              <p:cNvSpPr txBox="1">
                <a:spLocks noChangeArrowheads="1"/>
              </p:cNvSpPr>
              <p:nvPr/>
            </p:nvSpPr>
            <p:spPr bwMode="auto">
              <a:xfrm>
                <a:off x="3153" y="2183"/>
                <a:ext cx="318" cy="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POM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Text Box 174"/>
              <p:cNvSpPr txBox="1">
                <a:spLocks noChangeArrowheads="1"/>
              </p:cNvSpPr>
              <p:nvPr/>
            </p:nvSpPr>
            <p:spPr bwMode="auto">
              <a:xfrm>
                <a:off x="2426" y="3726"/>
                <a:ext cx="9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ECC cabinet with </a:t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ECC 01.01 double frame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Text Box 175"/>
              <p:cNvSpPr txBox="1">
                <a:spLocks noChangeArrowheads="1"/>
              </p:cNvSpPr>
              <p:nvPr/>
            </p:nvSpPr>
            <p:spPr bwMode="auto">
              <a:xfrm>
                <a:off x="2834" y="3273"/>
                <a:ext cx="273" cy="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SOM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Text Box 307"/>
              <p:cNvSpPr txBox="1">
                <a:spLocks noChangeArrowheads="1"/>
              </p:cNvSpPr>
              <p:nvPr/>
            </p:nvSpPr>
            <p:spPr bwMode="auto">
              <a:xfrm>
                <a:off x="2381" y="3488"/>
                <a:ext cx="1089" cy="1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Powersupply</a:t>
                </a:r>
              </a:p>
            </p:txBody>
          </p:sp>
          <p:sp>
            <p:nvSpPr>
              <p:cNvPr id="143" name="Text Box 308"/>
              <p:cNvSpPr txBox="1">
                <a:spLocks noChangeArrowheads="1"/>
              </p:cNvSpPr>
              <p:nvPr/>
            </p:nvSpPr>
            <p:spPr bwMode="auto">
              <a:xfrm>
                <a:off x="2381" y="3589"/>
                <a:ext cx="1089" cy="1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Fuses</a:t>
                </a:r>
              </a:p>
            </p:txBody>
          </p:sp>
        </p:grpSp>
        <p:grpSp>
          <p:nvGrpSpPr>
            <p:cNvPr id="34" name="Group 181"/>
            <p:cNvGrpSpPr>
              <a:grpSpLocks/>
            </p:cNvGrpSpPr>
            <p:nvPr/>
          </p:nvGrpSpPr>
          <p:grpSpPr bwMode="auto">
            <a:xfrm>
              <a:off x="682625" y="1951038"/>
              <a:ext cx="5113338" cy="4467225"/>
              <a:chOff x="521" y="1070"/>
              <a:chExt cx="3221" cy="2813"/>
            </a:xfrm>
          </p:grpSpPr>
          <p:sp>
            <p:nvSpPr>
              <p:cNvPr id="78" name="Line 182"/>
              <p:cNvSpPr>
                <a:spLocks noChangeShapeType="1"/>
              </p:cNvSpPr>
              <p:nvPr/>
            </p:nvSpPr>
            <p:spPr bwMode="auto">
              <a:xfrm>
                <a:off x="1519" y="2159"/>
                <a:ext cx="18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Line 183"/>
              <p:cNvSpPr>
                <a:spLocks noChangeShapeType="1"/>
              </p:cNvSpPr>
              <p:nvPr/>
            </p:nvSpPr>
            <p:spPr bwMode="auto">
              <a:xfrm>
                <a:off x="1519" y="2204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Line 184"/>
              <p:cNvSpPr>
                <a:spLocks noChangeShapeType="1"/>
              </p:cNvSpPr>
              <p:nvPr/>
            </p:nvSpPr>
            <p:spPr bwMode="auto">
              <a:xfrm>
                <a:off x="1519" y="2068"/>
                <a:ext cx="18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Line 185"/>
              <p:cNvSpPr>
                <a:spLocks noChangeShapeType="1"/>
              </p:cNvSpPr>
              <p:nvPr/>
            </p:nvSpPr>
            <p:spPr bwMode="auto">
              <a:xfrm flipV="1">
                <a:off x="1791" y="2930"/>
                <a:ext cx="182" cy="18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Line 186"/>
              <p:cNvSpPr>
                <a:spLocks noChangeShapeType="1"/>
              </p:cNvSpPr>
              <p:nvPr/>
            </p:nvSpPr>
            <p:spPr bwMode="auto">
              <a:xfrm>
                <a:off x="1791" y="2703"/>
                <a:ext cx="182" cy="13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Line 187"/>
              <p:cNvSpPr>
                <a:spLocks noChangeShapeType="1"/>
              </p:cNvSpPr>
              <p:nvPr/>
            </p:nvSpPr>
            <p:spPr bwMode="auto">
              <a:xfrm>
                <a:off x="1791" y="2613"/>
                <a:ext cx="182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Line 188"/>
              <p:cNvSpPr>
                <a:spLocks noChangeShapeType="1"/>
              </p:cNvSpPr>
              <p:nvPr/>
            </p:nvSpPr>
            <p:spPr bwMode="auto">
              <a:xfrm>
                <a:off x="1791" y="2522"/>
                <a:ext cx="182" cy="22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Line 189"/>
              <p:cNvSpPr>
                <a:spLocks noChangeShapeType="1"/>
              </p:cNvSpPr>
              <p:nvPr/>
            </p:nvSpPr>
            <p:spPr bwMode="auto">
              <a:xfrm>
                <a:off x="1791" y="2068"/>
                <a:ext cx="182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Line 190"/>
              <p:cNvSpPr>
                <a:spLocks noChangeShapeType="1"/>
              </p:cNvSpPr>
              <p:nvPr/>
            </p:nvSpPr>
            <p:spPr bwMode="auto">
              <a:xfrm flipV="1">
                <a:off x="1791" y="2068"/>
                <a:ext cx="182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Line 191"/>
              <p:cNvSpPr>
                <a:spLocks noChangeShapeType="1"/>
              </p:cNvSpPr>
              <p:nvPr/>
            </p:nvSpPr>
            <p:spPr bwMode="auto">
              <a:xfrm>
                <a:off x="1791" y="2840"/>
                <a:ext cx="182" cy="2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Line 192"/>
              <p:cNvSpPr>
                <a:spLocks noChangeShapeType="1"/>
              </p:cNvSpPr>
              <p:nvPr/>
            </p:nvSpPr>
            <p:spPr bwMode="auto">
              <a:xfrm>
                <a:off x="1701" y="2614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Line 193"/>
              <p:cNvSpPr>
                <a:spLocks noChangeShapeType="1"/>
              </p:cNvSpPr>
              <p:nvPr/>
            </p:nvSpPr>
            <p:spPr bwMode="auto">
              <a:xfrm>
                <a:off x="1701" y="2069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Line 194"/>
              <p:cNvSpPr>
                <a:spLocks noChangeShapeType="1"/>
              </p:cNvSpPr>
              <p:nvPr/>
            </p:nvSpPr>
            <p:spPr bwMode="auto">
              <a:xfrm>
                <a:off x="1701" y="2160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Line 195"/>
              <p:cNvSpPr>
                <a:spLocks noChangeShapeType="1"/>
              </p:cNvSpPr>
              <p:nvPr/>
            </p:nvSpPr>
            <p:spPr bwMode="auto">
              <a:xfrm>
                <a:off x="1701" y="2523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Line 196"/>
              <p:cNvSpPr>
                <a:spLocks noChangeShapeType="1"/>
              </p:cNvSpPr>
              <p:nvPr/>
            </p:nvSpPr>
            <p:spPr bwMode="auto">
              <a:xfrm>
                <a:off x="1701" y="2840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Line 197"/>
              <p:cNvSpPr>
                <a:spLocks noChangeShapeType="1"/>
              </p:cNvSpPr>
              <p:nvPr/>
            </p:nvSpPr>
            <p:spPr bwMode="auto">
              <a:xfrm>
                <a:off x="1701" y="3113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Line 198"/>
              <p:cNvSpPr>
                <a:spLocks noChangeShapeType="1"/>
              </p:cNvSpPr>
              <p:nvPr/>
            </p:nvSpPr>
            <p:spPr bwMode="auto">
              <a:xfrm>
                <a:off x="1701" y="2704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Line 199"/>
              <p:cNvSpPr>
                <a:spLocks noChangeShapeType="1"/>
              </p:cNvSpPr>
              <p:nvPr/>
            </p:nvSpPr>
            <p:spPr bwMode="auto">
              <a:xfrm>
                <a:off x="1973" y="2750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Line 200"/>
              <p:cNvSpPr>
                <a:spLocks noChangeShapeType="1"/>
              </p:cNvSpPr>
              <p:nvPr/>
            </p:nvSpPr>
            <p:spPr bwMode="auto">
              <a:xfrm>
                <a:off x="1973" y="2069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Line 201"/>
              <p:cNvSpPr>
                <a:spLocks noChangeShapeType="1"/>
              </p:cNvSpPr>
              <p:nvPr/>
            </p:nvSpPr>
            <p:spPr bwMode="auto">
              <a:xfrm>
                <a:off x="1973" y="2160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Line 202"/>
              <p:cNvSpPr>
                <a:spLocks noChangeShapeType="1"/>
              </p:cNvSpPr>
              <p:nvPr/>
            </p:nvSpPr>
            <p:spPr bwMode="auto">
              <a:xfrm>
                <a:off x="1973" y="2659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Line 203"/>
              <p:cNvSpPr>
                <a:spLocks noChangeShapeType="1"/>
              </p:cNvSpPr>
              <p:nvPr/>
            </p:nvSpPr>
            <p:spPr bwMode="auto">
              <a:xfrm>
                <a:off x="1973" y="2931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Line 204"/>
              <p:cNvSpPr>
                <a:spLocks noChangeShapeType="1"/>
              </p:cNvSpPr>
              <p:nvPr/>
            </p:nvSpPr>
            <p:spPr bwMode="auto">
              <a:xfrm>
                <a:off x="1973" y="3067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Line 205"/>
              <p:cNvSpPr>
                <a:spLocks noChangeShapeType="1"/>
              </p:cNvSpPr>
              <p:nvPr/>
            </p:nvSpPr>
            <p:spPr bwMode="auto">
              <a:xfrm>
                <a:off x="1973" y="2840"/>
                <a:ext cx="90" cy="0"/>
              </a:xfrm>
              <a:prstGeom prst="line">
                <a:avLst/>
              </a:prstGeom>
              <a:noFill/>
              <a:ln w="3492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Line 206"/>
              <p:cNvSpPr>
                <a:spLocks noChangeShapeType="1"/>
              </p:cNvSpPr>
              <p:nvPr/>
            </p:nvSpPr>
            <p:spPr bwMode="auto">
              <a:xfrm>
                <a:off x="1383" y="1070"/>
                <a:ext cx="1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Line 207"/>
              <p:cNvSpPr>
                <a:spLocks noChangeShapeType="1"/>
              </p:cNvSpPr>
              <p:nvPr/>
            </p:nvSpPr>
            <p:spPr bwMode="auto">
              <a:xfrm>
                <a:off x="1519" y="1070"/>
                <a:ext cx="0" cy="108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Line 208"/>
              <p:cNvSpPr>
                <a:spLocks noChangeShapeType="1"/>
              </p:cNvSpPr>
              <p:nvPr/>
            </p:nvSpPr>
            <p:spPr bwMode="auto">
              <a:xfrm>
                <a:off x="748" y="1343"/>
                <a:ext cx="0" cy="14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Line 209"/>
              <p:cNvSpPr>
                <a:spLocks noChangeShapeType="1"/>
              </p:cNvSpPr>
              <p:nvPr/>
            </p:nvSpPr>
            <p:spPr bwMode="auto">
              <a:xfrm flipV="1">
                <a:off x="748" y="2839"/>
                <a:ext cx="95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Line 210"/>
              <p:cNvSpPr>
                <a:spLocks noChangeShapeType="1"/>
              </p:cNvSpPr>
              <p:nvPr/>
            </p:nvSpPr>
            <p:spPr bwMode="auto">
              <a:xfrm>
                <a:off x="521" y="1479"/>
                <a:ext cx="0" cy="16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Line 211"/>
              <p:cNvSpPr>
                <a:spLocks noChangeShapeType="1"/>
              </p:cNvSpPr>
              <p:nvPr/>
            </p:nvSpPr>
            <p:spPr bwMode="auto">
              <a:xfrm>
                <a:off x="521" y="3112"/>
                <a:ext cx="1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Line 212"/>
              <p:cNvSpPr>
                <a:spLocks noChangeShapeType="1"/>
              </p:cNvSpPr>
              <p:nvPr/>
            </p:nvSpPr>
            <p:spPr bwMode="auto">
              <a:xfrm>
                <a:off x="1292" y="1479"/>
                <a:ext cx="0" cy="122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Line 213"/>
              <p:cNvSpPr>
                <a:spLocks noChangeShapeType="1"/>
              </p:cNvSpPr>
              <p:nvPr/>
            </p:nvSpPr>
            <p:spPr bwMode="auto">
              <a:xfrm>
                <a:off x="1292" y="2522"/>
                <a:ext cx="40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Line 214"/>
              <p:cNvSpPr>
                <a:spLocks noChangeShapeType="1"/>
              </p:cNvSpPr>
              <p:nvPr/>
            </p:nvSpPr>
            <p:spPr bwMode="auto">
              <a:xfrm>
                <a:off x="1292" y="2613"/>
                <a:ext cx="40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Line 215"/>
              <p:cNvSpPr>
                <a:spLocks noChangeShapeType="1"/>
              </p:cNvSpPr>
              <p:nvPr/>
            </p:nvSpPr>
            <p:spPr bwMode="auto">
              <a:xfrm>
                <a:off x="1292" y="2703"/>
                <a:ext cx="40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Line 216"/>
              <p:cNvSpPr>
                <a:spLocks noChangeShapeType="1"/>
              </p:cNvSpPr>
              <p:nvPr/>
            </p:nvSpPr>
            <p:spPr bwMode="auto">
              <a:xfrm>
                <a:off x="2064" y="2930"/>
                <a:ext cx="589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Line 217"/>
              <p:cNvSpPr>
                <a:spLocks noChangeShapeType="1"/>
              </p:cNvSpPr>
              <p:nvPr/>
            </p:nvSpPr>
            <p:spPr bwMode="auto">
              <a:xfrm>
                <a:off x="2064" y="2839"/>
                <a:ext cx="589" cy="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Line 218"/>
              <p:cNvSpPr>
                <a:spLocks noChangeShapeType="1"/>
              </p:cNvSpPr>
              <p:nvPr/>
            </p:nvSpPr>
            <p:spPr bwMode="auto">
              <a:xfrm>
                <a:off x="2064" y="2749"/>
                <a:ext cx="589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Line 219"/>
              <p:cNvSpPr>
                <a:spLocks noChangeShapeType="1"/>
              </p:cNvSpPr>
              <p:nvPr/>
            </p:nvSpPr>
            <p:spPr bwMode="auto">
              <a:xfrm>
                <a:off x="2064" y="2658"/>
                <a:ext cx="589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Line 220"/>
              <p:cNvSpPr>
                <a:spLocks noChangeShapeType="1"/>
              </p:cNvSpPr>
              <p:nvPr/>
            </p:nvSpPr>
            <p:spPr bwMode="auto">
              <a:xfrm>
                <a:off x="2064" y="2068"/>
                <a:ext cx="952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Line 221"/>
              <p:cNvSpPr>
                <a:spLocks noChangeShapeType="1"/>
              </p:cNvSpPr>
              <p:nvPr/>
            </p:nvSpPr>
            <p:spPr bwMode="auto">
              <a:xfrm>
                <a:off x="2064" y="2159"/>
                <a:ext cx="952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Line 222"/>
              <p:cNvSpPr>
                <a:spLocks noChangeShapeType="1"/>
              </p:cNvSpPr>
              <p:nvPr/>
            </p:nvSpPr>
            <p:spPr bwMode="auto">
              <a:xfrm>
                <a:off x="2064" y="3066"/>
                <a:ext cx="22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Line 223"/>
              <p:cNvSpPr>
                <a:spLocks noChangeShapeType="1"/>
              </p:cNvSpPr>
              <p:nvPr/>
            </p:nvSpPr>
            <p:spPr bwMode="auto">
              <a:xfrm>
                <a:off x="2290" y="3066"/>
                <a:ext cx="0" cy="81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Line 224"/>
              <p:cNvSpPr>
                <a:spLocks noChangeShapeType="1"/>
              </p:cNvSpPr>
              <p:nvPr/>
            </p:nvSpPr>
            <p:spPr bwMode="auto">
              <a:xfrm>
                <a:off x="2290" y="3883"/>
                <a:ext cx="14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Line 225"/>
              <p:cNvSpPr>
                <a:spLocks noChangeShapeType="1"/>
              </p:cNvSpPr>
              <p:nvPr/>
            </p:nvSpPr>
            <p:spPr bwMode="auto">
              <a:xfrm flipV="1">
                <a:off x="3742" y="2250"/>
                <a:ext cx="0" cy="16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Line 226"/>
              <p:cNvSpPr>
                <a:spLocks noChangeShapeType="1"/>
              </p:cNvSpPr>
              <p:nvPr/>
            </p:nvSpPr>
            <p:spPr bwMode="auto">
              <a:xfrm flipH="1">
                <a:off x="3379" y="2250"/>
                <a:ext cx="3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5" name="Group 227"/>
            <p:cNvGrpSpPr>
              <a:grpSpLocks/>
            </p:cNvGrpSpPr>
            <p:nvPr/>
          </p:nvGrpSpPr>
          <p:grpSpPr bwMode="auto">
            <a:xfrm>
              <a:off x="3132138" y="1735138"/>
              <a:ext cx="4103687" cy="2016125"/>
              <a:chOff x="2064" y="934"/>
              <a:chExt cx="2585" cy="1270"/>
            </a:xfrm>
          </p:grpSpPr>
          <p:grpSp>
            <p:nvGrpSpPr>
              <p:cNvPr id="40" name="Group 228"/>
              <p:cNvGrpSpPr>
                <a:grpSpLocks/>
              </p:cNvGrpSpPr>
              <p:nvPr/>
            </p:nvGrpSpPr>
            <p:grpSpPr bwMode="auto">
              <a:xfrm>
                <a:off x="2064" y="934"/>
                <a:ext cx="1542" cy="635"/>
                <a:chOff x="2064" y="934"/>
                <a:chExt cx="1542" cy="635"/>
              </a:xfrm>
            </p:grpSpPr>
            <p:sp>
              <p:nvSpPr>
                <p:cNvPr id="46" name="Rectangle 229"/>
                <p:cNvSpPr>
                  <a:spLocks noChangeArrowheads="1"/>
                </p:cNvSpPr>
                <p:nvPr/>
              </p:nvSpPr>
              <p:spPr bwMode="auto">
                <a:xfrm>
                  <a:off x="2064" y="934"/>
                  <a:ext cx="1542" cy="63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47" name="Group 230"/>
                <p:cNvGrpSpPr>
                  <a:grpSpLocks/>
                </p:cNvGrpSpPr>
                <p:nvPr/>
              </p:nvGrpSpPr>
              <p:grpSpPr bwMode="auto">
                <a:xfrm>
                  <a:off x="3243" y="1025"/>
                  <a:ext cx="272" cy="181"/>
                  <a:chOff x="793" y="3067"/>
                  <a:chExt cx="272" cy="181"/>
                </a:xfrm>
              </p:grpSpPr>
              <p:sp>
                <p:nvSpPr>
                  <p:cNvPr id="73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793" y="3067"/>
                    <a:ext cx="272" cy="181"/>
                  </a:xfrm>
                  <a:prstGeom prst="rect">
                    <a:avLst/>
                  </a:prstGeom>
                  <a:solidFill>
                    <a:srgbClr val="D0D3DA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74" name="Group 232"/>
                  <p:cNvGrpSpPr>
                    <a:grpSpLocks/>
                  </p:cNvGrpSpPr>
                  <p:nvPr/>
                </p:nvGrpSpPr>
                <p:grpSpPr bwMode="auto">
                  <a:xfrm>
                    <a:off x="839" y="3113"/>
                    <a:ext cx="181" cy="91"/>
                    <a:chOff x="1837" y="1797"/>
                    <a:chExt cx="181" cy="91"/>
                  </a:xfrm>
                </p:grpSpPr>
                <p:sp>
                  <p:nvSpPr>
                    <p:cNvPr id="75" name="Oval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7" y="1797"/>
                      <a:ext cx="91" cy="91"/>
                    </a:xfrm>
                    <a:prstGeom prst="ellipse">
                      <a:avLst/>
                    </a:prstGeom>
                    <a:solidFill>
                      <a:srgbClr val="D0D3DA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6" name="Line 2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42"/>
                      <a:ext cx="9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7" name="Line 2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97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  <p:grpSp>
              <p:nvGrpSpPr>
                <p:cNvPr id="48" name="Group 236"/>
                <p:cNvGrpSpPr>
                  <a:grpSpLocks/>
                </p:cNvGrpSpPr>
                <p:nvPr/>
              </p:nvGrpSpPr>
              <p:grpSpPr bwMode="auto">
                <a:xfrm>
                  <a:off x="3243" y="1297"/>
                  <a:ext cx="272" cy="181"/>
                  <a:chOff x="793" y="3067"/>
                  <a:chExt cx="272" cy="181"/>
                </a:xfrm>
              </p:grpSpPr>
              <p:sp>
                <p:nvSpPr>
                  <p:cNvPr id="68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793" y="3067"/>
                    <a:ext cx="272" cy="181"/>
                  </a:xfrm>
                  <a:prstGeom prst="rect">
                    <a:avLst/>
                  </a:prstGeom>
                  <a:solidFill>
                    <a:srgbClr val="D0D3DA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69" name="Group 238"/>
                  <p:cNvGrpSpPr>
                    <a:grpSpLocks/>
                  </p:cNvGrpSpPr>
                  <p:nvPr/>
                </p:nvGrpSpPr>
                <p:grpSpPr bwMode="auto">
                  <a:xfrm>
                    <a:off x="839" y="3113"/>
                    <a:ext cx="181" cy="91"/>
                    <a:chOff x="1837" y="1797"/>
                    <a:chExt cx="181" cy="91"/>
                  </a:xfrm>
                </p:grpSpPr>
                <p:sp>
                  <p:nvSpPr>
                    <p:cNvPr id="70" name="Oval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7" y="1797"/>
                      <a:ext cx="91" cy="91"/>
                    </a:xfrm>
                    <a:prstGeom prst="ellipse">
                      <a:avLst/>
                    </a:prstGeom>
                    <a:solidFill>
                      <a:srgbClr val="D0D3DA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1" name="Line 2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42"/>
                      <a:ext cx="9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72" name="Line 2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97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  <p:grpSp>
              <p:nvGrpSpPr>
                <p:cNvPr id="49" name="Group 242"/>
                <p:cNvGrpSpPr>
                  <a:grpSpLocks/>
                </p:cNvGrpSpPr>
                <p:nvPr/>
              </p:nvGrpSpPr>
              <p:grpSpPr bwMode="auto">
                <a:xfrm>
                  <a:off x="2517" y="1297"/>
                  <a:ext cx="272" cy="181"/>
                  <a:chOff x="793" y="3067"/>
                  <a:chExt cx="272" cy="181"/>
                </a:xfrm>
              </p:grpSpPr>
              <p:sp>
                <p:nvSpPr>
                  <p:cNvPr id="63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793" y="3067"/>
                    <a:ext cx="272" cy="181"/>
                  </a:xfrm>
                  <a:prstGeom prst="rect">
                    <a:avLst/>
                  </a:prstGeom>
                  <a:solidFill>
                    <a:srgbClr val="D0D3DA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64" name="Group 244"/>
                  <p:cNvGrpSpPr>
                    <a:grpSpLocks/>
                  </p:cNvGrpSpPr>
                  <p:nvPr/>
                </p:nvGrpSpPr>
                <p:grpSpPr bwMode="auto">
                  <a:xfrm>
                    <a:off x="839" y="3113"/>
                    <a:ext cx="181" cy="91"/>
                    <a:chOff x="1837" y="1797"/>
                    <a:chExt cx="181" cy="91"/>
                  </a:xfrm>
                </p:grpSpPr>
                <p:sp>
                  <p:nvSpPr>
                    <p:cNvPr id="65" name="Oval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7" y="1797"/>
                      <a:ext cx="91" cy="91"/>
                    </a:xfrm>
                    <a:prstGeom prst="ellipse">
                      <a:avLst/>
                    </a:prstGeom>
                    <a:solidFill>
                      <a:srgbClr val="D0D3DA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0" rIns="0" bIns="0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66" name="Line 2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42"/>
                      <a:ext cx="9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67" name="Line 2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97"/>
                      <a:ext cx="0" cy="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  <p:grpSp>
              <p:nvGrpSpPr>
                <p:cNvPr id="50" name="Group 248"/>
                <p:cNvGrpSpPr>
                  <a:grpSpLocks/>
                </p:cNvGrpSpPr>
                <p:nvPr/>
              </p:nvGrpSpPr>
              <p:grpSpPr bwMode="auto">
                <a:xfrm>
                  <a:off x="2880" y="1297"/>
                  <a:ext cx="272" cy="181"/>
                  <a:chOff x="1201" y="3475"/>
                  <a:chExt cx="272" cy="181"/>
                </a:xfrm>
              </p:grpSpPr>
              <p:sp>
                <p:nvSpPr>
                  <p:cNvPr id="60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1201" y="3475"/>
                    <a:ext cx="272" cy="181"/>
                  </a:xfrm>
                  <a:prstGeom prst="rect">
                    <a:avLst/>
                  </a:prstGeom>
                  <a:solidFill>
                    <a:srgbClr val="D0D3DA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1" name="Line 2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7" y="3612"/>
                    <a:ext cx="18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2" name="Line 2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92" y="3521"/>
                    <a:ext cx="137" cy="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1" name="Line 252"/>
                <p:cNvSpPr>
                  <a:spLocks noChangeShapeType="1"/>
                </p:cNvSpPr>
                <p:nvPr/>
              </p:nvSpPr>
              <p:spPr bwMode="auto">
                <a:xfrm>
                  <a:off x="2789" y="138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2" name="Group 253"/>
                <p:cNvGrpSpPr>
                  <a:grpSpLocks/>
                </p:cNvGrpSpPr>
                <p:nvPr/>
              </p:nvGrpSpPr>
              <p:grpSpPr bwMode="auto">
                <a:xfrm>
                  <a:off x="2154" y="1297"/>
                  <a:ext cx="272" cy="181"/>
                  <a:chOff x="1519" y="3067"/>
                  <a:chExt cx="272" cy="181"/>
                </a:xfrm>
              </p:grpSpPr>
              <p:sp>
                <p:nvSpPr>
                  <p:cNvPr id="57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1519" y="3067"/>
                    <a:ext cx="272" cy="181"/>
                  </a:xfrm>
                  <a:prstGeom prst="rect">
                    <a:avLst/>
                  </a:prstGeom>
                  <a:solidFill>
                    <a:srgbClr val="D0D3DA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0" tIns="0" rIns="0" bIns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8" name="Line 2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10" y="3158"/>
                    <a:ext cx="13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9" name="Line 2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10" y="3113"/>
                    <a:ext cx="1" cy="9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3" name="Line 257"/>
                <p:cNvSpPr>
                  <a:spLocks noChangeShapeType="1"/>
                </p:cNvSpPr>
                <p:nvPr/>
              </p:nvSpPr>
              <p:spPr bwMode="auto">
                <a:xfrm flipH="1">
                  <a:off x="2426" y="138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Line 258"/>
                <p:cNvSpPr>
                  <a:spLocks noChangeShapeType="1"/>
                </p:cNvSpPr>
                <p:nvPr/>
              </p:nvSpPr>
              <p:spPr bwMode="auto">
                <a:xfrm flipH="1">
                  <a:off x="3152" y="138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Line 259"/>
                <p:cNvSpPr>
                  <a:spLocks noChangeShapeType="1"/>
                </p:cNvSpPr>
                <p:nvPr/>
              </p:nvSpPr>
              <p:spPr bwMode="auto">
                <a:xfrm flipV="1">
                  <a:off x="3152" y="1116"/>
                  <a:ext cx="91" cy="1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Text Box 260"/>
                <p:cNvSpPr txBox="1">
                  <a:spLocks noChangeArrowheads="1"/>
                </p:cNvSpPr>
                <p:nvPr/>
              </p:nvSpPr>
              <p:spPr bwMode="auto">
                <a:xfrm>
                  <a:off x="2155" y="979"/>
                  <a:ext cx="681" cy="1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AT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SW configuration</a:t>
                  </a:r>
                  <a:br>
                    <a:rPr kumimoji="0" lang="de-AT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</a:br>
                  <a:r>
                    <a:rPr kumimoji="0" lang="de-AT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for ECC 01.01</a:t>
                  </a:r>
                  <a:endParaRPr kumimoji="0" 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1" name="Line 261"/>
              <p:cNvSpPr>
                <a:spLocks noChangeShapeType="1"/>
              </p:cNvSpPr>
              <p:nvPr/>
            </p:nvSpPr>
            <p:spPr bwMode="auto">
              <a:xfrm flipH="1">
                <a:off x="2608" y="1569"/>
                <a:ext cx="998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262"/>
              <p:cNvSpPr>
                <a:spLocks noChangeShapeType="1"/>
              </p:cNvSpPr>
              <p:nvPr/>
            </p:nvSpPr>
            <p:spPr bwMode="auto">
              <a:xfrm>
                <a:off x="2064" y="1569"/>
                <a:ext cx="453" cy="6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Text Box 263"/>
              <p:cNvSpPr txBox="1">
                <a:spLocks noChangeArrowheads="1"/>
              </p:cNvSpPr>
              <p:nvPr/>
            </p:nvSpPr>
            <p:spPr bwMode="auto">
              <a:xfrm>
                <a:off x="3878" y="935"/>
                <a:ext cx="771" cy="65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5991" tIns="0" rIns="35991" bIns="35991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attributes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AT" sz="10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Signal "S1":</a:t>
                </a: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/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ECC = 01.01</a:t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module-type = SOM</a:t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lamp 1 = red</a:t>
                </a:r>
                <a:b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</a:br>
                <a:r>
                  <a:rPr kumimoji="0" lang="de-AT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lamp 2 = green</a:t>
                </a:r>
                <a:endPara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Line 264"/>
              <p:cNvSpPr>
                <a:spLocks noChangeShapeType="1"/>
              </p:cNvSpPr>
              <p:nvPr/>
            </p:nvSpPr>
            <p:spPr bwMode="auto">
              <a:xfrm flipV="1">
                <a:off x="3515" y="935"/>
                <a:ext cx="363" cy="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Line 265"/>
              <p:cNvSpPr>
                <a:spLocks noChangeShapeType="1"/>
              </p:cNvSpPr>
              <p:nvPr/>
            </p:nvSpPr>
            <p:spPr bwMode="auto">
              <a:xfrm>
                <a:off x="3515" y="1207"/>
                <a:ext cx="363" cy="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Dot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6" name="Group 266"/>
            <p:cNvGrpSpPr>
              <a:grpSpLocks/>
            </p:cNvGrpSpPr>
            <p:nvPr/>
          </p:nvGrpSpPr>
          <p:grpSpPr bwMode="auto">
            <a:xfrm>
              <a:off x="4787900" y="2519363"/>
              <a:ext cx="3343275" cy="2179637"/>
              <a:chOff x="3107" y="1428"/>
              <a:chExt cx="2106" cy="1373"/>
            </a:xfrm>
          </p:grpSpPr>
          <p:sp>
            <p:nvSpPr>
              <p:cNvPr id="38" name="Freeform 267"/>
              <p:cNvSpPr>
                <a:spLocks/>
              </p:cNvSpPr>
              <p:nvPr/>
            </p:nvSpPr>
            <p:spPr bwMode="auto">
              <a:xfrm>
                <a:off x="3108" y="1428"/>
                <a:ext cx="2105" cy="1276"/>
              </a:xfrm>
              <a:custGeom>
                <a:avLst/>
                <a:gdLst>
                  <a:gd name="T0" fmla="*/ 1290 w 2105"/>
                  <a:gd name="T1" fmla="*/ 0 h 1276"/>
                  <a:gd name="T2" fmla="*/ 1974 w 2105"/>
                  <a:gd name="T3" fmla="*/ 222 h 1276"/>
                  <a:gd name="T4" fmla="*/ 1776 w 2105"/>
                  <a:gd name="T5" fmla="*/ 714 h 1276"/>
                  <a:gd name="T6" fmla="*/ 0 w 2105"/>
                  <a:gd name="T7" fmla="*/ 1276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5" h="1276">
                    <a:moveTo>
                      <a:pt x="1290" y="0"/>
                    </a:moveTo>
                    <a:cubicBezTo>
                      <a:pt x="1404" y="37"/>
                      <a:pt x="1893" y="103"/>
                      <a:pt x="1974" y="222"/>
                    </a:cubicBezTo>
                    <a:cubicBezTo>
                      <a:pt x="2055" y="341"/>
                      <a:pt x="2105" y="538"/>
                      <a:pt x="1776" y="714"/>
                    </a:cubicBezTo>
                    <a:cubicBezTo>
                      <a:pt x="1447" y="890"/>
                      <a:pt x="370" y="1159"/>
                      <a:pt x="0" y="1276"/>
                    </a:cubicBezTo>
                  </a:path>
                </a:pathLst>
              </a:custGeom>
              <a:noFill/>
              <a:ln w="44450" cap="flat" cmpd="sng">
                <a:solidFill>
                  <a:srgbClr val="3366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268"/>
              <p:cNvSpPr>
                <a:spLocks/>
              </p:cNvSpPr>
              <p:nvPr/>
            </p:nvSpPr>
            <p:spPr bwMode="auto">
              <a:xfrm>
                <a:off x="3107" y="1518"/>
                <a:ext cx="2105" cy="1283"/>
              </a:xfrm>
              <a:custGeom>
                <a:avLst/>
                <a:gdLst>
                  <a:gd name="T0" fmla="*/ 1363 w 2105"/>
                  <a:gd name="T1" fmla="*/ 0 h 1283"/>
                  <a:gd name="T2" fmla="*/ 1974 w 2105"/>
                  <a:gd name="T3" fmla="*/ 229 h 1283"/>
                  <a:gd name="T4" fmla="*/ 1776 w 2105"/>
                  <a:gd name="T5" fmla="*/ 721 h 1283"/>
                  <a:gd name="T6" fmla="*/ 0 w 2105"/>
                  <a:gd name="T7" fmla="*/ 1283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5" h="1283">
                    <a:moveTo>
                      <a:pt x="1363" y="0"/>
                    </a:moveTo>
                    <a:cubicBezTo>
                      <a:pt x="1466" y="39"/>
                      <a:pt x="1905" y="109"/>
                      <a:pt x="1974" y="229"/>
                    </a:cubicBezTo>
                    <a:cubicBezTo>
                      <a:pt x="2043" y="349"/>
                      <a:pt x="2105" y="545"/>
                      <a:pt x="1776" y="721"/>
                    </a:cubicBezTo>
                    <a:cubicBezTo>
                      <a:pt x="1447" y="897"/>
                      <a:pt x="370" y="1166"/>
                      <a:pt x="0" y="1283"/>
                    </a:cubicBezTo>
                  </a:path>
                </a:pathLst>
              </a:custGeom>
              <a:noFill/>
              <a:ln w="44450" cap="flat" cmpd="sng">
                <a:solidFill>
                  <a:srgbClr val="3366FF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" name="Freeform 269"/>
            <p:cNvSpPr>
              <a:spLocks/>
            </p:cNvSpPr>
            <p:nvPr/>
          </p:nvSpPr>
          <p:spPr bwMode="auto">
            <a:xfrm>
              <a:off x="2057400" y="1552575"/>
              <a:ext cx="2876550" cy="328613"/>
            </a:xfrm>
            <a:custGeom>
              <a:avLst/>
              <a:gdLst>
                <a:gd name="T0" fmla="*/ 0 w 1812"/>
                <a:gd name="T1" fmla="*/ 189 h 207"/>
                <a:gd name="T2" fmla="*/ 912 w 1812"/>
                <a:gd name="T3" fmla="*/ 3 h 207"/>
                <a:gd name="T4" fmla="*/ 1812 w 1812"/>
                <a:gd name="T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2" h="207">
                  <a:moveTo>
                    <a:pt x="0" y="189"/>
                  </a:moveTo>
                  <a:cubicBezTo>
                    <a:pt x="153" y="159"/>
                    <a:pt x="610" y="0"/>
                    <a:pt x="912" y="3"/>
                  </a:cubicBezTo>
                  <a:cubicBezTo>
                    <a:pt x="1214" y="6"/>
                    <a:pt x="1624" y="165"/>
                    <a:pt x="1812" y="207"/>
                  </a:cubicBezTo>
                </a:path>
              </a:pathLst>
            </a:custGeom>
            <a:noFill/>
            <a:ln w="44450" cap="flat" cmpd="sng">
              <a:solidFill>
                <a:srgbClr val="3366FF"/>
              </a:solidFill>
              <a:prstDash val="dash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4542780" y="4315320"/>
            <a:ext cx="3917652" cy="1990544"/>
            <a:chOff x="4542780" y="4315320"/>
            <a:chExt cx="3917652" cy="1990544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4542780" y="4315320"/>
              <a:ext cx="610245" cy="758329"/>
              <a:chOff x="4542780" y="4315320"/>
              <a:chExt cx="610245" cy="758329"/>
            </a:xfrm>
          </p:grpSpPr>
          <p:sp>
            <p:nvSpPr>
              <p:cNvPr id="15" name="Rechteck 14"/>
              <p:cNvSpPr/>
              <p:nvPr/>
            </p:nvSpPr>
            <p:spPr bwMode="auto">
              <a:xfrm>
                <a:off x="4542780" y="4315320"/>
                <a:ext cx="610245" cy="75832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  <p:sp>
            <p:nvSpPr>
              <p:cNvPr id="16" name="Gewitterblitz 15"/>
              <p:cNvSpPr/>
              <p:nvPr/>
            </p:nvSpPr>
            <p:spPr bwMode="auto">
              <a:xfrm>
                <a:off x="4608189" y="4424608"/>
                <a:ext cx="468635" cy="444552"/>
              </a:xfrm>
              <a:prstGeom prst="lightningBolt">
                <a:avLst/>
              </a:prstGeom>
              <a:solidFill>
                <a:srgbClr val="FF0000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</p:grpSp>
        <p:grpSp>
          <p:nvGrpSpPr>
            <p:cNvPr id="26" name="Gruppieren 25"/>
            <p:cNvGrpSpPr/>
            <p:nvPr/>
          </p:nvGrpSpPr>
          <p:grpSpPr>
            <a:xfrm>
              <a:off x="4847902" y="5073649"/>
              <a:ext cx="3612530" cy="1232215"/>
              <a:chOff x="4847902" y="5072554"/>
              <a:chExt cx="3612530" cy="1232215"/>
            </a:xfrm>
          </p:grpSpPr>
          <p:sp>
            <p:nvSpPr>
              <p:cNvPr id="27" name="Textfeld 26"/>
              <p:cNvSpPr txBox="1"/>
              <p:nvPr/>
            </p:nvSpPr>
            <p:spPr>
              <a:xfrm>
                <a:off x="5503507" y="5289106"/>
                <a:ext cx="2956925" cy="101566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One of the modules </a:t>
                </a:r>
                <a:r>
                  <a:rPr lang="en-US" sz="2000" dirty="0"/>
                  <a:t>should be shifted to the right</a:t>
                </a:r>
              </a:p>
            </p:txBody>
          </p:sp>
          <p:cxnSp>
            <p:nvCxnSpPr>
              <p:cNvPr id="28" name="Gerade Verbindung 27"/>
              <p:cNvCxnSpPr>
                <a:endCxn id="27" idx="1"/>
              </p:cNvCxnSpPr>
              <p:nvPr/>
            </p:nvCxnSpPr>
            <p:spPr bwMode="auto">
              <a:xfrm>
                <a:off x="4847902" y="5072554"/>
                <a:ext cx="655605" cy="72438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23" name="Gruppieren 22"/>
          <p:cNvGrpSpPr/>
          <p:nvPr/>
        </p:nvGrpSpPr>
        <p:grpSpPr>
          <a:xfrm>
            <a:off x="4619732" y="4274538"/>
            <a:ext cx="3840700" cy="1323439"/>
            <a:chOff x="4619732" y="4274538"/>
            <a:chExt cx="3840700" cy="1323439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5073757" y="4274538"/>
              <a:ext cx="3386675" cy="1323439"/>
              <a:chOff x="5073757" y="4274538"/>
              <a:chExt cx="3386675" cy="1323439"/>
            </a:xfrm>
          </p:grpSpPr>
          <p:sp>
            <p:nvSpPr>
              <p:cNvPr id="18" name="Textfeld 17"/>
              <p:cNvSpPr txBox="1"/>
              <p:nvPr/>
            </p:nvSpPr>
            <p:spPr>
              <a:xfrm>
                <a:off x="5508104" y="4274538"/>
                <a:ext cx="2952328" cy="132343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Additional knowledge</a:t>
                </a:r>
                <a:r>
                  <a:rPr lang="en-US" sz="2000" dirty="0" smtClean="0"/>
                  <a:t>: Two SOM modules should not be placed side-by-side</a:t>
                </a:r>
                <a:endParaRPr lang="en-US" sz="2000" dirty="0"/>
              </a:p>
            </p:txBody>
          </p:sp>
          <p:cxnSp>
            <p:nvCxnSpPr>
              <p:cNvPr id="20" name="Gerade Verbindung 19"/>
              <p:cNvCxnSpPr>
                <a:stCxn id="9" idx="3"/>
                <a:endCxn id="18" idx="1"/>
              </p:cNvCxnSpPr>
              <p:nvPr/>
            </p:nvCxnSpPr>
            <p:spPr bwMode="auto">
              <a:xfrm>
                <a:off x="5073757" y="4540358"/>
                <a:ext cx="434347" cy="3959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" name="Gruppieren 9"/>
            <p:cNvGrpSpPr/>
            <p:nvPr/>
          </p:nvGrpSpPr>
          <p:grpSpPr>
            <a:xfrm>
              <a:off x="4619732" y="4392720"/>
              <a:ext cx="454025" cy="295276"/>
              <a:chOff x="4622800" y="4695824"/>
              <a:chExt cx="454025" cy="295276"/>
            </a:xfrm>
          </p:grpSpPr>
          <p:sp>
            <p:nvSpPr>
              <p:cNvPr id="9" name="Rechteck 8"/>
              <p:cNvSpPr/>
              <p:nvPr/>
            </p:nvSpPr>
            <p:spPr bwMode="auto">
              <a:xfrm>
                <a:off x="4622800" y="4695824"/>
                <a:ext cx="454025" cy="29527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  <p:sp>
            <p:nvSpPr>
              <p:cNvPr id="7" name="Gewitterblitz 6"/>
              <p:cNvSpPr/>
              <p:nvPr/>
            </p:nvSpPr>
            <p:spPr bwMode="auto">
              <a:xfrm>
                <a:off x="4702423" y="4695824"/>
                <a:ext cx="288032" cy="288032"/>
              </a:xfrm>
              <a:prstGeom prst="lightningBolt">
                <a:avLst/>
              </a:prstGeom>
              <a:solidFill>
                <a:srgbClr val="FF0000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-112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665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7913" y="549275"/>
            <a:ext cx="6190456" cy="638944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onfiguration example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245" y="1412776"/>
            <a:ext cx="7772400" cy="4683224"/>
          </a:xfrm>
        </p:spPr>
        <p:txBody>
          <a:bodyPr/>
          <a:lstStyle/>
          <a:p>
            <a:pPr marL="0" indent="0">
              <a:buNone/>
            </a:pPr>
            <a:r>
              <a:rPr lang="en-US" sz="2400" b="0" dirty="0" smtClean="0"/>
              <a:t>House configuration example: </a:t>
            </a:r>
            <a:br>
              <a:rPr lang="en-US" sz="2400" b="0" dirty="0" smtClean="0"/>
            </a:br>
            <a:r>
              <a:rPr lang="en-US" sz="2400" b="0" dirty="0" smtClean="0"/>
              <a:t>thing</a:t>
            </a:r>
            <a:r>
              <a:rPr lang="en-US" sz="2400" b="1" dirty="0" smtClean="0"/>
              <a:t>s</a:t>
            </a:r>
            <a:r>
              <a:rPr lang="en-US" sz="2400" b="0" dirty="0" smtClean="0"/>
              <a:t> (lamps) are related to </a:t>
            </a:r>
            <a:r>
              <a:rPr lang="en-US" sz="2400" b="1" dirty="0" smtClean="0"/>
              <a:t>a</a:t>
            </a:r>
            <a:r>
              <a:rPr lang="en-US" sz="2400" b="0" dirty="0" smtClean="0"/>
              <a:t> person (signal), </a:t>
            </a:r>
            <a:br>
              <a:rPr lang="en-US" sz="2400" b="0" dirty="0" smtClean="0"/>
            </a:br>
            <a:r>
              <a:rPr lang="en-US" sz="2400" b="0" dirty="0" smtClean="0"/>
              <a:t>thing</a:t>
            </a:r>
            <a:r>
              <a:rPr lang="en-US" sz="2400" b="1" dirty="0" smtClean="0"/>
              <a:t>s</a:t>
            </a:r>
            <a:r>
              <a:rPr lang="en-US" sz="2400" b="0" dirty="0" smtClean="0"/>
              <a:t> are stored in </a:t>
            </a:r>
            <a:r>
              <a:rPr lang="en-US" sz="2400" b="1" dirty="0" smtClean="0"/>
              <a:t>a</a:t>
            </a:r>
            <a:r>
              <a:rPr lang="en-US" sz="2400" b="0" dirty="0" smtClean="0"/>
              <a:t> cabinet (module), </a:t>
            </a:r>
            <a:br>
              <a:rPr lang="en-US" sz="2400" b="0" dirty="0" smtClean="0"/>
            </a:br>
            <a:r>
              <a:rPr lang="en-US" sz="2400" b="0" dirty="0" smtClean="0"/>
              <a:t>cabinet</a:t>
            </a:r>
            <a:r>
              <a:rPr lang="en-US" sz="2400" b="1" dirty="0" smtClean="0"/>
              <a:t>s</a:t>
            </a:r>
            <a:r>
              <a:rPr lang="en-US" sz="2400" b="0" dirty="0" smtClean="0"/>
              <a:t> are placed in </a:t>
            </a:r>
            <a:r>
              <a:rPr lang="en-US" sz="2400" b="1" dirty="0" smtClean="0"/>
              <a:t>a</a:t>
            </a:r>
            <a:r>
              <a:rPr lang="en-US" sz="2400" b="0" dirty="0" smtClean="0"/>
              <a:t> room (frame)</a:t>
            </a:r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en-US" sz="2400" b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176881"/>
            <a:ext cx="4536504" cy="332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364088" y="3870865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problem:</a:t>
            </a:r>
          </a:p>
          <a:p>
            <a:pPr algn="ctr"/>
            <a:r>
              <a:rPr lang="en-US" dirty="0" smtClean="0"/>
              <a:t>1-n </a:t>
            </a:r>
            <a:r>
              <a:rPr lang="en-US" dirty="0"/>
              <a:t>relations </a:t>
            </a:r>
            <a:endParaRPr lang="en-US" dirty="0" smtClean="0"/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additional </a:t>
            </a:r>
            <a:r>
              <a:rPr lang="en-US" dirty="0"/>
              <a:t>restrictions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9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0132" y="549704"/>
            <a:ext cx="6336704" cy="72008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House configuration problem</a:t>
            </a:r>
            <a:endParaRPr lang="en-US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83281" y="1412875"/>
            <a:ext cx="8049159" cy="532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Customer requirements: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spcBef>
                <a:spcPts val="1000"/>
              </a:spcBef>
            </a:pPr>
            <a:r>
              <a:rPr lang="en-US" sz="2200" dirty="0"/>
              <a:t>Declaration of available </a:t>
            </a:r>
            <a:r>
              <a:rPr lang="en-US" sz="2200" dirty="0" smtClean="0">
                <a:solidFill>
                  <a:srgbClr val="7030A0"/>
                </a:solidFill>
              </a:rPr>
              <a:t>persons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7030A0"/>
                </a:solidFill>
              </a:rPr>
              <a:t>things</a:t>
            </a:r>
            <a:r>
              <a:rPr lang="en-US" sz="2200" dirty="0" smtClean="0"/>
              <a:t> and </a:t>
            </a:r>
            <a:r>
              <a:rPr lang="en-US" sz="2200" dirty="0" smtClean="0">
                <a:solidFill>
                  <a:srgbClr val="7030A0"/>
                </a:solidFill>
              </a:rPr>
              <a:t>ownership </a:t>
            </a:r>
            <a:r>
              <a:rPr lang="en-US" sz="2200" dirty="0">
                <a:solidFill>
                  <a:srgbClr val="7030A0"/>
                </a:solidFill>
              </a:rPr>
              <a:t>relations</a:t>
            </a:r>
            <a:r>
              <a:rPr lang="en-US" sz="2200" dirty="0"/>
              <a:t> </a:t>
            </a:r>
            <a:r>
              <a:rPr lang="en-US" sz="2200" dirty="0" smtClean="0"/>
              <a:t>between them</a:t>
            </a:r>
            <a:endParaRPr lang="en-US" sz="2200" dirty="0"/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Configuration requirements: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each thing must be stored in a </a:t>
            </a:r>
            <a:r>
              <a:rPr lang="en-GB" sz="2200" dirty="0" smtClean="0"/>
              <a:t>cabinet </a:t>
            </a:r>
            <a:endParaRPr lang="en-GB" sz="2200" dirty="0"/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a cabinet can contain at most 5 </a:t>
            </a:r>
            <a:r>
              <a:rPr lang="en-GB" sz="2200" dirty="0" smtClean="0"/>
              <a:t>things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every cabinet must be placed in a room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a room can contain at most 4 </a:t>
            </a:r>
            <a:r>
              <a:rPr lang="en-GB" sz="2200" dirty="0" smtClean="0"/>
              <a:t>cabinets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each room belongs to a person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200" dirty="0"/>
              <a:t>and a room may only contain cabinets storing things of the owner of the </a:t>
            </a:r>
            <a:r>
              <a:rPr lang="en-GB" sz="2200" dirty="0" smtClean="0"/>
              <a:t>room</a:t>
            </a:r>
          </a:p>
          <a:p>
            <a:pPr>
              <a:spcAft>
                <a:spcPts val="600"/>
              </a:spcAft>
            </a:pPr>
            <a:r>
              <a:rPr lang="de-AT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Goal: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dirty="0"/>
              <a:t>store all things in a house </a:t>
            </a:r>
            <a:r>
              <a:rPr lang="en-US" sz="2200" dirty="0" smtClean="0"/>
              <a:t>such that </a:t>
            </a:r>
            <a:r>
              <a:rPr lang="en-US" sz="2200" dirty="0"/>
              <a:t>the set of requirements is </a:t>
            </a:r>
            <a:r>
              <a:rPr lang="en-US" sz="2200" dirty="0" smtClean="0"/>
              <a:t>fulfilled</a:t>
            </a:r>
            <a:endParaRPr lang="en-US" sz="2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552640"/>
            <a:ext cx="6190456" cy="638944"/>
          </a:xfrm>
        </p:spPr>
        <p:txBody>
          <a:bodyPr/>
          <a:lstStyle/>
          <a:p>
            <a:r>
              <a:rPr lang="en-US" dirty="0" smtClean="0"/>
              <a:t>Sample customer requirements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362" y="1412776"/>
            <a:ext cx="8364109" cy="468322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Customer </a:t>
            </a:r>
            <a:r>
              <a:rPr lang="en-US" sz="2400" dirty="0">
                <a:solidFill>
                  <a:srgbClr val="000000"/>
                </a:solidFill>
              </a:rPr>
              <a:t>requirements include: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solidFill>
                  <a:srgbClr val="000000"/>
                </a:solidFill>
              </a:rPr>
              <a:t>Person 1 owns things 3,4,5,6,7</a:t>
            </a:r>
          </a:p>
          <a:p>
            <a:pPr lvl="1">
              <a:spcBef>
                <a:spcPts val="1200"/>
              </a:spcBef>
            </a:pPr>
            <a:r>
              <a:rPr lang="en-US" sz="2000" dirty="0">
                <a:solidFill>
                  <a:srgbClr val="000000"/>
                </a:solidFill>
              </a:rPr>
              <a:t>Person 2 owns thing </a:t>
            </a:r>
            <a:r>
              <a:rPr lang="en-US" sz="2000" dirty="0" smtClean="0">
                <a:solidFill>
                  <a:srgbClr val="000000"/>
                </a:solidFill>
              </a:rPr>
              <a:t>8</a:t>
            </a:r>
          </a:p>
          <a:p>
            <a:pPr lvl="1">
              <a:spcBef>
                <a:spcPts val="1200"/>
              </a:spcBef>
            </a:pPr>
            <a:endParaRPr lang="de-AT" sz="2000" i="1" dirty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 smtClean="0">
              <a:solidFill>
                <a:srgbClr val="000000"/>
              </a:solidFill>
            </a:endParaRPr>
          </a:p>
          <a:p>
            <a:pPr lvl="1">
              <a:spcBef>
                <a:spcPts val="1200"/>
              </a:spcBef>
            </a:pPr>
            <a:endParaRPr lang="de-AT" sz="2000" i="1" dirty="0">
              <a:solidFill>
                <a:srgbClr val="000000"/>
              </a:solidFill>
            </a:endParaRP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Predicates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0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person/1</a:t>
            </a:r>
            <a:r>
              <a:rPr lang="en-US" sz="2000" dirty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, thing/1 </a:t>
            </a:r>
            <a:r>
              <a:rPr lang="en-US" sz="2000" dirty="0"/>
              <a:t>and </a:t>
            </a:r>
            <a:r>
              <a:rPr lang="en-US" sz="2000" dirty="0" err="1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personTOthing</a:t>
            </a:r>
            <a:r>
              <a:rPr lang="en-US" sz="2000" dirty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/2</a:t>
            </a:r>
            <a:r>
              <a:rPr lang="en-US" sz="1800" dirty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 </a:t>
            </a:r>
            <a:endParaRPr lang="en-US" sz="2000" dirty="0"/>
          </a:p>
          <a:p>
            <a:pPr lvl="1">
              <a:spcBef>
                <a:spcPts val="1200"/>
              </a:spcBef>
            </a:pPr>
            <a:endParaRPr lang="en-US" sz="2400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348771"/>
              </p:ext>
            </p:extLst>
          </p:nvPr>
        </p:nvGraphicFramePr>
        <p:xfrm>
          <a:off x="468312" y="2916921"/>
          <a:ext cx="8496175" cy="31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Visio" r:id="rId4" imgW="6503839" imgH="2458666" progId="Visio.Drawing.11">
                  <p:embed/>
                </p:oleObj>
              </mc:Choice>
              <mc:Fallback>
                <p:oleObj name="Visio" r:id="rId4" imgW="6503839" imgH="245866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8312" y="2916921"/>
                        <a:ext cx="8496175" cy="317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18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552640"/>
            <a:ext cx="6190456" cy="638944"/>
          </a:xfrm>
        </p:spPr>
        <p:txBody>
          <a:bodyPr/>
          <a:lstStyle/>
          <a:p>
            <a:r>
              <a:rPr lang="en-US" dirty="0" smtClean="0"/>
              <a:t>Sample solution: ASP encoding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362" y="1412776"/>
            <a:ext cx="8148086" cy="468322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Solution schema</a:t>
            </a:r>
            <a:r>
              <a:rPr lang="en-US" sz="2400" dirty="0" smtClean="0"/>
              <a:t>: </a:t>
            </a:r>
            <a:r>
              <a:rPr lang="en-US" sz="20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cabinet/1, room/1, </a:t>
            </a:r>
            <a:r>
              <a:rPr lang="en-US" sz="2000" dirty="0" err="1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cabinetTOthing</a:t>
            </a:r>
            <a:r>
              <a:rPr lang="en-US" sz="20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/2, </a:t>
            </a:r>
            <a:r>
              <a:rPr lang="en-US" sz="2000" dirty="0" err="1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roomTOcabinet</a:t>
            </a:r>
            <a:r>
              <a:rPr lang="en-US" sz="20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/2 </a:t>
            </a:r>
            <a:r>
              <a:rPr lang="en-US" sz="2400" dirty="0" smtClean="0"/>
              <a:t>and </a:t>
            </a:r>
            <a:r>
              <a:rPr lang="en-US" sz="2000" dirty="0" err="1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personTOroom</a:t>
            </a:r>
            <a:r>
              <a:rPr lang="en-US" sz="2000" dirty="0" smtClean="0">
                <a:solidFill>
                  <a:srgbClr val="00000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/2 </a:t>
            </a:r>
            <a:endParaRPr lang="en-US" sz="2000" dirty="0" smtClean="0"/>
          </a:p>
          <a:p>
            <a:pPr lvl="0">
              <a:spcBef>
                <a:spcPts val="1200"/>
              </a:spcBef>
            </a:pP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Solution</a:t>
            </a:r>
            <a:r>
              <a:rPr lang="en-US" sz="2400" dirty="0" smtClean="0">
                <a:solidFill>
                  <a:srgbClr val="000000"/>
                </a:solidFill>
              </a:rPr>
              <a:t>:</a:t>
            </a:r>
          </a:p>
          <a:p>
            <a:pPr marL="358775" lvl="0" indent="0">
              <a:spcBef>
                <a:spcPts val="1200"/>
              </a:spcBef>
              <a:buNone/>
            </a:pP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cabinet(9). cabinet(10). room(15). room(16). ...</a:t>
            </a:r>
            <a:b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</a:b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personTOroom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(1,15). 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personTOroom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(2,16). ...</a:t>
            </a:r>
            <a:b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</a:b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roomTOcabinet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(15,9). 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roomTOcabinet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(16,10). ...</a:t>
            </a:r>
            <a:b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</a:b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cabinetTOthing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(9,3). 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cabinetTOthing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(10,8). ... 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067" y="4653136"/>
            <a:ext cx="5264261" cy="19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4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6190456" cy="638944"/>
          </a:xfrm>
        </p:spPr>
        <p:txBody>
          <a:bodyPr/>
          <a:lstStyle/>
          <a:p>
            <a:r>
              <a:rPr lang="en-US" dirty="0" smtClean="0"/>
              <a:t>Configuration problem instance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6484" y="1412776"/>
            <a:ext cx="7772400" cy="4683224"/>
          </a:xfrm>
        </p:spPr>
        <p:txBody>
          <a:bodyPr/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Given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set of </a:t>
            </a:r>
            <a:r>
              <a:rPr lang="en-US" i="1" dirty="0" smtClean="0">
                <a:solidFill>
                  <a:srgbClr val="7030A0"/>
                </a:solidFill>
              </a:rPr>
              <a:t>customer</a:t>
            </a:r>
            <a:r>
              <a:rPr lang="en-US" i="1" dirty="0" smtClean="0"/>
              <a:t> and </a:t>
            </a:r>
            <a:r>
              <a:rPr lang="en-US" i="1" dirty="0" smtClean="0">
                <a:solidFill>
                  <a:srgbClr val="7030A0"/>
                </a:solidFill>
              </a:rPr>
              <a:t>configuration requirements</a:t>
            </a:r>
            <a:r>
              <a:rPr lang="en-US" i="1" dirty="0" smtClean="0"/>
              <a:t>, </a:t>
            </a:r>
            <a:r>
              <a:rPr lang="en-US" dirty="0"/>
              <a:t>where each requirement is specified by a logic </a:t>
            </a:r>
            <a:r>
              <a:rPr lang="en-US" dirty="0" smtClean="0"/>
              <a:t>formula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et of predicates describing a </a:t>
            </a:r>
            <a:r>
              <a:rPr lang="en-US" i="1" dirty="0" smtClean="0">
                <a:solidFill>
                  <a:srgbClr val="7030A0"/>
                </a:solidFill>
              </a:rPr>
              <a:t>solution schema</a:t>
            </a:r>
            <a:endParaRPr lang="en-US" i="1" dirty="0">
              <a:solidFill>
                <a:srgbClr val="7030A0"/>
              </a:solidFill>
            </a:endParaRPr>
          </a:p>
          <a:p>
            <a:pPr lvl="1"/>
            <a:r>
              <a:rPr lang="en-US" dirty="0" smtClean="0"/>
              <a:t>and an </a:t>
            </a:r>
            <a:r>
              <a:rPr lang="en-US" i="1" dirty="0" smtClean="0">
                <a:solidFill>
                  <a:srgbClr val="7030A0"/>
                </a:solidFill>
              </a:rPr>
              <a:t>objective function</a:t>
            </a:r>
            <a:r>
              <a:rPr lang="en-US" dirty="0" smtClean="0"/>
              <a:t>, which assigns a natural number to each configuration solution</a:t>
            </a:r>
          </a:p>
          <a:p>
            <a:pPr marL="361950" lvl="1" indent="-361950">
              <a:buFont typeface="Arial" pitchFamily="34" charset="0"/>
              <a:buChar char="•"/>
              <a:tabLst>
                <a:tab pos="361950" algn="l"/>
              </a:tabLst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Find</a:t>
            </a:r>
            <a:r>
              <a:rPr lang="en-US" dirty="0" smtClean="0"/>
              <a:t> </a:t>
            </a:r>
            <a:r>
              <a:rPr lang="en-US" dirty="0"/>
              <a:t>a finite </a:t>
            </a:r>
            <a:r>
              <a:rPr lang="en-US" dirty="0" smtClean="0"/>
              <a:t>logical model that minimizes </a:t>
            </a:r>
            <a:r>
              <a:rPr lang="en-US" dirty="0"/>
              <a:t>the objective </a:t>
            </a:r>
            <a:r>
              <a:rPr lang="en-US" dirty="0" smtClean="0"/>
              <a:t>function</a:t>
            </a:r>
          </a:p>
          <a:p>
            <a:pPr marL="361950" lvl="1" indent="-361950">
              <a:buFont typeface="Arial" pitchFamily="34" charset="0"/>
              <a:buChar char="•"/>
              <a:tabLst>
                <a:tab pos="361950" algn="l"/>
              </a:tabLst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Solution</a:t>
            </a:r>
            <a:r>
              <a:rPr lang="en-US" dirty="0" smtClean="0"/>
              <a:t>: all ground literals of a logical model whose predicates are defined in the solution schema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8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57808"/>
            <a:ext cx="6408712" cy="638944"/>
          </a:xfrm>
        </p:spPr>
        <p:txBody>
          <a:bodyPr/>
          <a:lstStyle/>
          <a:p>
            <a:r>
              <a:rPr lang="en-US" dirty="0" smtClean="0"/>
              <a:t>Sample configuration changes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875"/>
            <a:ext cx="7918648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Additional customer requirements: </a:t>
            </a:r>
            <a:r>
              <a:rPr lang="en-US" dirty="0" smtClean="0">
                <a:solidFill>
                  <a:srgbClr val="7030A0"/>
                </a:solidFill>
              </a:rPr>
              <a:t>definitions </a:t>
            </a:r>
            <a:r>
              <a:rPr lang="en-US" dirty="0">
                <a:solidFill>
                  <a:srgbClr val="7030A0"/>
                </a:solidFill>
              </a:rPr>
              <a:t>of long and short things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000" dirty="0">
              <a:latin typeface="DejaVu Sans Mono" pitchFamily="49" charset="0"/>
              <a:ea typeface="DejaVu Sans Mono" pitchFamily="49" charset="0"/>
              <a:cs typeface="DejaVu Sans Mono" pitchFamily="49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thing</a:t>
            </a:r>
            <a:r>
              <a:rPr lang="en-US" sz="2000" dirty="0" err="1" smtClean="0">
                <a:solidFill>
                  <a:srgbClr val="7030A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Long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(3). ...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thing</a:t>
            </a:r>
            <a:r>
              <a:rPr lang="en-US" sz="2000" dirty="0" err="1" smtClean="0">
                <a:solidFill>
                  <a:srgbClr val="7030A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Short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(7). 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thing</a:t>
            </a:r>
            <a:r>
              <a:rPr lang="en-US" sz="2000" dirty="0" err="1" smtClean="0">
                <a:solidFill>
                  <a:srgbClr val="7030A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Long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(8).</a:t>
            </a:r>
          </a:p>
          <a:p>
            <a:pPr marL="0" indent="0">
              <a:buNone/>
            </a:pP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thing(21). </a:t>
            </a:r>
            <a:r>
              <a:rPr lang="en-US" sz="2000" dirty="0" err="1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thing</a:t>
            </a:r>
            <a:r>
              <a:rPr lang="en-US" sz="2000" dirty="0" err="1" smtClean="0">
                <a:solidFill>
                  <a:srgbClr val="7030A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Long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(21). </a:t>
            </a:r>
            <a:r>
              <a:rPr lang="en-US" sz="2000" dirty="0" err="1" smtClean="0">
                <a:solidFill>
                  <a:srgbClr val="7030A0"/>
                </a:solidFill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personTOthing</a:t>
            </a:r>
            <a:r>
              <a:rPr lang="en-US" sz="2000" dirty="0" smtClean="0">
                <a:latin typeface="DejaVu Sans Mono" pitchFamily="49" charset="0"/>
                <a:ea typeface="DejaVu Sans Mono" pitchFamily="49" charset="0"/>
                <a:cs typeface="DejaVu Sans Mono" pitchFamily="49" charset="0"/>
              </a:rPr>
              <a:t>(1,21).</a:t>
            </a:r>
            <a:endParaRPr lang="en-US" sz="2200" dirty="0" smtClean="0"/>
          </a:p>
          <a:p>
            <a:endParaRPr lang="de-AT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248A28-848C-43E5-B96D-FD88F2955FA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9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_FILLFIXED" val="True"/>
  <p:tag name="CDT_LINEFIXED" val="True"/>
  <p:tag name="CDT_FILLUNVISIBLE" val="False"/>
  <p:tag name="CDT_LINEUNVISIBLE" val="True"/>
  <p:tag name="CDT_PROT" val="3"/>
  <p:tag name="CDT_PROT_TOP" val="38,25"/>
  <p:tag name="CDT_PROT_LEFT" val="570,25"/>
  <p:tag name="CDT_PROT_WIDTH" val="118,375"/>
  <p:tag name="CDT_PROT_HEIGHT" val="18,625"/>
</p:tagLst>
</file>

<file path=ppt/theme/theme1.xml><?xml version="1.0" encoding="utf-8"?>
<a:theme xmlns:a="http://schemas.openxmlformats.org/drawingml/2006/main" name="2010_12_powerpoint_vorlage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5626</TotalTime>
  <Words>1082</Words>
  <Application>Microsoft Office PowerPoint</Application>
  <PresentationFormat>Bildschirmpräsentation (4:3)</PresentationFormat>
  <Paragraphs>196</Paragraphs>
  <Slides>24</Slides>
  <Notes>24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6" baseType="lpstr">
      <vt:lpstr>2010_12_powerpoint_vorlage</vt:lpstr>
      <vt:lpstr>Visio</vt:lpstr>
      <vt:lpstr>Reconfiguration via Answer Set and Constraint Programming</vt:lpstr>
      <vt:lpstr>Project “Reconcile”</vt:lpstr>
      <vt:lpstr>Motivation</vt:lpstr>
      <vt:lpstr>Configuration example </vt:lpstr>
      <vt:lpstr>PowerPoint-Präsentation</vt:lpstr>
      <vt:lpstr>Sample customer requirements</vt:lpstr>
      <vt:lpstr>Sample solution: ASP encoding</vt:lpstr>
      <vt:lpstr>Configuration problem instance</vt:lpstr>
      <vt:lpstr>Sample configuration changes (1)</vt:lpstr>
      <vt:lpstr>Sample configuration changes (2)</vt:lpstr>
      <vt:lpstr>Transformation changes</vt:lpstr>
      <vt:lpstr>Objective function</vt:lpstr>
      <vt:lpstr>Reconfiguration problem instance</vt:lpstr>
      <vt:lpstr>Test cases: Empty</vt:lpstr>
      <vt:lpstr>Test cases: Long</vt:lpstr>
      <vt:lpstr>Test cases: New Room</vt:lpstr>
      <vt:lpstr>Test cases: Swap</vt:lpstr>
      <vt:lpstr>Modeling approaches</vt:lpstr>
      <vt:lpstr>CP variable orderings</vt:lpstr>
      <vt:lpstr>CP variable orderings, cont.</vt:lpstr>
      <vt:lpstr>Evaluation</vt:lpstr>
      <vt:lpstr>Evaluation cont.</vt:lpstr>
      <vt:lpstr>Conclusions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 example</dc:title>
  <dc:creator>Anna Ryabokon</dc:creator>
  <cp:lastModifiedBy>Anna Ryabokon</cp:lastModifiedBy>
  <cp:revision>525</cp:revision>
  <cp:lastPrinted>2012-01-11T10:01:31Z</cp:lastPrinted>
  <dcterms:created xsi:type="dcterms:W3CDTF">2011-02-26T21:57:47Z</dcterms:created>
  <dcterms:modified xsi:type="dcterms:W3CDTF">2012-01-16T10:59:57Z</dcterms:modified>
</cp:coreProperties>
</file>