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8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2" r:id="rId15"/>
    <p:sldId id="269" r:id="rId16"/>
    <p:sldId id="270" r:id="rId17"/>
    <p:sldId id="281" r:id="rId18"/>
    <p:sldId id="271" r:id="rId19"/>
    <p:sldId id="283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4BA031-49E8-49CC-9159-6D90AB1CC072}">
  <a:tblStyle styleId="{414BA031-49E8-49CC-9159-6D90AB1CC072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76"/>
    <p:restoredTop sz="84229"/>
  </p:normalViewPr>
  <p:slideViewPr>
    <p:cSldViewPr snapToGrid="0" snapToObjects="1">
      <p:cViewPr varScale="1">
        <p:scale>
          <a:sx n="198" d="100"/>
          <a:sy n="198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lang="en-GB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065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noProof="0" dirty="0" smtClean="0"/>
          </a:p>
        </p:txBody>
      </p:sp>
    </p:spTree>
    <p:extLst>
      <p:ext uri="{BB962C8B-B14F-4D97-AF65-F5344CB8AC3E}">
        <p14:creationId xmlns:p14="http://schemas.microsoft.com/office/powerpoint/2010/main" val="109861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+mj-lt"/>
              <a:buNone/>
              <a:tabLst/>
              <a:defRPr/>
            </a:pPr>
            <a:endParaRPr lang="en-GB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284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15875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ct val="100000"/>
              <a:buFont typeface="Lato"/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16572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Shape 1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Shape 6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Shape 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hape 2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2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Shape 2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hape 29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Shape 3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Shape 3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hape 4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9500" y="1846803"/>
            <a:ext cx="2808000" cy="2806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hape 4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283103" y="712140"/>
            <a:ext cx="6244200" cy="3835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0" name="Shape 5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ubTitle" idx="1"/>
          </p:nvPr>
        </p:nvSpPr>
        <p:spPr>
          <a:xfrm>
            <a:off x="265500" y="2735370"/>
            <a:ext cx="4045200" cy="1345499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 lang="en-GB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hape 56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Shape 5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en-GB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216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000" dirty="0"/>
              <a:t>Secure Authentication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4000" dirty="0"/>
              <a:t>in the </a:t>
            </a:r>
            <a:r>
              <a:rPr lang="en-GB" sz="4000" dirty="0" smtClean="0"/>
              <a:t>Grid</a:t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2000" dirty="0" smtClean="0"/>
              <a:t>ESORICS, September 2017</a:t>
            </a:r>
            <a:endParaRPr lang="en-GB" sz="2000" dirty="0"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2390266" y="3238450"/>
            <a:ext cx="6331500" cy="12417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Cas Cremers, </a:t>
            </a:r>
            <a:r>
              <a:rPr lang="en-GB" b="1" u="sng" dirty="0"/>
              <a:t>Martin Dehnel-Wild</a:t>
            </a:r>
            <a:r>
              <a:rPr lang="en-GB" dirty="0"/>
              <a:t>, and Kevin Milner</a:t>
            </a:r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350" y="3390849"/>
            <a:ext cx="1573375" cy="15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4782025" y="200325"/>
            <a:ext cx="3722100" cy="14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SAv5: Three sub-protocols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2189812" y="9237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Update Key Change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2189812" y="19905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Session Key Update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2189812" y="30573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ASDU Authentication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44258" y="950550"/>
            <a:ext cx="1331845" cy="35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Authority Key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(Pre-distributed)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144257" y="3233057"/>
            <a:ext cx="1168559" cy="301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Critical ASDU</a:t>
            </a:r>
          </a:p>
        </p:txBody>
      </p:sp>
      <p:cxnSp>
        <p:nvCxnSpPr>
          <p:cNvPr id="168" name="Shape 168"/>
          <p:cNvCxnSpPr>
            <a:stCxn id="163" idx="2"/>
          </p:cNvCxnSpPr>
          <p:nvPr/>
        </p:nvCxnSpPr>
        <p:spPr>
          <a:xfrm>
            <a:off x="3173362" y="3461700"/>
            <a:ext cx="3000" cy="3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9" name="Shape 169"/>
          <p:cNvSpPr txBox="1"/>
          <p:nvPr/>
        </p:nvSpPr>
        <p:spPr>
          <a:xfrm>
            <a:off x="2370262" y="3815400"/>
            <a:ext cx="16062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Success / Failure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700912" y="1549947"/>
            <a:ext cx="14889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New </a:t>
            </a: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Update Key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540890" y="2753387"/>
            <a:ext cx="14889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GB" sz="1200" b="1" dirty="0" smtClean="0">
                <a:latin typeface="Raleway"/>
                <a:ea typeface="Raleway"/>
                <a:cs typeface="Raleway"/>
                <a:sym typeface="Raleway"/>
              </a:rPr>
              <a:t>Session </a:t>
            </a: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Keys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144258" y="1990500"/>
            <a:ext cx="1331845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Update Key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(Pre-distributed)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bg1"/>
                </a:solidFill>
              </a:rPr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Curved Connector 4"/>
          <p:cNvCxnSpPr>
            <a:stCxn id="162" idx="2"/>
            <a:endCxn id="163" idx="1"/>
          </p:cNvCxnSpPr>
          <p:nvPr/>
        </p:nvCxnSpPr>
        <p:spPr>
          <a:xfrm rot="5400000">
            <a:off x="2249287" y="2335425"/>
            <a:ext cx="864600" cy="983550"/>
          </a:xfrm>
          <a:prstGeom prst="curvedConnector4">
            <a:avLst>
              <a:gd name="adj1" fmla="val 38307"/>
              <a:gd name="adj2" fmla="val 123242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61" idx="2"/>
            <a:endCxn id="162" idx="1"/>
          </p:cNvCxnSpPr>
          <p:nvPr/>
        </p:nvCxnSpPr>
        <p:spPr>
          <a:xfrm rot="5400000">
            <a:off x="2249287" y="1268625"/>
            <a:ext cx="864600" cy="983550"/>
          </a:xfrm>
          <a:prstGeom prst="curvedConnector4">
            <a:avLst>
              <a:gd name="adj1" fmla="val 38307"/>
              <a:gd name="adj2" fmla="val 123242"/>
            </a:avLst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5" idx="3"/>
          </p:cNvCxnSpPr>
          <p:nvPr/>
        </p:nvCxnSpPr>
        <p:spPr>
          <a:xfrm>
            <a:off x="1312816" y="3383597"/>
            <a:ext cx="876996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3" idx="3"/>
            <a:endCxn id="162" idx="1"/>
          </p:cNvCxnSpPr>
          <p:nvPr/>
        </p:nvCxnSpPr>
        <p:spPr>
          <a:xfrm>
            <a:off x="1476103" y="2192700"/>
            <a:ext cx="71370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67" idx="3"/>
            <a:endCxn id="161" idx="1"/>
          </p:cNvCxnSpPr>
          <p:nvPr/>
        </p:nvCxnSpPr>
        <p:spPr>
          <a:xfrm>
            <a:off x="1476103" y="1125900"/>
            <a:ext cx="71370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2" grpId="0" animBg="1"/>
      <p:bldP spid="167" grpId="0"/>
      <p:bldP spid="165" grpId="0"/>
      <p:bldP spid="169" grpId="0"/>
      <p:bldP spid="171" grpId="0"/>
      <p:bldP spid="172" grpId="0"/>
      <p:bldP spid="1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  <p:pic>
        <p:nvPicPr>
          <p:cNvPr id="183" name="Shape 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587" y="152400"/>
            <a:ext cx="5486814" cy="483869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0" y="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ASDU Authentication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5514" y="3278777"/>
            <a:ext cx="5806440" cy="1803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5514" y="2429692"/>
            <a:ext cx="5806440" cy="281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5514" y="1482634"/>
            <a:ext cx="5806440" cy="3963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pic>
        <p:nvPicPr>
          <p:cNvPr id="190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412" y="152400"/>
            <a:ext cx="4083165" cy="4838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Shape 191"/>
          <p:cNvSpPr txBox="1"/>
          <p:nvPr/>
        </p:nvSpPr>
        <p:spPr>
          <a:xfrm>
            <a:off x="0" y="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Session Key Update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5514" y="3285309"/>
            <a:ext cx="5806440" cy="2160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5514" y="2188030"/>
            <a:ext cx="5806440" cy="339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65514" y="1293223"/>
            <a:ext cx="5806440" cy="407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644" y="0"/>
            <a:ext cx="47187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13</a:t>
            </a:fld>
            <a:endParaRPr lang="en-GB"/>
          </a:p>
        </p:txBody>
      </p:sp>
      <p:sp>
        <p:nvSpPr>
          <p:cNvPr id="198" name="Shape 198"/>
          <p:cNvSpPr txBox="1"/>
          <p:nvPr/>
        </p:nvSpPr>
        <p:spPr>
          <a:xfrm>
            <a:off x="0" y="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Update Key Change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5514" y="4075611"/>
            <a:ext cx="5806440" cy="1289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5514" y="3063240"/>
            <a:ext cx="5806440" cy="2467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65514" y="1763487"/>
            <a:ext cx="5806440" cy="3925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/>
        </p:nvSpPr>
        <p:spPr>
          <a:xfrm>
            <a:off x="4782025" y="200325"/>
            <a:ext cx="3722100" cy="14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40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SAv5: Three sub-protocols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2189812" y="9237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Update Key Change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2189812" y="19905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Session Key Update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2189812" y="30573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ASDU Authentication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44258" y="950550"/>
            <a:ext cx="1331845" cy="35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Authority Key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(Pre-distributed)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144257" y="3233057"/>
            <a:ext cx="1168559" cy="3010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Critical ASDU</a:t>
            </a:r>
          </a:p>
        </p:txBody>
      </p:sp>
      <p:cxnSp>
        <p:nvCxnSpPr>
          <p:cNvPr id="168" name="Shape 168"/>
          <p:cNvCxnSpPr>
            <a:stCxn id="163" idx="2"/>
          </p:cNvCxnSpPr>
          <p:nvPr/>
        </p:nvCxnSpPr>
        <p:spPr>
          <a:xfrm>
            <a:off x="3173362" y="3461700"/>
            <a:ext cx="3000" cy="3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9" name="Shape 169"/>
          <p:cNvSpPr txBox="1"/>
          <p:nvPr/>
        </p:nvSpPr>
        <p:spPr>
          <a:xfrm>
            <a:off x="2370262" y="3815400"/>
            <a:ext cx="16062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Success / Failure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700912" y="1549947"/>
            <a:ext cx="14889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New </a:t>
            </a: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Update Key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540890" y="2753387"/>
            <a:ext cx="14889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GB" sz="1200" b="1" dirty="0" smtClean="0">
                <a:latin typeface="Raleway"/>
                <a:ea typeface="Raleway"/>
                <a:cs typeface="Raleway"/>
                <a:sym typeface="Raleway"/>
              </a:rPr>
              <a:t>Session </a:t>
            </a: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Keys</a:t>
            </a:r>
          </a:p>
        </p:txBody>
      </p:sp>
      <p:sp>
        <p:nvSpPr>
          <p:cNvPr id="173" name="Shape 173"/>
          <p:cNvSpPr txBox="1"/>
          <p:nvPr/>
        </p:nvSpPr>
        <p:spPr>
          <a:xfrm>
            <a:off x="144258" y="1990500"/>
            <a:ext cx="1331845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latin typeface="Raleway"/>
                <a:ea typeface="Raleway"/>
                <a:cs typeface="Raleway"/>
                <a:sym typeface="Raleway"/>
              </a:rPr>
              <a:t>Update Key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Raleway"/>
                <a:ea typeface="Raleway"/>
                <a:cs typeface="Raleway"/>
                <a:sym typeface="Raleway"/>
              </a:rPr>
              <a:t>(Pre-distributed)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bg1"/>
                </a:solidFill>
              </a:rPr>
              <a:t>14</a:t>
            </a:fld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5" name="Curved Connector 4"/>
          <p:cNvCxnSpPr>
            <a:stCxn id="162" idx="2"/>
            <a:endCxn id="163" idx="1"/>
          </p:cNvCxnSpPr>
          <p:nvPr/>
        </p:nvCxnSpPr>
        <p:spPr>
          <a:xfrm rot="5400000">
            <a:off x="2249287" y="2335425"/>
            <a:ext cx="864600" cy="983550"/>
          </a:xfrm>
          <a:prstGeom prst="curvedConnector4">
            <a:avLst>
              <a:gd name="adj1" fmla="val 38307"/>
              <a:gd name="adj2" fmla="val 123242"/>
            </a:avLst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161" idx="2"/>
            <a:endCxn id="162" idx="1"/>
          </p:cNvCxnSpPr>
          <p:nvPr/>
        </p:nvCxnSpPr>
        <p:spPr>
          <a:xfrm rot="5400000">
            <a:off x="2249287" y="1268625"/>
            <a:ext cx="864600" cy="983550"/>
          </a:xfrm>
          <a:prstGeom prst="curvedConnector4">
            <a:avLst>
              <a:gd name="adj1" fmla="val 38307"/>
              <a:gd name="adj2" fmla="val 123242"/>
            </a:avLst>
          </a:prstGeom>
          <a:ln>
            <a:solidFill>
              <a:schemeClr val="bg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65" idx="3"/>
          </p:cNvCxnSpPr>
          <p:nvPr/>
        </p:nvCxnSpPr>
        <p:spPr>
          <a:xfrm>
            <a:off x="1312816" y="3383597"/>
            <a:ext cx="876996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73" idx="3"/>
            <a:endCxn id="162" idx="1"/>
          </p:cNvCxnSpPr>
          <p:nvPr/>
        </p:nvCxnSpPr>
        <p:spPr>
          <a:xfrm>
            <a:off x="1476103" y="2192700"/>
            <a:ext cx="71370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67" idx="3"/>
            <a:endCxn id="161" idx="1"/>
          </p:cNvCxnSpPr>
          <p:nvPr/>
        </p:nvCxnSpPr>
        <p:spPr>
          <a:xfrm>
            <a:off x="1476103" y="1125900"/>
            <a:ext cx="713709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15</a:t>
            </a:fld>
            <a:endParaRPr lang="en-GB"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471" y="375183"/>
            <a:ext cx="2191322" cy="2388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Shape 226"/>
          <p:cNvCxnSpPr>
            <a:stCxn id="227" idx="1"/>
            <a:endCxn id="228" idx="3"/>
          </p:cNvCxnSpPr>
          <p:nvPr/>
        </p:nvCxnSpPr>
        <p:spPr>
          <a:xfrm rot="10800000">
            <a:off x="5688649" y="2343123"/>
            <a:ext cx="647400" cy="1057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pic>
        <p:nvPicPr>
          <p:cNvPr id="227" name="Shape 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049" y="2434073"/>
            <a:ext cx="2191322" cy="1932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9" name="Shape 229"/>
          <p:cNvCxnSpPr>
            <a:stCxn id="228" idx="1"/>
            <a:endCxn id="225" idx="3"/>
          </p:cNvCxnSpPr>
          <p:nvPr/>
        </p:nvCxnSpPr>
        <p:spPr>
          <a:xfrm rot="10800000">
            <a:off x="2464819" y="1569447"/>
            <a:ext cx="990600" cy="773700"/>
          </a:xfrm>
          <a:prstGeom prst="curvedConnector3">
            <a:avLst>
              <a:gd name="adj1" fmla="val 5000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pic>
        <p:nvPicPr>
          <p:cNvPr id="228" name="Shape 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5419" y="1019948"/>
            <a:ext cx="2233176" cy="264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Shape 230"/>
          <p:cNvCxnSpPr>
            <a:stCxn id="227" idx="2"/>
            <a:endCxn id="227" idx="0"/>
          </p:cNvCxnSpPr>
          <p:nvPr/>
        </p:nvCxnSpPr>
        <p:spPr>
          <a:xfrm rot="-5400000">
            <a:off x="6465711" y="3399972"/>
            <a:ext cx="1932600" cy="600"/>
          </a:xfrm>
          <a:prstGeom prst="curvedConnector5">
            <a:avLst>
              <a:gd name="adj1" fmla="val -12321"/>
              <a:gd name="adj2" fmla="val 261435620"/>
              <a:gd name="adj3" fmla="val 11231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1" name="Shape 231"/>
          <p:cNvCxnSpPr>
            <a:stCxn id="228" idx="2"/>
            <a:endCxn id="228" idx="0"/>
          </p:cNvCxnSpPr>
          <p:nvPr/>
        </p:nvCxnSpPr>
        <p:spPr>
          <a:xfrm rot="-5400000">
            <a:off x="3249157" y="2342897"/>
            <a:ext cx="2646300" cy="600"/>
          </a:xfrm>
          <a:prstGeom prst="curvedConnector5">
            <a:avLst>
              <a:gd name="adj1" fmla="val -8998"/>
              <a:gd name="adj2" fmla="val 273650791"/>
              <a:gd name="adj3" fmla="val 10900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2" name="Shape 232"/>
          <p:cNvCxnSpPr>
            <a:stCxn id="225" idx="2"/>
            <a:endCxn id="225" idx="0"/>
          </p:cNvCxnSpPr>
          <p:nvPr/>
        </p:nvCxnSpPr>
        <p:spPr>
          <a:xfrm rot="-5400000">
            <a:off x="175132" y="1569185"/>
            <a:ext cx="2388600" cy="600"/>
          </a:xfrm>
          <a:prstGeom prst="curvedConnector5">
            <a:avLst>
              <a:gd name="adj1" fmla="val -9969"/>
              <a:gd name="adj2" fmla="val 259269513"/>
              <a:gd name="adj3" fmla="val 109969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3" name="Shape 233"/>
          <p:cNvSpPr txBox="1"/>
          <p:nvPr/>
        </p:nvSpPr>
        <p:spPr>
          <a:xfrm>
            <a:off x="385587" y="473910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Update Key Change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3588437" y="473910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Session Key Update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6448150" y="4739100"/>
            <a:ext cx="1967100" cy="40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300">
                <a:latin typeface="Raleway"/>
                <a:ea typeface="Raleway"/>
                <a:cs typeface="Raleway"/>
                <a:sym typeface="Raleway"/>
              </a:rPr>
              <a:t>ASDU Authentication</a:t>
            </a:r>
          </a:p>
        </p:txBody>
      </p:sp>
      <p:cxnSp>
        <p:nvCxnSpPr>
          <p:cNvPr id="236" name="Shape 236"/>
          <p:cNvCxnSpPr>
            <a:stCxn id="227" idx="2"/>
            <a:endCxn id="225" idx="2"/>
          </p:cNvCxnSpPr>
          <p:nvPr/>
        </p:nvCxnSpPr>
        <p:spPr>
          <a:xfrm rot="5400000" flipH="1">
            <a:off x="3598911" y="533772"/>
            <a:ext cx="1602900" cy="6062700"/>
          </a:xfrm>
          <a:prstGeom prst="curvedConnector3">
            <a:avLst>
              <a:gd name="adj1" fmla="val -1485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88611"/>
            <a:ext cx="9144000" cy="247382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Desired Security Properties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Modelling and Analysis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6" name="Shape 253"/>
          <p:cNvSpPr txBox="1">
            <a:spLocks/>
          </p:cNvSpPr>
          <p:nvPr/>
        </p:nvSpPr>
        <p:spPr>
          <a:xfrm>
            <a:off x="2400250" y="1686359"/>
            <a:ext cx="6321600" cy="3002399"/>
          </a:xfrm>
          <a:prstGeom prst="rect">
            <a:avLst/>
          </a:prstGeom>
          <a:noFill/>
          <a:ln>
            <a:noFill/>
          </a:ln>
        </p:spPr>
        <p:txBody>
          <a:bodyPr wrap="square" lIns="9000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228600">
              <a:lnSpc>
                <a:spcPct val="100000"/>
              </a:lnSpc>
              <a:spcAft>
                <a:spcPts val="0"/>
              </a:spcAft>
            </a:pPr>
            <a:r>
              <a:rPr lang="en-GB" kern="1200" dirty="0" smtClean="0"/>
              <a:t>Modelled all three sub-protocols using Tamarin-Prover.</a:t>
            </a:r>
          </a:p>
          <a:p>
            <a:pPr marL="457200" indent="-228600">
              <a:lnSpc>
                <a:spcPct val="100000"/>
              </a:lnSpc>
              <a:spcAft>
                <a:spcPts val="0"/>
              </a:spcAft>
            </a:pPr>
            <a:r>
              <a:rPr lang="en-GB" kern="1200" dirty="0" smtClean="0"/>
              <a:t>Modelled the required security properties in relation to the protocol model (again, in Tamarin).</a:t>
            </a:r>
          </a:p>
          <a:p>
            <a:pPr marL="457200" indent="-228600">
              <a:lnSpc>
                <a:spcPct val="100000"/>
              </a:lnSpc>
              <a:spcAft>
                <a:spcPts val="0"/>
              </a:spcAft>
            </a:pPr>
            <a:r>
              <a:rPr lang="en-GB" kern="1200" dirty="0" smtClean="0"/>
              <a:t>Analysed the protocols’ behaviour, and whether it meets its required security properties or not.</a:t>
            </a:r>
          </a:p>
        </p:txBody>
      </p:sp>
    </p:spTree>
    <p:extLst>
      <p:ext uri="{BB962C8B-B14F-4D97-AF65-F5344CB8AC3E}">
        <p14:creationId xmlns:p14="http://schemas.microsoft.com/office/powerpoint/2010/main" val="16884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Challenges for High Assurance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wrap="square" lIns="90000" tIns="91425" rIns="91425" bIns="91425" anchor="t" anchorCtr="0">
            <a:noAutofit/>
          </a:bodyPr>
          <a:lstStyle/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821-page IEEE Specification: IEEE 1815-2012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Complex and </a:t>
            </a:r>
            <a:r>
              <a:rPr lang="en-GB" b="1" kern="1200" dirty="0" smtClean="0"/>
              <a:t>stateful</a:t>
            </a:r>
            <a:r>
              <a:rPr lang="en-GB" kern="1200" dirty="0" smtClean="0"/>
              <a:t> protocol suite</a:t>
            </a:r>
          </a:p>
          <a:p>
            <a:pPr marL="457200" indent="-228600">
              <a:lnSpc>
                <a:spcPct val="100000"/>
              </a:lnSpc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</a:rPr>
              <a:t>New modelling techniques developed to deal with DNP3’s large amount of state (invariant facts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</a:rPr>
              <a:t>)</a:t>
            </a:r>
            <a:endParaRPr lang="en-GB" kern="1200" dirty="0" smtClean="0"/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Very limited previous work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Only analysed 1 of 3 sub protocols</a:t>
            </a:r>
          </a:p>
          <a:p>
            <a:pPr marL="91440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Reported replay attack </a:t>
            </a:r>
          </a:p>
          <a:p>
            <a:pPr marL="1371600" lvl="2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kern="1200" dirty="0" smtClean="0"/>
              <a:t>Hard to confirm due to complicated spec</a:t>
            </a:r>
          </a:p>
          <a:p>
            <a:pPr marL="457200" lvl="0" indent="-228600" rtl="0">
              <a:lnSpc>
                <a:spcPct val="100000"/>
              </a:lnSpc>
              <a:spcBef>
                <a:spcPts val="0"/>
              </a:spcBef>
            </a:pPr>
            <a:r>
              <a:rPr lang="en-GB" kern="1200" dirty="0" smtClean="0"/>
              <a:t>Challenging even for state of the art verification technology</a:t>
            </a:r>
            <a:endParaRPr lang="en-GB" kern="1200" dirty="0"/>
          </a:p>
        </p:txBody>
      </p:sp>
      <p:sp>
        <p:nvSpPr>
          <p:cNvPr id="254" name="Shape 254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375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l="12315" r="10855"/>
          <a:stretch/>
        </p:blipFill>
        <p:spPr>
          <a:xfrm>
            <a:off x="1673707" y="1601049"/>
            <a:ext cx="1141243" cy="148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965250" y="3455507"/>
            <a:ext cx="939338" cy="93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5">
            <a:alphaModFix/>
          </a:blip>
          <a:srcRect l="22000" t="15105" r="7302" b="35254"/>
          <a:stretch/>
        </p:blipFill>
        <p:spPr>
          <a:xfrm>
            <a:off x="6317936" y="1601061"/>
            <a:ext cx="1163577" cy="148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6">
            <a:alphaModFix amt="50000"/>
          </a:blip>
          <a:srcRect l="11971" t="20540" r="25249"/>
          <a:stretch/>
        </p:blipFill>
        <p:spPr>
          <a:xfrm>
            <a:off x="3586727" y="3455498"/>
            <a:ext cx="739666" cy="93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7">
            <a:alphaModFix/>
          </a:blip>
          <a:srcRect l="16833" r="12290"/>
          <a:stretch/>
        </p:blipFill>
        <p:spPr>
          <a:xfrm>
            <a:off x="4083478" y="1603530"/>
            <a:ext cx="1052849" cy="1480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8">
            <a:alphaModFix amt="50000"/>
          </a:blip>
          <a:stretch>
            <a:fillRect/>
          </a:stretch>
        </p:blipFill>
        <p:spPr>
          <a:xfrm>
            <a:off x="6278420" y="3455498"/>
            <a:ext cx="702129" cy="93618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00900" y="444475"/>
            <a:ext cx="8325300" cy="540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 dirty="0"/>
              <a:t>Oxford CS: Information Security Group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High Assurance Security Research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1510802" y="3077561"/>
            <a:ext cx="1467000" cy="33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1000" dirty="0" err="1">
                <a:latin typeface="Raleway"/>
                <a:ea typeface="Raleway"/>
                <a:cs typeface="Raleway"/>
                <a:sym typeface="Raleway"/>
              </a:rPr>
              <a:t>Prof.</a:t>
            </a: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 Cas Cremers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3804571" y="3090422"/>
            <a:ext cx="1632900" cy="33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Martin Dehnel-Wild</a:t>
            </a:r>
          </a:p>
        </p:txBody>
      </p:sp>
      <p:sp>
        <p:nvSpPr>
          <p:cNvPr id="89" name="Shape 89"/>
          <p:cNvSpPr txBox="1"/>
          <p:nvPr/>
        </p:nvSpPr>
        <p:spPr>
          <a:xfrm>
            <a:off x="6166197" y="3090422"/>
            <a:ext cx="1467000" cy="33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1000">
                <a:latin typeface="Raleway"/>
                <a:ea typeface="Raleway"/>
                <a:cs typeface="Raleway"/>
                <a:sym typeface="Raleway"/>
              </a:rPr>
              <a:t>Kevin Milner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1850250" y="4426302"/>
            <a:ext cx="5367300" cy="43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900" err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Katriel</a:t>
            </a:r>
            <a:r>
              <a:rPr lang="en-GB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900" smtClean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Cohn-Gordon                    Luke </a:t>
            </a:r>
            <a:r>
              <a:rPr lang="en-GB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Garratt      	       </a:t>
            </a: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Dennis Jackson    </a:t>
            </a:r>
            <a:r>
              <a:rPr lang="en-GB" sz="900" smtClean="0">
                <a:latin typeface="Raleway"/>
                <a:ea typeface="Raleway"/>
                <a:cs typeface="Raleway"/>
                <a:sym typeface="Raleway"/>
              </a:rPr>
              <a:t>               Nicholas </a:t>
            </a:r>
            <a:r>
              <a:rPr lang="en-GB" sz="900">
                <a:latin typeface="Raleway"/>
                <a:ea typeface="Raleway"/>
                <a:cs typeface="Raleway"/>
                <a:sym typeface="Raleway"/>
              </a:rPr>
              <a:t>Moore               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alphaModFix amt="50000"/>
          </a:blip>
          <a:stretch>
            <a:fillRect/>
          </a:stretch>
        </p:blipFill>
        <p:spPr>
          <a:xfrm>
            <a:off x="4999788" y="3455498"/>
            <a:ext cx="630361" cy="936179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Our contributions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2410100" y="1443374"/>
            <a:ext cx="6321600" cy="3447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We </a:t>
            </a:r>
            <a:r>
              <a:rPr lang="en-GB" b="1" dirty="0"/>
              <a:t>proved</a:t>
            </a:r>
            <a:r>
              <a:rPr lang="en-GB" dirty="0"/>
              <a:t> </a:t>
            </a:r>
            <a:r>
              <a:rPr lang="en-GB" dirty="0" smtClean="0"/>
              <a:t>(in the symbolic model) that </a:t>
            </a:r>
            <a:r>
              <a:rPr lang="en-GB" dirty="0"/>
              <a:t>the protocol meets its desired security properties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First formal </a:t>
            </a:r>
            <a:r>
              <a:rPr lang="en-GB" b="1" dirty="0"/>
              <a:t>model</a:t>
            </a:r>
            <a:r>
              <a:rPr lang="en-GB" dirty="0"/>
              <a:t> of all three sub-protocols and their desired security properties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First formal </a:t>
            </a:r>
            <a:r>
              <a:rPr lang="en-GB" b="1" dirty="0"/>
              <a:t>analysis</a:t>
            </a:r>
            <a:r>
              <a:rPr lang="en-GB" dirty="0"/>
              <a:t> of all three sub-protocols in combination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We created the proof using the Tamarin Prover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Our results show previously claimed attack impossible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Various recommendations to improve protocol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2410100" y="537525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Replay Attack</a:t>
            </a:r>
          </a:p>
        </p:txBody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2410100" y="1365000"/>
            <a:ext cx="6443100" cy="3447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sz="1600" dirty="0" err="1"/>
              <a:t>Amoah</a:t>
            </a:r>
            <a:r>
              <a:rPr lang="en-GB" sz="1600" dirty="0"/>
              <a:t> et al. 2016</a:t>
            </a:r>
            <a:r>
              <a:rPr lang="en-GB" sz="1600" baseline="30000" dirty="0"/>
              <a:t>*</a:t>
            </a:r>
            <a:r>
              <a:rPr lang="en-GB" sz="1600" dirty="0"/>
              <a:t> claimed a replay attack in the ASDU Authentication sub-protocol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Allowed an attacker to block a non-aggressive mode packet, and then ‘replay’ it as an aggressive-mode packet (this packet is still only accepted once); this change of mode would have violated agreement.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Not possible in faithful implementations: the standard requires authentication mode to be included in the HMAC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Authors admit attack was an artefact of too simplistic modelling</a:t>
            </a:r>
          </a:p>
        </p:txBody>
      </p:sp>
      <p:sp>
        <p:nvSpPr>
          <p:cNvPr id="268" name="Shape 268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21</a:t>
            </a:fld>
            <a:endParaRPr lang="en-GB"/>
          </a:p>
        </p:txBody>
      </p:sp>
      <p:sp>
        <p:nvSpPr>
          <p:cNvPr id="269" name="Shape 269"/>
          <p:cNvSpPr txBox="1"/>
          <p:nvPr/>
        </p:nvSpPr>
        <p:spPr>
          <a:xfrm>
            <a:off x="271200" y="4769500"/>
            <a:ext cx="8430600" cy="39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900">
                <a:latin typeface="Raleway" charset="0"/>
                <a:ea typeface="Raleway" charset="0"/>
                <a:cs typeface="Raleway" charset="0"/>
              </a:rPr>
              <a:t>*</a:t>
            </a:r>
            <a:r>
              <a:rPr lang="en-GB" sz="900" err="1">
                <a:latin typeface="Raleway" charset="0"/>
                <a:ea typeface="Raleway" charset="0"/>
                <a:cs typeface="Raleway" charset="0"/>
              </a:rPr>
              <a:t>Amoah</a:t>
            </a:r>
            <a:r>
              <a:rPr lang="en-GB" sz="900">
                <a:latin typeface="Raleway" charset="0"/>
                <a:ea typeface="Raleway" charset="0"/>
                <a:cs typeface="Raleway" charset="0"/>
              </a:rPr>
              <a:t>, R., </a:t>
            </a:r>
            <a:r>
              <a:rPr lang="en-GB" sz="900" err="1">
                <a:latin typeface="Raleway" charset="0"/>
                <a:ea typeface="Raleway" charset="0"/>
                <a:cs typeface="Raleway" charset="0"/>
              </a:rPr>
              <a:t>Camtepe</a:t>
            </a:r>
            <a:r>
              <a:rPr lang="en-GB" sz="900">
                <a:latin typeface="Raleway" charset="0"/>
                <a:ea typeface="Raleway" charset="0"/>
                <a:cs typeface="Raleway" charset="0"/>
              </a:rPr>
              <a:t>, S.A., Foo, E.: Formal modelling and analysis of DNP3 secure authentication. J. Network and Computer Applications 59, 345–360 (2016).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 Tamarin Prover</a:t>
            </a:r>
          </a:p>
        </p:txBody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2410112" y="1595775"/>
            <a:ext cx="6321600" cy="300239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</a:rPr>
              <a:t>Unbounded security </a:t>
            </a: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</a:rPr>
              <a:t>protocol verification tool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</a:rPr>
              <a:t>Multi-university project (Oxford, ETH Zurich, LORIA)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</a:rPr>
              <a:t>Our group actively develops Tamarin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GB" dirty="0">
                <a:solidFill>
                  <a:srgbClr val="000000"/>
                </a:solidFill>
                <a:highlight>
                  <a:srgbClr val="FFFFFF"/>
                </a:highlight>
              </a:rPr>
              <a:t>Previously analysed TLS 1.3, ISO/IEC 9798, </a:t>
            </a: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Yubikey</a:t>
            </a: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</a:rPr>
              <a:t>, </a:t>
            </a: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Wireguard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GB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228600"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None/>
            </a:pPr>
            <a:r>
              <a:rPr lang="en-GB" dirty="0" smtClean="0">
                <a:solidFill>
                  <a:srgbClr val="000000"/>
                </a:solidFill>
                <a:highlight>
                  <a:srgbClr val="FFFFFF"/>
                </a:highlight>
              </a:rPr>
              <a:t>https://tamarin-</a:t>
            </a:r>
            <a:r>
              <a:rPr lang="en-GB" dirty="0" err="1" smtClean="0">
                <a:solidFill>
                  <a:srgbClr val="000000"/>
                </a:solidFill>
                <a:highlight>
                  <a:srgbClr val="FFFFFF"/>
                </a:highlight>
              </a:rPr>
              <a:t>prover.github.io</a:t>
            </a:r>
            <a:endParaRPr lang="en-GB" dirty="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22</a:t>
            </a:fld>
            <a:endParaRPr lang="en-GB"/>
          </a:p>
        </p:txBody>
      </p:sp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63750"/>
            <a:ext cx="2105311" cy="2105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t="7820" b="7812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2400251" y="423550"/>
            <a:ext cx="6480300" cy="635400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solidFill>
                  <a:srgbClr val="FFFFFF"/>
                </a:solidFill>
              </a:rPr>
              <a:t>Results &amp; wrap up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2400200" y="1443375"/>
            <a:ext cx="6480300" cy="2035200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>
                <a:solidFill>
                  <a:srgbClr val="FFFFFF"/>
                </a:solidFill>
              </a:rPr>
              <a:t>We </a:t>
            </a:r>
            <a:r>
              <a:rPr lang="en-GB" b="1">
                <a:solidFill>
                  <a:srgbClr val="FFFFFF"/>
                </a:solidFill>
              </a:rPr>
              <a:t>proved</a:t>
            </a:r>
            <a:r>
              <a:rPr lang="en-GB">
                <a:solidFill>
                  <a:srgbClr val="FFFFFF"/>
                </a:solidFill>
              </a:rPr>
              <a:t> that DNP3 SAv5 </a:t>
            </a:r>
            <a:r>
              <a:rPr lang="en-GB" b="1">
                <a:solidFill>
                  <a:srgbClr val="FFFFFF"/>
                </a:solidFill>
              </a:rPr>
              <a:t>meets</a:t>
            </a:r>
            <a:r>
              <a:rPr lang="en-GB">
                <a:solidFill>
                  <a:srgbClr val="FFFFFF"/>
                </a:solidFill>
              </a:rPr>
              <a:t> its claimed security properties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>
                <a:solidFill>
                  <a:srgbClr val="FFFFFF"/>
                </a:solidFill>
              </a:rPr>
              <a:t>Refreshingly (!) previously claimed attack </a:t>
            </a:r>
            <a:r>
              <a:rPr lang="en-GB" b="1">
                <a:solidFill>
                  <a:srgbClr val="FFFFFF"/>
                </a:solidFill>
              </a:rPr>
              <a:t>not possible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>
                <a:solidFill>
                  <a:srgbClr val="FFFFFF"/>
                </a:solidFill>
              </a:rPr>
              <a:t>We provide high assurance for this Utility Grid protocol standard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>
                <a:solidFill>
                  <a:srgbClr val="FFFFFF"/>
                </a:solidFill>
              </a:rPr>
              <a:t>Shows further real-world utility of  the Tamarin Prover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GB">
                <a:solidFill>
                  <a:srgbClr val="FFFFFF"/>
                </a:solidFill>
              </a:rPr>
              <a:t>Effort: ~4 person months</a:t>
            </a:r>
          </a:p>
        </p:txBody>
      </p:sp>
      <p:pic>
        <p:nvPicPr>
          <p:cNvPr id="285" name="Shape 2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50" y="3390849"/>
            <a:ext cx="1573375" cy="157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2400200" y="3756725"/>
            <a:ext cx="6480300" cy="1207500"/>
          </a:xfrm>
          <a:prstGeom prst="rect">
            <a:avLst/>
          </a:prstGeom>
          <a:solidFill>
            <a:schemeClr val="bg2">
              <a:alpha val="83000"/>
            </a:schemeClr>
          </a:solidFill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200" dirty="0">
                <a:solidFill>
                  <a:srgbClr val="FFFFFF"/>
                </a:solidFill>
              </a:rPr>
              <a:t>Martin Dehnel-Wild</a:t>
            </a:r>
            <a:br>
              <a:rPr lang="en-GB" sz="3200" dirty="0">
                <a:solidFill>
                  <a:srgbClr val="FFFFFF"/>
                </a:solidFill>
              </a:rPr>
            </a:br>
            <a:r>
              <a:rPr lang="en-GB" sz="2400" dirty="0" err="1" smtClean="0">
                <a:solidFill>
                  <a:srgbClr val="FFFFFF"/>
                </a:solidFill>
              </a:rPr>
              <a:t>martin.dehnel-wild@cs.ox.ac.uk</a:t>
            </a:r>
            <a:r>
              <a:rPr lang="en-GB" sz="2400" dirty="0" smtClean="0">
                <a:solidFill>
                  <a:srgbClr val="FFFFFF"/>
                </a:solidFill>
              </a:rPr>
              <a:t> // @</a:t>
            </a:r>
            <a:r>
              <a:rPr lang="en-GB" sz="2400" dirty="0" err="1" smtClean="0">
                <a:solidFill>
                  <a:srgbClr val="FFFFFF"/>
                </a:solidFill>
              </a:rPr>
              <a:t>mpdehnel</a:t>
            </a: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287" name="Shape 287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23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8" y="1474631"/>
            <a:ext cx="2954122" cy="2944275"/>
          </a:xfrm>
          <a:prstGeom prst="rect">
            <a:avLst/>
          </a:prstGeom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39417" y="237825"/>
            <a:ext cx="5441400" cy="13575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The Problem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1050" y="1747725"/>
            <a:ext cx="440055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  <p:pic>
        <p:nvPicPr>
          <p:cNvPr id="101" name="Shape 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11057">
            <a:off x="2008557" y="2048422"/>
            <a:ext cx="5090581" cy="1935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72965" y="1023677"/>
            <a:ext cx="48768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" y="-17825"/>
            <a:ext cx="2311898" cy="1907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899" y="3449"/>
            <a:ext cx="3274451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 rotWithShape="1">
          <a:blip r:embed="rId5">
            <a:alphaModFix/>
          </a:blip>
          <a:srcRect l="1613"/>
          <a:stretch/>
        </p:blipFill>
        <p:spPr>
          <a:xfrm>
            <a:off x="95551" y="1890074"/>
            <a:ext cx="2152756" cy="325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9350" y="-4832"/>
            <a:ext cx="3564652" cy="3478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9349" y="2447000"/>
            <a:ext cx="3564650" cy="4162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08825" y="2866596"/>
            <a:ext cx="3274451" cy="44025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500" smtClean="0"/>
              <a:t>Outline of Talk</a:t>
            </a:r>
            <a:endParaRPr lang="en-GB" sz="2500"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2410100" y="1249616"/>
            <a:ext cx="6321600" cy="334197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DNP3: Secure Authentication v5 Protocol Suite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DNP3’s required security properties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Our Modelling and Analysis Process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The Challenges we faced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Our Contributions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The Alleged Replay Attack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 smtClean="0"/>
              <a:t>Wrap up</a:t>
            </a:r>
            <a:endParaRPr lang="en-GB" sz="16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5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 t="7813" b="7805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283100" y="1740300"/>
            <a:ext cx="5441400" cy="1662900"/>
          </a:xfrm>
          <a:prstGeom prst="rect">
            <a:avLst/>
          </a:prstGeom>
          <a:noFill/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>
                <a:highlight>
                  <a:srgbClr val="000000"/>
                </a:highlight>
              </a:rPr>
              <a:t>DNP3: Secure Authentication v5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bg1"/>
                </a:solidFill>
              </a:rPr>
              <a:t>6</a:t>
            </a:fld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DNP3: </a:t>
            </a:r>
            <a:r>
              <a:rPr lang="en-GB" sz="2500"/>
              <a:t>“Distributed Network Protocol”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2410100" y="1249616"/>
            <a:ext cx="6321600" cy="1508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 sz="1600"/>
              <a:t>Utility grid protocol (e.g. electricity, water): ICS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/>
              <a:t>IEEE 1815-2012</a:t>
            </a:r>
          </a:p>
          <a:p>
            <a:pPr marL="457200" lvl="0" indent="-228600" rtl="0">
              <a:spcBef>
                <a:spcPts val="0"/>
              </a:spcBef>
            </a:pPr>
            <a:r>
              <a:rPr lang="en-GB" sz="1600"/>
              <a:t>Used to send commands and monitoring packets between central control stations and outstations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926" y="2956199"/>
            <a:ext cx="2490912" cy="16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9637" y="2956202"/>
            <a:ext cx="2208448" cy="1656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0" y="4838775"/>
            <a:ext cx="24369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>
                <a:latin typeface="Lato"/>
                <a:ea typeface="Lato"/>
                <a:cs typeface="Lato"/>
                <a:sym typeface="Lato"/>
              </a:rPr>
              <a:t>(Photos: ISO New England, Wikimedia)</a:t>
            </a:r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cxnSp>
        <p:nvCxnSpPr>
          <p:cNvPr id="131" name="Shape 131"/>
          <p:cNvCxnSpPr/>
          <p:nvPr/>
        </p:nvCxnSpPr>
        <p:spPr>
          <a:xfrm>
            <a:off x="3236839" y="3403374"/>
            <a:ext cx="29528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" name="Shape 132"/>
          <p:cNvCxnSpPr/>
          <p:nvPr/>
        </p:nvCxnSpPr>
        <p:spPr>
          <a:xfrm rot="10800000">
            <a:off x="3236737" y="4165371"/>
            <a:ext cx="2952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8386" y="3389971"/>
            <a:ext cx="769600" cy="77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Secure Authentication v5: 2012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410100" y="1290974"/>
            <a:ext cx="6321600" cy="3450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/>
              <a:t>Sub-section of DNP3, used to </a:t>
            </a:r>
            <a:r>
              <a:rPr lang="en-GB" b="1" dirty="0"/>
              <a:t>authenticate</a:t>
            </a:r>
            <a:r>
              <a:rPr lang="en-GB" dirty="0"/>
              <a:t> control and monitoring packets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/>
              <a:t>Based on IEC/TS 62351-5:2013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8</a:t>
            </a:fld>
            <a:endParaRPr lang="en-GB"/>
          </a:p>
        </p:txBody>
      </p:sp>
      <p:pic>
        <p:nvPicPr>
          <p:cNvPr id="141" name="Shape 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926" y="2956199"/>
            <a:ext cx="2490912" cy="165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89637" y="2956202"/>
            <a:ext cx="2208448" cy="1656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" name="Shape 143"/>
          <p:cNvCxnSpPr/>
          <p:nvPr/>
        </p:nvCxnSpPr>
        <p:spPr>
          <a:xfrm>
            <a:off x="3236839" y="3403374"/>
            <a:ext cx="2952899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" name="Shape 144"/>
          <p:cNvCxnSpPr/>
          <p:nvPr/>
        </p:nvCxnSpPr>
        <p:spPr>
          <a:xfrm rot="10800000">
            <a:off x="3236737" y="4165371"/>
            <a:ext cx="2952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/>
        </p:nvSpPr>
        <p:spPr>
          <a:xfrm>
            <a:off x="4782025" y="200325"/>
            <a:ext cx="3722100" cy="14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40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SAv5: Three sub-protocols</a:t>
            </a:r>
          </a:p>
        </p:txBody>
      </p:sp>
      <p:sp>
        <p:nvSpPr>
          <p:cNvPr id="153" name="Shape 153"/>
          <p:cNvSpPr txBox="1">
            <a:spLocks noGrp="1"/>
          </p:cNvSpPr>
          <p:nvPr>
            <p:ph type="sldNum" idx="12"/>
          </p:nvPr>
        </p:nvSpPr>
        <p:spPr>
          <a:xfrm>
            <a:off x="8497999" y="468875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>
                <a:solidFill>
                  <a:schemeClr val="bg1"/>
                </a:solidFill>
              </a:rPr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6" name="Shape 156"/>
          <p:cNvSpPr txBox="1"/>
          <p:nvPr/>
        </p:nvSpPr>
        <p:spPr>
          <a:xfrm>
            <a:off x="0" y="4688750"/>
            <a:ext cx="3862800" cy="45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*ASDU </a:t>
            </a:r>
            <a:r>
              <a:rPr lang="en-GB" sz="1600">
                <a:solidFill>
                  <a:srgbClr val="222222"/>
                </a:solidFill>
                <a:highlight>
                  <a:srgbClr val="FFFFFF"/>
                </a:highlight>
              </a:rPr>
              <a:t>≈</a:t>
            </a:r>
            <a:r>
              <a:rPr lang="en-GB">
                <a:latin typeface="Raleway"/>
                <a:ea typeface="Raleway"/>
                <a:cs typeface="Raleway"/>
                <a:sym typeface="Raleway"/>
              </a:rPr>
              <a:t> Critical Packet</a:t>
            </a:r>
          </a:p>
        </p:txBody>
      </p:sp>
      <p:sp>
        <p:nvSpPr>
          <p:cNvPr id="10" name="Shape 161"/>
          <p:cNvSpPr txBox="1"/>
          <p:nvPr/>
        </p:nvSpPr>
        <p:spPr>
          <a:xfrm>
            <a:off x="2189812" y="9237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Update Key Change</a:t>
            </a:r>
          </a:p>
        </p:txBody>
      </p:sp>
      <p:sp>
        <p:nvSpPr>
          <p:cNvPr id="11" name="Shape 162"/>
          <p:cNvSpPr txBox="1"/>
          <p:nvPr/>
        </p:nvSpPr>
        <p:spPr>
          <a:xfrm>
            <a:off x="2189812" y="19905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Session Key Update</a:t>
            </a:r>
          </a:p>
        </p:txBody>
      </p:sp>
      <p:sp>
        <p:nvSpPr>
          <p:cNvPr id="12" name="Shape 163"/>
          <p:cNvSpPr txBox="1"/>
          <p:nvPr/>
        </p:nvSpPr>
        <p:spPr>
          <a:xfrm>
            <a:off x="2189812" y="3057300"/>
            <a:ext cx="1967100" cy="40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>
                <a:latin typeface="Raleway"/>
                <a:ea typeface="Raleway"/>
                <a:cs typeface="Raleway"/>
                <a:sym typeface="Raleway"/>
              </a:rPr>
              <a:t>ASDU Authentication</a:t>
            </a:r>
          </a:p>
        </p:txBody>
      </p:sp>
      <p:cxnSp>
        <p:nvCxnSpPr>
          <p:cNvPr id="3" name="Straight Arrow Connector 2"/>
          <p:cNvCxnSpPr>
            <a:stCxn id="10" idx="2"/>
            <a:endCxn id="11" idx="0"/>
          </p:cNvCxnSpPr>
          <p:nvPr/>
        </p:nvCxnSpPr>
        <p:spPr>
          <a:xfrm>
            <a:off x="3173362" y="1328100"/>
            <a:ext cx="0" cy="66240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11" idx="2"/>
            <a:endCxn id="12" idx="0"/>
          </p:cNvCxnSpPr>
          <p:nvPr/>
        </p:nvCxnSpPr>
        <p:spPr>
          <a:xfrm>
            <a:off x="3173362" y="2394900"/>
            <a:ext cx="0" cy="66240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618</Words>
  <Application>Microsoft Macintosh PowerPoint</Application>
  <PresentationFormat>On-screen Show (16:9)</PresentationFormat>
  <Paragraphs>124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Lato</vt:lpstr>
      <vt:lpstr>Raleway</vt:lpstr>
      <vt:lpstr>Arial</vt:lpstr>
      <vt:lpstr>Swiss</vt:lpstr>
      <vt:lpstr>Secure Authentication  in the Grid  ESORICS, September 2017</vt:lpstr>
      <vt:lpstr>PowerPoint Presentation</vt:lpstr>
      <vt:lpstr>The Problem</vt:lpstr>
      <vt:lpstr>PowerPoint Presentation</vt:lpstr>
      <vt:lpstr>Outline of Talk</vt:lpstr>
      <vt:lpstr>DNP3: Secure Authentication v5</vt:lpstr>
      <vt:lpstr>DNP3: “Distributed Network Protocol”</vt:lpstr>
      <vt:lpstr>Secure Authentication v5: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Desired Security Properties</vt:lpstr>
      <vt:lpstr>Modelling and Analysis</vt:lpstr>
      <vt:lpstr>Challenges for High Assurance</vt:lpstr>
      <vt:lpstr>PowerPoint Presentation</vt:lpstr>
      <vt:lpstr>Our contributions</vt:lpstr>
      <vt:lpstr>Replay Attack</vt:lpstr>
      <vt:lpstr>The Tamarin Prover</vt:lpstr>
      <vt:lpstr>Results &amp; wrap up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Secure Authentication  in the Grid</dc:title>
  <cp:lastModifiedBy>Martin Dehnel-Wild</cp:lastModifiedBy>
  <cp:revision>36</cp:revision>
  <cp:lastPrinted>2017-09-11T13:18:26Z</cp:lastPrinted>
  <dcterms:modified xsi:type="dcterms:W3CDTF">2017-09-11T14:46:43Z</dcterms:modified>
</cp:coreProperties>
</file>