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319" r:id="rId4"/>
    <p:sldId id="331" r:id="rId5"/>
    <p:sldId id="320" r:id="rId6"/>
    <p:sldId id="321" r:id="rId7"/>
    <p:sldId id="322" r:id="rId8"/>
    <p:sldId id="323" r:id="rId9"/>
    <p:sldId id="325" r:id="rId10"/>
    <p:sldId id="326" r:id="rId11"/>
    <p:sldId id="327" r:id="rId12"/>
    <p:sldId id="328" r:id="rId13"/>
    <p:sldId id="330" r:id="rId14"/>
    <p:sldId id="32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5"/>
    <p:restoredTop sz="76404"/>
  </p:normalViewPr>
  <p:slideViewPr>
    <p:cSldViewPr snapToGrid="0" snapToObjects="1">
      <p:cViewPr varScale="1">
        <p:scale>
          <a:sx n="88" d="100"/>
          <a:sy n="88" d="100"/>
        </p:scale>
        <p:origin x="592" y="192"/>
      </p:cViewPr>
      <p:guideLst/>
    </p:cSldViewPr>
  </p:slideViewPr>
  <p:notesTextViewPr>
    <p:cViewPr>
      <p:scale>
        <a:sx n="1" d="1"/>
        <a:sy n="1" d="1"/>
      </p:scale>
      <p:origin x="0" y="-1704"/>
    </p:cViewPr>
  </p:notesTextViewPr>
  <p:notesViewPr>
    <p:cSldViewPr snapToGrid="0" snapToObjects="1">
      <p:cViewPr varScale="1">
        <p:scale>
          <a:sx n="94" d="100"/>
          <a:sy n="94" d="100"/>
        </p:scale>
        <p:origin x="35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762A0-4BB1-DA47-9BEE-CA964B1ADBD9}" type="datetimeFigureOut">
              <a:rPr lang="en-US" smtClean="0"/>
              <a:t>10/23/19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5692-6226-E74F-8238-CD6512684388}" type="slidenum">
              <a:rPr lang="en-US" smtClean="0"/>
              <a:t>‹#›</a:t>
            </a:fld>
            <a:endParaRPr lang="en-US"/>
          </a:p>
        </p:txBody>
      </p:sp>
    </p:spTree>
    <p:extLst>
      <p:ext uri="{BB962C8B-B14F-4D97-AF65-F5344CB8AC3E}">
        <p14:creationId xmlns:p14="http://schemas.microsoft.com/office/powerpoint/2010/main" val="304677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introduction.</a:t>
            </a:r>
          </a:p>
          <a:p>
            <a:r>
              <a:rPr lang="en-US" dirty="0"/>
              <a:t>My name is Phuc Nguyen from Japan, I am a student of SOKENDAI grad school, I am going to present our system called MTab. </a:t>
            </a:r>
            <a:br>
              <a:rPr lang="en-US" dirty="0"/>
            </a:br>
            <a:r>
              <a:rPr lang="en-US" dirty="0"/>
              <a:t>This is a collaboration work with Natthawut Kertkeidkachorn, Ryutaro Ichise and Hideaki Takeda.</a:t>
            </a:r>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1</a:t>
            </a:fld>
            <a:endParaRPr lang="en-US"/>
          </a:p>
        </p:txBody>
      </p:sp>
    </p:spTree>
    <p:extLst>
      <p:ext uri="{BB962C8B-B14F-4D97-AF65-F5344CB8AC3E}">
        <p14:creationId xmlns:p14="http://schemas.microsoft.com/office/powerpoint/2010/main" val="320847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textual columns, we aggregate 4 signals. To make the model can be trained, we also add weights during signal aggregation. Because we do not have the training data, we use leaderboard feedback to adjust these weights.</a:t>
            </a:r>
          </a:p>
          <a:p>
            <a:endParaRPr lang="en-US" dirty="0"/>
          </a:p>
          <a:p>
            <a:r>
              <a:rPr lang="en-US" dirty="0"/>
              <a:t>The 4 signals are: </a:t>
            </a:r>
            <a:br>
              <a:rPr lang="en-US" dirty="0"/>
            </a:br>
            <a:r>
              <a:rPr lang="en-US" dirty="0"/>
              <a:t>1. Type candidate from numerical columns in the previous step</a:t>
            </a:r>
            <a:br>
              <a:rPr lang="en-US" dirty="0"/>
            </a:br>
            <a:r>
              <a:rPr lang="en-US" dirty="0"/>
              <a:t>2. </a:t>
            </a:r>
            <a:r>
              <a:rPr lang="en-US" sz="1200" dirty="0">
                <a:cs typeface="Arial" panose="020B0604020202020204" pitchFamily="34" charset="0"/>
              </a:rPr>
              <a:t>Aggregated signals from entity lookup types for all column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dirty="0">
                <a:cs typeface="Arial" panose="020B0604020202020204" pitchFamily="34" charset="0"/>
              </a:rPr>
              <a:t>Aggregated signals from types of SpaCy entity type for all column cells</a:t>
            </a:r>
          </a:p>
          <a:p>
            <a:r>
              <a:rPr lang="en-US" dirty="0"/>
              <a:t>4. The normalized Levenshtein distance between table header and DBpedia classes</a:t>
            </a:r>
            <a:br>
              <a:rPr lang="en-US" dirty="0"/>
            </a:br>
            <a:br>
              <a:rPr lang="en-US" dirty="0"/>
            </a:br>
            <a:r>
              <a:rPr lang="en-US" dirty="0"/>
              <a:t>After aggregation, we also do normalization to [0,1] and associate it as type probabilities </a:t>
            </a:r>
          </a:p>
        </p:txBody>
      </p:sp>
      <p:sp>
        <p:nvSpPr>
          <p:cNvPr id="4" name="Slide Number Placeholder 3"/>
          <p:cNvSpPr>
            <a:spLocks noGrp="1"/>
          </p:cNvSpPr>
          <p:nvPr>
            <p:ph type="sldNum" sz="quarter" idx="5"/>
          </p:nvPr>
        </p:nvSpPr>
        <p:spPr/>
        <p:txBody>
          <a:bodyPr/>
          <a:lstStyle/>
          <a:p>
            <a:fld id="{B9BC5692-6226-E74F-8238-CD6512684388}" type="slidenum">
              <a:rPr lang="en-US" smtClean="0"/>
              <a:t>10</a:t>
            </a:fld>
            <a:endParaRPr lang="en-US"/>
          </a:p>
        </p:txBody>
      </p:sp>
    </p:spTree>
    <p:extLst>
      <p:ext uri="{BB962C8B-B14F-4D97-AF65-F5344CB8AC3E}">
        <p14:creationId xmlns:p14="http://schemas.microsoft.com/office/powerpoint/2010/main" val="6017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4, we do estimate the relation candidate between column-column.</a:t>
            </a:r>
          </a:p>
          <a:p>
            <a:r>
              <a:rPr lang="en-US" dirty="0"/>
              <a:t>The key idea is to estimate relation of two cells in the same row, then aggregate these scores for all rows </a:t>
            </a:r>
          </a:p>
          <a:p>
            <a:endParaRPr lang="en-US" dirty="0"/>
          </a:p>
          <a:p>
            <a:r>
              <a:rPr lang="en-US" dirty="0"/>
              <a:t>There are two types of relations: relation between entity-entity column and entity-literal column.</a:t>
            </a:r>
          </a:p>
          <a:p>
            <a:r>
              <a:rPr lang="en-US" dirty="0"/>
              <a:t>Regarding Entity-Entity column, given two cells in the same rows, we use DBpedia endpoint to find all relation between the entity candidates of two cells.</a:t>
            </a:r>
            <a:br>
              <a:rPr lang="en-US" dirty="0"/>
            </a:br>
            <a:br>
              <a:rPr lang="en-US" dirty="0"/>
            </a:br>
            <a:r>
              <a:rPr lang="en-US" dirty="0"/>
              <a:t>Regarding Entity-Literal Column, we get all predicate object pairs of entity candidates and do literal matching between the object values and the value in the literal column. </a:t>
            </a:r>
          </a:p>
          <a:p>
            <a:br>
              <a:rPr lang="en-US" dirty="0"/>
            </a:br>
            <a:r>
              <a:rPr lang="en-US" dirty="0"/>
              <a:t>Similarly, we also do normalize score to probabilities</a:t>
            </a:r>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11</a:t>
            </a:fld>
            <a:endParaRPr lang="en-US"/>
          </a:p>
        </p:txBody>
      </p:sp>
    </p:spTree>
    <p:extLst>
      <p:ext uri="{BB962C8B-B14F-4D97-AF65-F5344CB8AC3E}">
        <p14:creationId xmlns:p14="http://schemas.microsoft.com/office/powerpoint/2010/main" val="108226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5, we do re-estimate entity candidates for table cells.</a:t>
            </a:r>
          </a:p>
          <a:p>
            <a:r>
              <a:rPr lang="en-US" dirty="0"/>
              <a:t>We aggregate 4 signals, and also using weights when we combine those signals.</a:t>
            </a:r>
          </a:p>
          <a:p>
            <a:r>
              <a:rPr lang="en-US" dirty="0"/>
              <a:t>The first signal is from step 2 which is the probability of entity candidate given lookup results</a:t>
            </a:r>
          </a:p>
          <a:p>
            <a:r>
              <a:rPr lang="en-US" dirty="0"/>
              <a:t>The second signal is from step 3 which is the probability of entity candidate given column types</a:t>
            </a:r>
          </a:p>
          <a:p>
            <a:r>
              <a:rPr lang="en-US" dirty="0"/>
              <a:t>The third signal is from the string matching between entity labels and table cell values.</a:t>
            </a:r>
            <a:br>
              <a:rPr lang="en-US" dirty="0"/>
            </a:br>
            <a:r>
              <a:rPr lang="en-US" dirty="0"/>
              <a:t> - We consider the normalized Levenshtein distance and some heuristic abbreviation rules </a:t>
            </a:r>
          </a:p>
          <a:p>
            <a:r>
              <a:rPr lang="en-US" dirty="0"/>
              <a:t>The forth signal is from the probability of entity candidate given the neighbor cells in the same row. </a:t>
            </a:r>
            <a:br>
              <a:rPr lang="en-US" dirty="0"/>
            </a:br>
            <a:r>
              <a:rPr lang="en-US" dirty="0"/>
              <a:t>- We do the same as literal matching in Step 4, and get average value. </a:t>
            </a:r>
          </a:p>
          <a:p>
            <a:endParaRPr lang="en-US" dirty="0"/>
          </a:p>
          <a:p>
            <a:r>
              <a:rPr lang="en-US" dirty="0"/>
              <a:t>Finally, the entity with highest estimation score is CEA annotation. </a:t>
            </a:r>
            <a:br>
              <a:rPr lang="en-US" dirty="0"/>
            </a:br>
            <a:endParaRPr lang="en-US" dirty="0"/>
          </a:p>
          <a:p>
            <a:r>
              <a:rPr lang="en-US" dirty="0"/>
              <a:t>In Step 6, and 7, we also re-estimate type and relation candidate with majority voting based on CEA results.</a:t>
            </a:r>
          </a:p>
        </p:txBody>
      </p:sp>
      <p:sp>
        <p:nvSpPr>
          <p:cNvPr id="4" name="Slide Number Placeholder 3"/>
          <p:cNvSpPr>
            <a:spLocks noGrp="1"/>
          </p:cNvSpPr>
          <p:nvPr>
            <p:ph type="sldNum" sz="quarter" idx="5"/>
          </p:nvPr>
        </p:nvSpPr>
        <p:spPr/>
        <p:txBody>
          <a:bodyPr/>
          <a:lstStyle/>
          <a:p>
            <a:fld id="{B9BC5692-6226-E74F-8238-CD6512684388}" type="slidenum">
              <a:rPr lang="en-US" smtClean="0"/>
              <a:t>12</a:t>
            </a:fld>
            <a:endParaRPr lang="en-US"/>
          </a:p>
        </p:txBody>
      </p:sp>
    </p:spTree>
    <p:extLst>
      <p:ext uri="{BB962C8B-B14F-4D97-AF65-F5344CB8AC3E}">
        <p14:creationId xmlns:p14="http://schemas.microsoft.com/office/powerpoint/2010/main" val="2643211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summary of </a:t>
            </a:r>
            <a:r>
              <a:rPr lang="en-US" dirty="0" err="1"/>
              <a:t>Mtab</a:t>
            </a:r>
            <a:r>
              <a:rPr lang="en-US" dirty="0"/>
              <a:t> results on SemTab challenges. Overall, we got quite promising performance on the three sub-tasks.</a:t>
            </a:r>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13</a:t>
            </a:fld>
            <a:endParaRPr lang="en-US"/>
          </a:p>
        </p:txBody>
      </p:sp>
    </p:spTree>
    <p:extLst>
      <p:ext uri="{BB962C8B-B14F-4D97-AF65-F5344CB8AC3E}">
        <p14:creationId xmlns:p14="http://schemas.microsoft.com/office/powerpoint/2010/main" val="392586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Novelty: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MTab performance might be explained in part by tackle the two major problems of the three matching tasks. MTab is built on top of multiple lookup services, then, it increases the possibility of finding the relevant entities. Additionally, MTab adopted many new signals from table elements and use them to enhance matching performance.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Limitation: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Since MTab is built on the top of lookup services, therefore, the performance relies on the lookup results.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In MTab, it is computation-intensive because of aggregating the confidence signals from many parts of the table. Therefore, MTab is not suitable for the real-time application, where we need to get the result as fast as possible.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MTab is built on specific assumptions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MTab could be improved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Efficiency: Match only some parts of tables, parallel processing, </a:t>
            </a:r>
          </a:p>
          <a:p>
            <a:r>
              <a:rPr lang="en-US" sz="1200" kern="1200" dirty="0">
                <a:solidFill>
                  <a:schemeClr val="tx1"/>
                </a:solidFill>
                <a:effectLst/>
                <a:latin typeface="+mn-lt"/>
                <a:ea typeface="+mn-ea"/>
                <a:cs typeface="+mn-cs"/>
              </a:rPr>
              <a:t>Effectiveness :</a:t>
            </a:r>
            <a:r>
              <a:rPr lang="en-US" dirty="0"/>
              <a:t>Relaxing </a:t>
            </a:r>
            <a:r>
              <a:rPr lang="en-US" sz="1200" kern="1200" dirty="0">
                <a:solidFill>
                  <a:schemeClr val="tx1"/>
                </a:solidFill>
                <a:effectLst/>
                <a:latin typeface="+mn-lt"/>
                <a:ea typeface="+mn-ea"/>
                <a:cs typeface="+mn-cs"/>
              </a:rPr>
              <a:t>MTab assumptions: </a:t>
            </a:r>
            <a:endParaRPr lang="en-US" dirty="0"/>
          </a:p>
          <a:p>
            <a:r>
              <a:rPr lang="en-US" sz="1200" kern="1200" dirty="0">
                <a:solidFill>
                  <a:schemeClr val="tx1"/>
                </a:solidFill>
                <a:effectLst/>
                <a:latin typeface="+mn-lt"/>
                <a:ea typeface="+mn-ea"/>
                <a:cs typeface="+mn-cs"/>
              </a:rPr>
              <a:t>–  Assumption 1: The closed-world assumption might not hold in practice. Improving the completeness and correctness of knowledge graph might improve MTab performance. </a:t>
            </a:r>
            <a:endParaRPr lang="en-US" dirty="0">
              <a:effectLst/>
            </a:endParaRPr>
          </a:p>
          <a:p>
            <a:r>
              <a:rPr lang="en-US" sz="1200" kern="1200" dirty="0">
                <a:solidFill>
                  <a:schemeClr val="tx1"/>
                </a:solidFill>
                <a:effectLst/>
                <a:latin typeface="+mn-lt"/>
                <a:ea typeface="+mn-ea"/>
                <a:cs typeface="+mn-cs"/>
              </a:rPr>
              <a:t>–  Assumption 2: Classify table types before matching could help to improve MTab performance [6].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Assumption 3: Performing holistic matching could help improve MTab performance. Actually, some tables could have shared schema. For example, tables on the Web could be divided to many web pages, therefore we can expect improving matching performance by stitching those tables in the same web page (or domain)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Assumption 5: Correctly recognize table headers could help to improve MTab performance.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14</a:t>
            </a:fld>
            <a:endParaRPr lang="en-US"/>
          </a:p>
        </p:txBody>
      </p:sp>
    </p:spTree>
    <p:extLst>
      <p:ext uri="{BB962C8B-B14F-4D97-AF65-F5344CB8AC3E}">
        <p14:creationId xmlns:p14="http://schemas.microsoft.com/office/powerpoint/2010/main" val="86793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sz="1200" dirty="0">
                <a:latin typeface="Helvetica Light" panose="020B0403020202020204" pitchFamily="34" charset="0"/>
                <a:cs typeface="Arial" panose="020B0604020202020204" pitchFamily="34" charset="0"/>
              </a:rPr>
              <a:t>First, Let me introduce about the SemTab challenges.</a:t>
            </a:r>
            <a:br>
              <a:rPr lang="en-US" sz="1200" dirty="0">
                <a:latin typeface="Helvetica Light" panose="020B0403020202020204" pitchFamily="34" charset="0"/>
                <a:cs typeface="Arial" panose="020B0604020202020204" pitchFamily="34" charset="0"/>
              </a:rPr>
            </a:br>
            <a:r>
              <a:rPr lang="en-US" sz="1200" dirty="0">
                <a:latin typeface="Helvetica Light" panose="020B0403020202020204" pitchFamily="34" charset="0"/>
                <a:cs typeface="Arial" panose="020B0604020202020204" pitchFamily="34" charset="0"/>
              </a:rPr>
              <a:t>In this challenge, we have to match elements of tabular data to the DBpedia. </a:t>
            </a:r>
            <a:br>
              <a:rPr lang="en-US" sz="1200" dirty="0">
                <a:latin typeface="Helvetica Light" panose="020B0403020202020204" pitchFamily="34" charset="0"/>
                <a:cs typeface="Arial" panose="020B0604020202020204" pitchFamily="34" charset="0"/>
              </a:rPr>
            </a:br>
            <a:r>
              <a:rPr lang="en-US" sz="1200" dirty="0">
                <a:latin typeface="Helvetica Light" panose="020B0403020202020204" pitchFamily="34" charset="0"/>
                <a:cs typeface="Arial" panose="020B0604020202020204" pitchFamily="34" charset="0"/>
              </a:rPr>
              <a:t>This challenge contains three sub-tasks:</a:t>
            </a:r>
          </a:p>
          <a:p>
            <a:pPr marL="171450" indent="-171450">
              <a:lnSpc>
                <a:spcPct val="150000"/>
              </a:lnSpc>
              <a:buFontTx/>
              <a:buChar char="-"/>
            </a:pPr>
            <a:r>
              <a:rPr lang="en-US" sz="1200" dirty="0">
                <a:latin typeface="Helvetica Light" panose="020B0403020202020204" pitchFamily="34" charset="0"/>
                <a:cs typeface="Arial" panose="020B0604020202020204" pitchFamily="34" charset="0"/>
              </a:rPr>
              <a:t>CEA is a task of matching table cells to entities</a:t>
            </a:r>
          </a:p>
          <a:p>
            <a:pPr marL="171450" indent="-171450">
              <a:lnSpc>
                <a:spcPct val="150000"/>
              </a:lnSpc>
              <a:buFontTx/>
              <a:buChar char="-"/>
            </a:pPr>
            <a:r>
              <a:rPr lang="en-US" sz="1200" dirty="0">
                <a:latin typeface="Helvetica Light" panose="020B0403020202020204" pitchFamily="34" charset="0"/>
                <a:cs typeface="Arial" panose="020B0604020202020204" pitchFamily="34" charset="0"/>
              </a:rPr>
              <a:t>CTA is a task of matching table columns to classes</a:t>
            </a:r>
          </a:p>
          <a:p>
            <a:pPr marL="171450" indent="-171450">
              <a:lnSpc>
                <a:spcPct val="150000"/>
              </a:lnSpc>
              <a:buFontTx/>
              <a:buChar char="-"/>
            </a:pPr>
            <a:r>
              <a:rPr lang="en-US" sz="1200" dirty="0">
                <a:latin typeface="Helvetica Light" panose="020B0403020202020204" pitchFamily="34" charset="0"/>
                <a:cs typeface="Arial" panose="020B0604020202020204" pitchFamily="34" charset="0"/>
              </a:rPr>
              <a:t>And CPA is task of matching the relation between two columns to a property</a:t>
            </a:r>
            <a:br>
              <a:rPr lang="en-US" sz="1200" dirty="0">
                <a:latin typeface="Helvetica Light" panose="020B0403020202020204" pitchFamily="34" charset="0"/>
                <a:cs typeface="Arial" panose="020B0604020202020204" pitchFamily="34" charset="0"/>
              </a:rPr>
            </a:br>
            <a:br>
              <a:rPr lang="en-US" sz="1200" dirty="0">
                <a:latin typeface="Helvetica Light" panose="020B0403020202020204" pitchFamily="34" charset="0"/>
                <a:cs typeface="Arial" panose="020B0604020202020204" pitchFamily="34" charset="0"/>
              </a:rPr>
            </a:br>
            <a:r>
              <a:rPr lang="en-US" sz="1200" dirty="0">
                <a:latin typeface="Helvetica Light" panose="020B0403020202020204" pitchFamily="34" charset="0"/>
                <a:cs typeface="Arial" panose="020B0604020202020204" pitchFamily="34" charset="0"/>
              </a:rPr>
              <a:t>The table in the right is an example of SemTab matching. </a:t>
            </a:r>
            <a:br>
              <a:rPr lang="en-US" sz="1200" dirty="0">
                <a:latin typeface="Helvetica Light" panose="020B0403020202020204" pitchFamily="34" charset="0"/>
                <a:cs typeface="Arial" panose="020B0604020202020204" pitchFamily="34" charset="0"/>
              </a:rPr>
            </a:br>
            <a:r>
              <a:rPr lang="en-US" sz="1200" dirty="0" err="1">
                <a:latin typeface="Helvetica Light" panose="020B0403020202020204" pitchFamily="34" charset="0"/>
                <a:cs typeface="Arial" panose="020B0604020202020204" pitchFamily="34" charset="0"/>
              </a:rPr>
              <a:t>Authur_Drews</a:t>
            </a:r>
            <a:r>
              <a:rPr lang="en-US" sz="1200" dirty="0">
                <a:latin typeface="Helvetica Light" panose="020B0403020202020204" pitchFamily="34" charset="0"/>
                <a:cs typeface="Arial" panose="020B0604020202020204" pitchFamily="34" charset="0"/>
              </a:rPr>
              <a:t> is an entity annotation</a:t>
            </a:r>
            <a:br>
              <a:rPr lang="en-US" sz="1200" dirty="0">
                <a:latin typeface="Helvetica Light" panose="020B0403020202020204" pitchFamily="34" charset="0"/>
                <a:cs typeface="Arial" panose="020B0604020202020204" pitchFamily="34" charset="0"/>
              </a:rPr>
            </a:br>
            <a:r>
              <a:rPr lang="en-US" sz="1200" dirty="0" err="1">
                <a:latin typeface="Helvetica Light" panose="020B0403020202020204" pitchFamily="34" charset="0"/>
                <a:cs typeface="Arial" panose="020B0604020202020204" pitchFamily="34" charset="0"/>
              </a:rPr>
              <a:t>PopulatedPlace</a:t>
            </a:r>
            <a:r>
              <a:rPr lang="en-US" sz="1200" dirty="0">
                <a:latin typeface="Helvetica Light" panose="020B0403020202020204" pitchFamily="34" charset="0"/>
                <a:cs typeface="Arial" panose="020B0604020202020204" pitchFamily="34" charset="0"/>
              </a:rPr>
              <a:t> and Place are the annotation for col1</a:t>
            </a:r>
            <a:br>
              <a:rPr lang="en-US" sz="1200" dirty="0">
                <a:latin typeface="Helvetica Light" panose="020B0403020202020204" pitchFamily="34" charset="0"/>
                <a:cs typeface="Arial" panose="020B0604020202020204" pitchFamily="34" charset="0"/>
              </a:rPr>
            </a:br>
            <a:r>
              <a:rPr lang="en-US" sz="1200" dirty="0" err="1">
                <a:latin typeface="Helvetica Light" panose="020B0403020202020204" pitchFamily="34" charset="0"/>
                <a:cs typeface="Arial" panose="020B0604020202020204" pitchFamily="34" charset="0"/>
              </a:rPr>
              <a:t>deathYear</a:t>
            </a:r>
            <a:r>
              <a:rPr lang="en-US" sz="1200" dirty="0">
                <a:latin typeface="Helvetica Light" panose="020B0403020202020204" pitchFamily="34" charset="0"/>
                <a:cs typeface="Arial" panose="020B0604020202020204" pitchFamily="34" charset="0"/>
              </a:rPr>
              <a:t> is the annotation for the relation between col0 and col2</a:t>
            </a:r>
            <a:br>
              <a:rPr lang="en-US" sz="1200" dirty="0">
                <a:latin typeface="Helvetica Light" panose="020B0403020202020204" pitchFamily="34" charset="0"/>
                <a:cs typeface="Arial" panose="020B0604020202020204" pitchFamily="34" charset="0"/>
              </a:rPr>
            </a:br>
            <a:endParaRPr lang="en-US" sz="1200" dirty="0">
              <a:latin typeface="Helvetica Light" panose="020B0403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9BC5692-6226-E74F-8238-CD6512684388}" type="slidenum">
              <a:rPr lang="en-US" smtClean="0"/>
              <a:t>2</a:t>
            </a:fld>
            <a:endParaRPr lang="en-US"/>
          </a:p>
        </p:txBody>
      </p:sp>
    </p:spTree>
    <p:extLst>
      <p:ext uri="{BB962C8B-B14F-4D97-AF65-F5344CB8AC3E}">
        <p14:creationId xmlns:p14="http://schemas.microsoft.com/office/powerpoint/2010/main" val="14811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MTab, we make 5 assumptions on this challenge</a:t>
            </a:r>
            <a:br>
              <a:rPr lang="en-US" dirty="0"/>
            </a:br>
            <a:r>
              <a:rPr lang="en-US" dirty="0"/>
              <a:t>Frist, </a:t>
            </a:r>
            <a:r>
              <a:rPr lang="en-US" sz="1200" kern="1200" dirty="0">
                <a:solidFill>
                  <a:schemeClr val="tx1"/>
                </a:solidFill>
                <a:effectLst/>
                <a:latin typeface="+mn-lt"/>
                <a:ea typeface="+mn-ea"/>
                <a:cs typeface="+mn-cs"/>
              </a:rPr>
              <a:t>DBpedia is completed and corrected. It means that MTab is built on a closed-world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we assume that input tables are vertical relational tables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Input tables are independence, it means there is no sharing information or schema between input tables.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Forth, the cells in a column have the same entity and data 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table header is in the first row </a:t>
            </a:r>
            <a:br>
              <a:rPr lang="en-US" sz="120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3</a:t>
            </a:fld>
            <a:endParaRPr lang="en-US"/>
          </a:p>
        </p:txBody>
      </p:sp>
    </p:spTree>
    <p:extLst>
      <p:ext uri="{BB962C8B-B14F-4D97-AF65-F5344CB8AC3E}">
        <p14:creationId xmlns:p14="http://schemas.microsoft.com/office/powerpoint/2010/main" val="403636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MTab combines the voting algorithm and the probability models and tackle two major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Frist, entity lookup do not prove any result. We found that using  DBpedia lookup (the most popular service) does not usually get relevance entities for non-English queries.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a:t>
            </a:r>
            <a:r>
              <a:rPr lang="en-US" sz="1200" kern="1200" dirty="0">
                <a:solidFill>
                  <a:schemeClr val="tx1"/>
                </a:solidFill>
                <a:effectLst/>
                <a:latin typeface="+mn-lt"/>
                <a:ea typeface="+mn-ea"/>
                <a:cs typeface="+mn-cs"/>
              </a:rPr>
              <a:t>we found that mapping cell values to corresponding values in a KG is less effective because the corresponding value in KG is rarely equal with a query value.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4</a:t>
            </a:fld>
            <a:endParaRPr lang="en-US"/>
          </a:p>
        </p:txBody>
      </p:sp>
    </p:spTree>
    <p:extLst>
      <p:ext uri="{BB962C8B-B14F-4D97-AF65-F5344CB8AC3E}">
        <p14:creationId xmlns:p14="http://schemas.microsoft.com/office/powerpoint/2010/main" val="392538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t>
            </a:r>
            <a:r>
              <a:rPr lang="en-US" dirty="0" err="1"/>
              <a:t>Mtab</a:t>
            </a:r>
            <a:r>
              <a:rPr lang="en-US" dirty="0"/>
              <a:t> framework with 7 steps. </a:t>
            </a:r>
            <a:br>
              <a:rPr lang="en-US" dirty="0"/>
            </a:br>
            <a:r>
              <a:rPr lang="en-US" dirty="0"/>
              <a:t>But we can consider it as three parts.</a:t>
            </a:r>
            <a:br>
              <a:rPr lang="en-US" dirty="0"/>
            </a:br>
            <a:r>
              <a:rPr lang="en-US" dirty="0"/>
              <a:t>The Step 1 is first part focus on data preprocessing</a:t>
            </a:r>
          </a:p>
          <a:p>
            <a:r>
              <a:rPr lang="en-US" dirty="0"/>
              <a:t>The second part contains Step 2, 3, 4, do estimate candidate for entities, types, and relations</a:t>
            </a:r>
          </a:p>
          <a:p>
            <a:r>
              <a:rPr lang="en-US" dirty="0"/>
              <a:t>The last part is re-estimate the entities, types, and relation which is in Step 5, 6, 7. </a:t>
            </a:r>
            <a:br>
              <a:rPr lang="en-US" dirty="0"/>
            </a:br>
            <a:r>
              <a:rPr lang="en-US" dirty="0"/>
              <a:t>In the next slides, I am going to describe more details about each steps. </a:t>
            </a:r>
          </a:p>
        </p:txBody>
      </p:sp>
      <p:sp>
        <p:nvSpPr>
          <p:cNvPr id="4" name="Slide Number Placeholder 3"/>
          <p:cNvSpPr>
            <a:spLocks noGrp="1"/>
          </p:cNvSpPr>
          <p:nvPr>
            <p:ph type="sldNum" sz="quarter" idx="5"/>
          </p:nvPr>
        </p:nvSpPr>
        <p:spPr/>
        <p:txBody>
          <a:bodyPr/>
          <a:lstStyle/>
          <a:p>
            <a:fld id="{B9BC5692-6226-E74F-8238-CD6512684388}" type="slidenum">
              <a:rPr lang="en-US" smtClean="0"/>
              <a:t>5</a:t>
            </a:fld>
            <a:endParaRPr lang="en-US"/>
          </a:p>
        </p:txBody>
      </p:sp>
    </p:spTree>
    <p:extLst>
      <p:ext uri="{BB962C8B-B14F-4D97-AF65-F5344CB8AC3E}">
        <p14:creationId xmlns:p14="http://schemas.microsoft.com/office/powerpoint/2010/main" val="90927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is about pre-processing data</a:t>
            </a:r>
          </a:p>
          <a:p>
            <a:r>
              <a:rPr lang="en-US" dirty="0"/>
              <a:t>The first issue we got is about data encoding where we can not decode exactly table values (especially for Japanese or Chinese), therefore, we use the tool of fix text for you to correct noisy textual data.</a:t>
            </a:r>
          </a:p>
          <a:p>
            <a:r>
              <a:rPr lang="en-US" dirty="0"/>
              <a:t>Second, we used the pre-trained ”fast text” model from Facebook to predict the language for table</a:t>
            </a:r>
          </a:p>
          <a:p>
            <a:r>
              <a:rPr lang="en-US" dirty="0"/>
              <a:t>For each cell in the table, we use ducking tool to predict data type, and SpaCy tool to predict entity types.</a:t>
            </a:r>
          </a:p>
          <a:p>
            <a:br>
              <a:rPr lang="en-US" dirty="0"/>
            </a:br>
            <a:r>
              <a:rPr lang="en-US" dirty="0"/>
              <a:t>For entity lookup, we query cell values or its neighbor values in the same row on multiple-lookup services such as </a:t>
            </a:r>
            <a:r>
              <a:rPr lang="en-US" dirty="0" err="1"/>
              <a:t>Dbpeida</a:t>
            </a:r>
            <a:r>
              <a:rPr lang="en-US" dirty="0"/>
              <a:t> lookup, DBpedia endpoint using SPARQL, Wikipedia, and Wikidata. Note that, we use the language prediction result as a part of lookup parameters.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6</a:t>
            </a:fld>
            <a:endParaRPr lang="en-US"/>
          </a:p>
        </p:txBody>
      </p:sp>
    </p:spTree>
    <p:extLst>
      <p:ext uri="{BB962C8B-B14F-4D97-AF65-F5344CB8AC3E}">
        <p14:creationId xmlns:p14="http://schemas.microsoft.com/office/powerpoint/2010/main" val="78610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we do estimate entity candidates based on lookup results.</a:t>
            </a:r>
            <a:br>
              <a:rPr lang="en-US" dirty="0"/>
            </a:br>
            <a:r>
              <a:rPr lang="en-US" dirty="0"/>
              <a:t>First, we aggregate scoring from multiple lookup results, second, we normalized these scores, and associate those score as the probability of entities given lookup results</a:t>
            </a:r>
          </a:p>
          <a:p>
            <a:r>
              <a:rPr lang="en-US" dirty="0"/>
              <a:t>For example: </a:t>
            </a:r>
            <a:br>
              <a:rPr lang="en-US" dirty="0"/>
            </a:br>
            <a:r>
              <a:rPr lang="en-US" dirty="0"/>
              <a:t>For this cells, we have multiple lookup results, Ranking list 1 could be the results from DBpedia lookup, Ranking list 2 could be the results from Wikipedia, </a:t>
            </a:r>
          </a:p>
          <a:p>
            <a:r>
              <a:rPr lang="en-US" dirty="0"/>
              <a:t>Then, scoring those entities based on their ranking. You can see entity 1 and entity 2 have the maximum score since they are in the top 1 in the ranking lists, while entity 3 is in the top 3, as a result, its score is a bit lower than entity 1 and entity 2. </a:t>
            </a:r>
          </a:p>
          <a:p>
            <a:r>
              <a:rPr lang="en-US" dirty="0"/>
              <a:t>After scoring, these scores are normalized and associated as probabilities of entities.</a:t>
            </a:r>
          </a:p>
        </p:txBody>
      </p:sp>
      <p:sp>
        <p:nvSpPr>
          <p:cNvPr id="4" name="Slide Number Placeholder 3"/>
          <p:cNvSpPr>
            <a:spLocks noGrp="1"/>
          </p:cNvSpPr>
          <p:nvPr>
            <p:ph type="sldNum" sz="quarter" idx="5"/>
          </p:nvPr>
        </p:nvSpPr>
        <p:spPr/>
        <p:txBody>
          <a:bodyPr/>
          <a:lstStyle/>
          <a:p>
            <a:fld id="{B9BC5692-6226-E74F-8238-CD6512684388}" type="slidenum">
              <a:rPr lang="en-US" smtClean="0"/>
              <a:t>7</a:t>
            </a:fld>
            <a:endParaRPr lang="en-US"/>
          </a:p>
        </p:txBody>
      </p:sp>
    </p:spTree>
    <p:extLst>
      <p:ext uri="{BB962C8B-B14F-4D97-AF65-F5344CB8AC3E}">
        <p14:creationId xmlns:p14="http://schemas.microsoft.com/office/powerpoint/2010/main" val="310734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data type of duckling and spacy to categorize columns to two types: Numerical or entity columns</a:t>
            </a:r>
          </a:p>
          <a:p>
            <a:endParaRPr lang="en-US" dirty="0"/>
          </a:p>
        </p:txBody>
      </p:sp>
      <p:sp>
        <p:nvSpPr>
          <p:cNvPr id="4" name="Slide Number Placeholder 3"/>
          <p:cNvSpPr>
            <a:spLocks noGrp="1"/>
          </p:cNvSpPr>
          <p:nvPr>
            <p:ph type="sldNum" sz="quarter" idx="5"/>
          </p:nvPr>
        </p:nvSpPr>
        <p:spPr/>
        <p:txBody>
          <a:bodyPr/>
          <a:lstStyle/>
          <a:p>
            <a:fld id="{B9BC5692-6226-E74F-8238-CD6512684388}" type="slidenum">
              <a:rPr lang="en-US" smtClean="0"/>
              <a:t>8</a:t>
            </a:fld>
            <a:endParaRPr lang="en-US"/>
          </a:p>
        </p:txBody>
      </p:sp>
    </p:spTree>
    <p:extLst>
      <p:ext uri="{BB962C8B-B14F-4D97-AF65-F5344CB8AC3E}">
        <p14:creationId xmlns:p14="http://schemas.microsoft.com/office/powerpoint/2010/main" val="384897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numerical columns, we use EmbNum to find relevance relations. In particular, we transform all column numbers into distribution and search this distribution on our predefined numerical DBpedia knowledge base. </a:t>
            </a:r>
            <a:br>
              <a:rPr lang="en-US" dirty="0"/>
            </a:br>
            <a:br>
              <a:rPr lang="en-US" dirty="0"/>
            </a:br>
            <a:r>
              <a:rPr lang="en-US" dirty="0"/>
              <a:t>Then, we use DBpedia ontology to infer types based on ”Domains” of relation. These type candidates will be used as a signal for textual columns</a:t>
            </a:r>
          </a:p>
        </p:txBody>
      </p:sp>
      <p:sp>
        <p:nvSpPr>
          <p:cNvPr id="4" name="Slide Number Placeholder 3"/>
          <p:cNvSpPr>
            <a:spLocks noGrp="1"/>
          </p:cNvSpPr>
          <p:nvPr>
            <p:ph type="sldNum" sz="quarter" idx="5"/>
          </p:nvPr>
        </p:nvSpPr>
        <p:spPr/>
        <p:txBody>
          <a:bodyPr/>
          <a:lstStyle/>
          <a:p>
            <a:fld id="{B9BC5692-6226-E74F-8238-CD6512684388}" type="slidenum">
              <a:rPr lang="en-US" smtClean="0"/>
              <a:t>9</a:t>
            </a:fld>
            <a:endParaRPr lang="en-US"/>
          </a:p>
        </p:txBody>
      </p:sp>
    </p:spTree>
    <p:extLst>
      <p:ext uri="{BB962C8B-B14F-4D97-AF65-F5344CB8AC3E}">
        <p14:creationId xmlns:p14="http://schemas.microsoft.com/office/powerpoint/2010/main" val="18780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0" i="0">
                <a:latin typeface="Helvetica Light" panose="020B04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i="0">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0" i="0">
                <a:latin typeface="Helvetica Light" panose="020B0403020202020204" pitchFamily="34" charset="0"/>
              </a:defRPr>
            </a:lvl1pPr>
          </a:lstStyle>
          <a:p>
            <a:fld id="{F97515AF-3AE5-2848-BB4B-25AB62E4E6EB}" type="datetime1">
              <a:rPr lang="en-US" smtClean="0"/>
              <a:t>10/23/19</a:t>
            </a:fld>
            <a:endParaRPr lang="en-US"/>
          </a:p>
        </p:txBody>
      </p:sp>
      <p:sp>
        <p:nvSpPr>
          <p:cNvPr id="5" name="Footer Placeholder 4"/>
          <p:cNvSpPr>
            <a:spLocks noGrp="1"/>
          </p:cNvSpPr>
          <p:nvPr>
            <p:ph type="ftr" sz="quarter" idx="11"/>
          </p:nvPr>
        </p:nvSpPr>
        <p:spPr/>
        <p:txBody>
          <a:bodyPr/>
          <a:lstStyle>
            <a:lvl1pPr>
              <a:defRPr b="0" i="0">
                <a:latin typeface="Helvetica Light" panose="020B0403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Helvetica Light" panose="020B0403020202020204" pitchFamily="34" charset="0"/>
              </a:defRPr>
            </a:lvl1pPr>
          </a:lstStyle>
          <a:p>
            <a:fld id="{4C730022-4203-3C4A-AE0A-14E45AF1E0E7}" type="slidenum">
              <a:rPr lang="en-US" smtClean="0"/>
              <a:pPr/>
              <a:t>‹#›</a:t>
            </a:fld>
            <a:endParaRPr lang="en-US"/>
          </a:p>
        </p:txBody>
      </p:sp>
    </p:spTree>
    <p:extLst>
      <p:ext uri="{BB962C8B-B14F-4D97-AF65-F5344CB8AC3E}">
        <p14:creationId xmlns:p14="http://schemas.microsoft.com/office/powerpoint/2010/main" val="163132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411657-C2CE-A643-9D2B-160053FF4FFD}" type="datetime1">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61646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AEDAA-1456-4446-AB93-9C22967C0A0F}" type="datetime1">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423113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Helvetica Light" panose="020B04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b="0" i="0">
                <a:latin typeface="Helvetica Light" panose="020B0403020202020204" pitchFamily="34" charset="0"/>
              </a:defRPr>
            </a:lvl1pPr>
            <a:lvl2pPr>
              <a:lnSpc>
                <a:spcPct val="100000"/>
              </a:lnSpc>
              <a:defRPr b="0" i="0">
                <a:latin typeface="Helvetica Light" panose="020B0403020202020204" pitchFamily="34" charset="0"/>
              </a:defRPr>
            </a:lvl2pPr>
            <a:lvl3pPr>
              <a:lnSpc>
                <a:spcPct val="100000"/>
              </a:lnSpc>
              <a:defRPr b="0" i="0">
                <a:latin typeface="Helvetica Light" panose="020B0403020202020204" pitchFamily="34" charset="0"/>
              </a:defRPr>
            </a:lvl3pPr>
            <a:lvl4pPr>
              <a:lnSpc>
                <a:spcPct val="100000"/>
              </a:lnSpc>
              <a:defRPr b="0" i="0">
                <a:latin typeface="Helvetica Light" panose="020B0403020202020204" pitchFamily="34" charset="0"/>
              </a:defRPr>
            </a:lvl4pPr>
            <a:lvl5pPr>
              <a:lnSpc>
                <a:spcPct val="100000"/>
              </a:lnSpc>
              <a:defRPr b="0" i="0">
                <a:latin typeface="Helvetica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Helvetica Light" panose="020B0403020202020204" pitchFamily="34" charset="0"/>
              </a:defRPr>
            </a:lvl1pPr>
          </a:lstStyle>
          <a:p>
            <a:fld id="{FC5644AC-23DF-274B-BC39-5FCF26632107}" type="datetime1">
              <a:rPr lang="en-US" smtClean="0"/>
              <a:t>10/23/19</a:t>
            </a:fld>
            <a:endParaRPr lang="en-US"/>
          </a:p>
        </p:txBody>
      </p:sp>
      <p:sp>
        <p:nvSpPr>
          <p:cNvPr id="5" name="Footer Placeholder 4"/>
          <p:cNvSpPr>
            <a:spLocks noGrp="1"/>
          </p:cNvSpPr>
          <p:nvPr>
            <p:ph type="ftr" sz="quarter" idx="11"/>
          </p:nvPr>
        </p:nvSpPr>
        <p:spPr/>
        <p:txBody>
          <a:bodyPr/>
          <a:lstStyle>
            <a:lvl1pPr>
              <a:defRPr b="0" i="0">
                <a:latin typeface="Helvetica Light" panose="020B0403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Helvetica Light" panose="020B0403020202020204" pitchFamily="34" charset="0"/>
              </a:defRPr>
            </a:lvl1pPr>
          </a:lstStyle>
          <a:p>
            <a:fld id="{4C730022-4203-3C4A-AE0A-14E45AF1E0E7}" type="slidenum">
              <a:rPr lang="en-US" smtClean="0"/>
              <a:pPr/>
              <a:t>‹#›</a:t>
            </a:fld>
            <a:endParaRPr lang="en-US"/>
          </a:p>
        </p:txBody>
      </p:sp>
    </p:spTree>
    <p:extLst>
      <p:ext uri="{BB962C8B-B14F-4D97-AF65-F5344CB8AC3E}">
        <p14:creationId xmlns:p14="http://schemas.microsoft.com/office/powerpoint/2010/main" val="104439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20680-3F39-0F4C-8B08-2D01D1DB536C}" type="datetime1">
              <a:rPr lang="en-US" smtClean="0"/>
              <a:t>10/23/19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54542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B1F4D5-9DE3-854A-8651-042F4DDDC009}" type="datetime1">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219294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9370E9-6B3F-5A4D-B96C-FA722ADFDF8C}" type="datetime1">
              <a:rPr lang="en-US" smtClean="0"/>
              <a:t>10/23/19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360624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F27C9E-7A6C-E74B-BFC3-CB9F9D0452A5}" type="datetime1">
              <a:rPr lang="en-US" smtClean="0"/>
              <a:t>10/23/19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15788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84035-0512-904F-8C77-41CC52E34008}" type="datetime1">
              <a:rPr lang="en-US" smtClean="0"/>
              <a:t>10/23/19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83321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D0D2B-1771-6540-ADCF-B5FD8E92E369}" type="datetime1">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23610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4AB683-349A-084A-B561-A1E1D8F90EFC}" type="datetime1">
              <a:rPr lang="en-US" smtClean="0"/>
              <a:t>10/23/19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30022-4203-3C4A-AE0A-14E45AF1E0E7}" type="slidenum">
              <a:rPr lang="en-US" smtClean="0"/>
              <a:t>‹#›</a:t>
            </a:fld>
            <a:endParaRPr lang="en-US"/>
          </a:p>
        </p:txBody>
      </p:sp>
    </p:spTree>
    <p:extLst>
      <p:ext uri="{BB962C8B-B14F-4D97-AF65-F5344CB8AC3E}">
        <p14:creationId xmlns:p14="http://schemas.microsoft.com/office/powerpoint/2010/main" val="122915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63E9C-9B68-0740-9200-2F82F830F11F}" type="datetime1">
              <a:rPr lang="en-US" smtClean="0"/>
              <a:t>10/23/19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30022-4203-3C4A-AE0A-14E45AF1E0E7}" type="slidenum">
              <a:rPr lang="en-US" smtClean="0"/>
              <a:t>‹#›</a:t>
            </a:fld>
            <a:endParaRPr lang="en-US"/>
          </a:p>
        </p:txBody>
      </p:sp>
    </p:spTree>
    <p:extLst>
      <p:ext uri="{BB962C8B-B14F-4D97-AF65-F5344CB8AC3E}">
        <p14:creationId xmlns:p14="http://schemas.microsoft.com/office/powerpoint/2010/main" val="92714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D541-EAF5-4248-96E0-2FC993E37861}"/>
              </a:ext>
            </a:extLst>
          </p:cNvPr>
          <p:cNvSpPr>
            <a:spLocks noGrp="1"/>
          </p:cNvSpPr>
          <p:nvPr>
            <p:ph type="ctrTitle"/>
          </p:nvPr>
        </p:nvSpPr>
        <p:spPr/>
        <p:txBody>
          <a:bodyPr>
            <a:noAutofit/>
          </a:bodyPr>
          <a:lstStyle/>
          <a:p>
            <a:r>
              <a:rPr lang="en-US" sz="4000" dirty="0"/>
              <a:t>MTab </a:t>
            </a:r>
            <a:br>
              <a:rPr lang="en-US" sz="4000" dirty="0"/>
            </a:br>
            <a:r>
              <a:rPr lang="en-US" sz="3200" dirty="0"/>
              <a:t>Matching Tabular Data to Knowledge Graph using Probability Models</a:t>
            </a:r>
            <a:endParaRPr lang="en-US" sz="4000" dirty="0"/>
          </a:p>
        </p:txBody>
      </p:sp>
      <p:sp>
        <p:nvSpPr>
          <p:cNvPr id="4" name="Slide Number Placeholder 3">
            <a:extLst>
              <a:ext uri="{FF2B5EF4-FFF2-40B4-BE49-F238E27FC236}">
                <a16:creationId xmlns:a16="http://schemas.microsoft.com/office/drawing/2014/main" id="{7714A50B-9DE8-A445-A734-2AB066A6AE7E}"/>
              </a:ext>
            </a:extLst>
          </p:cNvPr>
          <p:cNvSpPr>
            <a:spLocks noGrp="1"/>
          </p:cNvSpPr>
          <p:nvPr>
            <p:ph type="sldNum" sz="quarter" idx="12"/>
          </p:nvPr>
        </p:nvSpPr>
        <p:spPr/>
        <p:txBody>
          <a:bodyPr/>
          <a:lstStyle/>
          <a:p>
            <a:fld id="{4C730022-4203-3C4A-AE0A-14E45AF1E0E7}" type="slidenum">
              <a:rPr lang="en-US" smtClean="0"/>
              <a:pPr/>
              <a:t>1</a:t>
            </a:fld>
            <a:endParaRPr lang="en-US"/>
          </a:p>
        </p:txBody>
      </p:sp>
      <p:pic>
        <p:nvPicPr>
          <p:cNvPr id="5" name="Graphic 4">
            <a:extLst>
              <a:ext uri="{FF2B5EF4-FFF2-40B4-BE49-F238E27FC236}">
                <a16:creationId xmlns:a16="http://schemas.microsoft.com/office/drawing/2014/main" id="{1D27D9F2-CAC7-7142-A8CB-29DF17972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258" y="220494"/>
            <a:ext cx="2064874" cy="588489"/>
          </a:xfrm>
          <a:prstGeom prst="rect">
            <a:avLst/>
          </a:prstGeom>
        </p:spPr>
      </p:pic>
      <p:pic>
        <p:nvPicPr>
          <p:cNvPr id="6" name="Picture 5">
            <a:extLst>
              <a:ext uri="{FF2B5EF4-FFF2-40B4-BE49-F238E27FC236}">
                <a16:creationId xmlns:a16="http://schemas.microsoft.com/office/drawing/2014/main" id="{19D6E280-A738-4042-8E31-183EC9D5222F}"/>
              </a:ext>
            </a:extLst>
          </p:cNvPr>
          <p:cNvPicPr>
            <a:picLocks noChangeAspect="1"/>
          </p:cNvPicPr>
          <p:nvPr/>
        </p:nvPicPr>
        <p:blipFill>
          <a:blip r:embed="rId5"/>
          <a:stretch>
            <a:fillRect/>
          </a:stretch>
        </p:blipFill>
        <p:spPr>
          <a:xfrm>
            <a:off x="2749315" y="203581"/>
            <a:ext cx="3255702" cy="622317"/>
          </a:xfrm>
          <a:prstGeom prst="rect">
            <a:avLst/>
          </a:prstGeom>
        </p:spPr>
      </p:pic>
      <p:pic>
        <p:nvPicPr>
          <p:cNvPr id="7" name="Picture 6">
            <a:extLst>
              <a:ext uri="{FF2B5EF4-FFF2-40B4-BE49-F238E27FC236}">
                <a16:creationId xmlns:a16="http://schemas.microsoft.com/office/drawing/2014/main" id="{0382DDCB-F759-4348-ACDD-E0918DD0A0CF}"/>
              </a:ext>
            </a:extLst>
          </p:cNvPr>
          <p:cNvPicPr>
            <a:picLocks noChangeAspect="1"/>
          </p:cNvPicPr>
          <p:nvPr/>
        </p:nvPicPr>
        <p:blipFill>
          <a:blip r:embed="rId6"/>
          <a:stretch>
            <a:fillRect/>
          </a:stretch>
        </p:blipFill>
        <p:spPr>
          <a:xfrm>
            <a:off x="6553200" y="105667"/>
            <a:ext cx="2454440" cy="818147"/>
          </a:xfrm>
          <a:prstGeom prst="rect">
            <a:avLst/>
          </a:prstGeom>
        </p:spPr>
      </p:pic>
      <p:sp>
        <p:nvSpPr>
          <p:cNvPr id="8" name="Rectangle 7">
            <a:extLst>
              <a:ext uri="{FF2B5EF4-FFF2-40B4-BE49-F238E27FC236}">
                <a16:creationId xmlns:a16="http://schemas.microsoft.com/office/drawing/2014/main" id="{E1DDDEB5-F919-5844-AAC9-DBD477D26080}"/>
              </a:ext>
            </a:extLst>
          </p:cNvPr>
          <p:cNvSpPr/>
          <p:nvPr/>
        </p:nvSpPr>
        <p:spPr>
          <a:xfrm>
            <a:off x="384340" y="3644028"/>
            <a:ext cx="8623300" cy="405367"/>
          </a:xfrm>
          <a:prstGeom prst="rect">
            <a:avLst/>
          </a:prstGeom>
        </p:spPr>
        <p:txBody>
          <a:bodyPr wrap="square">
            <a:spAutoFit/>
          </a:bodyPr>
          <a:lstStyle/>
          <a:p>
            <a:pPr algn="ctr" defTabSz="1409700" fontAlgn="base">
              <a:lnSpc>
                <a:spcPct val="120000"/>
              </a:lnSpc>
              <a:spcBef>
                <a:spcPct val="0"/>
              </a:spcBef>
              <a:spcAft>
                <a:spcPct val="0"/>
              </a:spcAft>
            </a:pPr>
            <a:r>
              <a:rPr lang="en-US" b="1" u="sng" dirty="0">
                <a:latin typeface="Helvetica Light" panose="020B0403020202020204" pitchFamily="34" charset="0"/>
                <a:cs typeface="Arial" panose="020B0604020202020204" pitchFamily="34" charset="0"/>
              </a:rPr>
              <a:t>Phuc Nguyen</a:t>
            </a:r>
            <a:r>
              <a:rPr lang="en-US" b="1" dirty="0">
                <a:latin typeface="Helvetica Light" panose="020B0403020202020204" pitchFamily="34" charset="0"/>
                <a:cs typeface="Arial" panose="020B0604020202020204" pitchFamily="34" charset="0"/>
              </a:rPr>
              <a:t>, Natthawut Kertkeidkachorn, Ryutaro Ichise, Hideaki Takeda </a:t>
            </a:r>
          </a:p>
        </p:txBody>
      </p:sp>
      <p:sp>
        <p:nvSpPr>
          <p:cNvPr id="10" name="Subtitle 9">
            <a:extLst>
              <a:ext uri="{FF2B5EF4-FFF2-40B4-BE49-F238E27FC236}">
                <a16:creationId xmlns:a16="http://schemas.microsoft.com/office/drawing/2014/main" id="{475C9F5F-47E5-7D46-81B9-C7C3A6DB03DF}"/>
              </a:ext>
            </a:extLst>
          </p:cNvPr>
          <p:cNvSpPr>
            <a:spLocks noGrp="1"/>
          </p:cNvSpPr>
          <p:nvPr>
            <p:ph type="subTitle" idx="1"/>
          </p:nvPr>
        </p:nvSpPr>
        <p:spPr>
          <a:xfrm>
            <a:off x="1266990" y="6230177"/>
            <a:ext cx="6858000" cy="475424"/>
          </a:xfrm>
        </p:spPr>
        <p:txBody>
          <a:bodyPr>
            <a:normAutofit/>
          </a:bodyPr>
          <a:lstStyle/>
          <a:p>
            <a:r>
              <a:rPr lang="en-US" sz="1800" dirty="0"/>
              <a:t>Semantic Web Challenge, 30, October, 2019</a:t>
            </a:r>
          </a:p>
        </p:txBody>
      </p:sp>
      <p:pic>
        <p:nvPicPr>
          <p:cNvPr id="9" name="Picture 5">
            <a:extLst>
              <a:ext uri="{FF2B5EF4-FFF2-40B4-BE49-F238E27FC236}">
                <a16:creationId xmlns:a16="http://schemas.microsoft.com/office/drawing/2014/main" id="{EA8F95A3-564D-3540-B1D0-AF9EC5D26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8523" y="4129472"/>
            <a:ext cx="986897" cy="98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3C9C973-F5DB-FC48-8AB0-2A71D9CAA8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586" t="7974" r="18967" b="23750"/>
          <a:stretch>
            <a:fillRect/>
          </a:stretch>
        </p:blipFill>
        <p:spPr bwMode="auto">
          <a:xfrm>
            <a:off x="1401882" y="4136802"/>
            <a:ext cx="827573" cy="96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C449097-6C77-1748-8F4B-235CBCFF67D3}"/>
              </a:ext>
            </a:extLst>
          </p:cNvPr>
          <p:cNvPicPr>
            <a:picLocks noChangeAspect="1"/>
          </p:cNvPicPr>
          <p:nvPr/>
        </p:nvPicPr>
        <p:blipFill>
          <a:blip r:embed="rId9"/>
          <a:stretch>
            <a:fillRect/>
          </a:stretch>
        </p:blipFill>
        <p:spPr>
          <a:xfrm>
            <a:off x="5471054" y="4106906"/>
            <a:ext cx="986896" cy="986896"/>
          </a:xfrm>
          <a:prstGeom prst="rect">
            <a:avLst/>
          </a:prstGeom>
        </p:spPr>
      </p:pic>
      <p:pic>
        <p:nvPicPr>
          <p:cNvPr id="12" name="Picture 11">
            <a:extLst>
              <a:ext uri="{FF2B5EF4-FFF2-40B4-BE49-F238E27FC236}">
                <a16:creationId xmlns:a16="http://schemas.microsoft.com/office/drawing/2014/main" id="{4D0DB7C9-B314-5045-A86F-B1BA427D99D2}"/>
              </a:ext>
            </a:extLst>
          </p:cNvPr>
          <p:cNvPicPr>
            <a:picLocks noChangeAspect="1"/>
          </p:cNvPicPr>
          <p:nvPr/>
        </p:nvPicPr>
        <p:blipFill>
          <a:blip r:embed="rId10"/>
          <a:stretch>
            <a:fillRect/>
          </a:stretch>
        </p:blipFill>
        <p:spPr>
          <a:xfrm>
            <a:off x="3354691" y="4180111"/>
            <a:ext cx="827573" cy="950177"/>
          </a:xfrm>
          <a:prstGeom prst="rect">
            <a:avLst/>
          </a:prstGeom>
        </p:spPr>
      </p:pic>
    </p:spTree>
    <p:extLst>
      <p:ext uri="{BB962C8B-B14F-4D97-AF65-F5344CB8AC3E}">
        <p14:creationId xmlns:p14="http://schemas.microsoft.com/office/powerpoint/2010/main" val="76861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C32-4E65-7C4F-B7E1-813E9063DB8C}"/>
              </a:ext>
            </a:extLst>
          </p:cNvPr>
          <p:cNvSpPr>
            <a:spLocks noGrp="1"/>
          </p:cNvSpPr>
          <p:nvPr>
            <p:ph type="title"/>
          </p:nvPr>
        </p:nvSpPr>
        <p:spPr/>
        <p:txBody>
          <a:bodyPr/>
          <a:lstStyle/>
          <a:p>
            <a:r>
              <a:rPr lang="en-US" sz="4000" dirty="0"/>
              <a:t>Step 3: Column </a:t>
            </a:r>
            <a:br>
              <a:rPr lang="en-US" dirty="0"/>
            </a:br>
            <a:r>
              <a:rPr lang="en-US" sz="2800" dirty="0"/>
              <a:t>Estimate Type Candidates: Textual Columns </a:t>
            </a:r>
          </a:p>
        </p:txBody>
      </p:sp>
      <p:sp>
        <p:nvSpPr>
          <p:cNvPr id="4" name="Slide Number Placeholder 3">
            <a:extLst>
              <a:ext uri="{FF2B5EF4-FFF2-40B4-BE49-F238E27FC236}">
                <a16:creationId xmlns:a16="http://schemas.microsoft.com/office/drawing/2014/main" id="{64EF8F1E-9F12-2549-ADD1-53A6C2537CF4}"/>
              </a:ext>
            </a:extLst>
          </p:cNvPr>
          <p:cNvSpPr>
            <a:spLocks noGrp="1"/>
          </p:cNvSpPr>
          <p:nvPr>
            <p:ph type="sldNum" sz="quarter" idx="12"/>
          </p:nvPr>
        </p:nvSpPr>
        <p:spPr/>
        <p:txBody>
          <a:bodyPr/>
          <a:lstStyle/>
          <a:p>
            <a:fld id="{4C730022-4203-3C4A-AE0A-14E45AF1E0E7}" type="slidenum">
              <a:rPr lang="en-US" smtClean="0"/>
              <a:pPr/>
              <a:t>10</a:t>
            </a:fld>
            <a:endParaRPr lang="en-US"/>
          </a:p>
        </p:txBody>
      </p:sp>
      <p:pic>
        <p:nvPicPr>
          <p:cNvPr id="6" name="Picture 5">
            <a:extLst>
              <a:ext uri="{FF2B5EF4-FFF2-40B4-BE49-F238E27FC236}">
                <a16:creationId xmlns:a16="http://schemas.microsoft.com/office/drawing/2014/main" id="{BF6BA4D1-D0BE-8347-BDD6-CFC743A03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779" y="2310363"/>
            <a:ext cx="3623436" cy="3592467"/>
          </a:xfrm>
          <a:prstGeom prst="rect">
            <a:avLst/>
          </a:prstGeom>
        </p:spPr>
      </p:pic>
      <p:sp>
        <p:nvSpPr>
          <p:cNvPr id="8" name="TextBox 7">
            <a:extLst>
              <a:ext uri="{FF2B5EF4-FFF2-40B4-BE49-F238E27FC236}">
                <a16:creationId xmlns:a16="http://schemas.microsoft.com/office/drawing/2014/main" id="{0E3240C2-D301-F242-94D5-5F7F7F4CA78C}"/>
              </a:ext>
            </a:extLst>
          </p:cNvPr>
          <p:cNvSpPr txBox="1"/>
          <p:nvPr/>
        </p:nvSpPr>
        <p:spPr>
          <a:xfrm>
            <a:off x="6076742" y="1815860"/>
            <a:ext cx="1719510" cy="369332"/>
          </a:xfrm>
          <a:prstGeom prst="rect">
            <a:avLst/>
          </a:prstGeom>
          <a:noFill/>
        </p:spPr>
        <p:txBody>
          <a:bodyPr wrap="none" rtlCol="0">
            <a:spAutoFit/>
          </a:bodyPr>
          <a:lstStyle/>
          <a:p>
            <a:r>
              <a:rPr lang="en-US" dirty="0"/>
              <a:t>Textual Columns</a:t>
            </a:r>
          </a:p>
        </p:txBody>
      </p:sp>
      <p:sp>
        <p:nvSpPr>
          <p:cNvPr id="11" name="Content Placeholder 2">
            <a:extLst>
              <a:ext uri="{FF2B5EF4-FFF2-40B4-BE49-F238E27FC236}">
                <a16:creationId xmlns:a16="http://schemas.microsoft.com/office/drawing/2014/main" id="{2D31A6C9-CFD0-F94E-AC40-29CA4C9D81AC}"/>
              </a:ext>
            </a:extLst>
          </p:cNvPr>
          <p:cNvSpPr txBox="1">
            <a:spLocks/>
          </p:cNvSpPr>
          <p:nvPr/>
        </p:nvSpPr>
        <p:spPr>
          <a:xfrm>
            <a:off x="221613" y="1930927"/>
            <a:ext cx="4422958"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US" sz="2000" dirty="0">
                <a:cs typeface="Arial" panose="020B0604020202020204" pitchFamily="34" charset="0"/>
              </a:rPr>
              <a:t>Type candidate signals from numerical columns</a:t>
            </a:r>
          </a:p>
          <a:p>
            <a:pPr marL="514350" indent="-514350">
              <a:lnSpc>
                <a:spcPct val="120000"/>
              </a:lnSpc>
              <a:buFont typeface="+mj-lt"/>
              <a:buAutoNum type="arabicPeriod"/>
            </a:pPr>
            <a:r>
              <a:rPr lang="en-US" sz="2000" dirty="0">
                <a:cs typeface="Arial" panose="020B0604020202020204" pitchFamily="34" charset="0"/>
              </a:rPr>
              <a:t>Aggregated signals from entity lookup types for all column cells </a:t>
            </a:r>
          </a:p>
          <a:p>
            <a:pPr marL="514350" indent="-514350">
              <a:lnSpc>
                <a:spcPct val="120000"/>
              </a:lnSpc>
              <a:buFont typeface="+mj-lt"/>
              <a:buAutoNum type="arabicPeriod"/>
            </a:pPr>
            <a:r>
              <a:rPr lang="en-US" sz="2000" dirty="0">
                <a:cs typeface="Arial" panose="020B0604020202020204" pitchFamily="34" charset="0"/>
              </a:rPr>
              <a:t>Aggregated signals from types of SpaCy entity type for all column cells</a:t>
            </a:r>
          </a:p>
          <a:p>
            <a:pPr marL="514350" indent="-514350">
              <a:lnSpc>
                <a:spcPct val="120000"/>
              </a:lnSpc>
              <a:buFont typeface="+mj-lt"/>
              <a:buAutoNum type="arabicPeriod"/>
            </a:pPr>
            <a:r>
              <a:rPr lang="en-US" sz="2000" dirty="0">
                <a:cs typeface="Arial" panose="020B0604020202020204" pitchFamily="34" charset="0"/>
              </a:rPr>
              <a:t>The Normalized Levenshtein distance between table header and DBpedia classes </a:t>
            </a:r>
          </a:p>
        </p:txBody>
      </p:sp>
    </p:spTree>
    <p:extLst>
      <p:ext uri="{BB962C8B-B14F-4D97-AF65-F5344CB8AC3E}">
        <p14:creationId xmlns:p14="http://schemas.microsoft.com/office/powerpoint/2010/main" val="143776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C32-4E65-7C4F-B7E1-813E9063DB8C}"/>
              </a:ext>
            </a:extLst>
          </p:cNvPr>
          <p:cNvSpPr>
            <a:spLocks noGrp="1"/>
          </p:cNvSpPr>
          <p:nvPr>
            <p:ph type="title"/>
          </p:nvPr>
        </p:nvSpPr>
        <p:spPr/>
        <p:txBody>
          <a:bodyPr>
            <a:normAutofit fontScale="90000"/>
          </a:bodyPr>
          <a:lstStyle/>
          <a:p>
            <a:r>
              <a:rPr lang="en-US" sz="4000" dirty="0"/>
              <a:t>Step 4: Relation (Column-Column)</a:t>
            </a:r>
            <a:br>
              <a:rPr lang="en-US" dirty="0"/>
            </a:br>
            <a:r>
              <a:rPr lang="en-US" sz="2800" dirty="0"/>
              <a:t>Estimate Relation Candidates</a:t>
            </a:r>
          </a:p>
        </p:txBody>
      </p:sp>
      <p:sp>
        <p:nvSpPr>
          <p:cNvPr id="4" name="Slide Number Placeholder 3">
            <a:extLst>
              <a:ext uri="{FF2B5EF4-FFF2-40B4-BE49-F238E27FC236}">
                <a16:creationId xmlns:a16="http://schemas.microsoft.com/office/drawing/2014/main" id="{64EF8F1E-9F12-2549-ADD1-53A6C2537CF4}"/>
              </a:ext>
            </a:extLst>
          </p:cNvPr>
          <p:cNvSpPr>
            <a:spLocks noGrp="1"/>
          </p:cNvSpPr>
          <p:nvPr>
            <p:ph type="sldNum" sz="quarter" idx="12"/>
          </p:nvPr>
        </p:nvSpPr>
        <p:spPr/>
        <p:txBody>
          <a:bodyPr/>
          <a:lstStyle/>
          <a:p>
            <a:fld id="{4C730022-4203-3C4A-AE0A-14E45AF1E0E7}" type="slidenum">
              <a:rPr lang="en-US" smtClean="0"/>
              <a:pPr/>
              <a:t>11</a:t>
            </a:fld>
            <a:endParaRPr lang="en-US"/>
          </a:p>
        </p:txBody>
      </p:sp>
      <p:sp>
        <p:nvSpPr>
          <p:cNvPr id="11" name="Content Placeholder 2">
            <a:extLst>
              <a:ext uri="{FF2B5EF4-FFF2-40B4-BE49-F238E27FC236}">
                <a16:creationId xmlns:a16="http://schemas.microsoft.com/office/drawing/2014/main" id="{2D31A6C9-CFD0-F94E-AC40-29CA4C9D81AC}"/>
              </a:ext>
            </a:extLst>
          </p:cNvPr>
          <p:cNvSpPr txBox="1">
            <a:spLocks/>
          </p:cNvSpPr>
          <p:nvPr/>
        </p:nvSpPr>
        <p:spPr>
          <a:xfrm>
            <a:off x="628650" y="1753462"/>
            <a:ext cx="8215952" cy="9609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Font typeface="Wingdings" pitchFamily="2" charset="2"/>
              <a:buChar char="§"/>
            </a:pPr>
            <a:r>
              <a:rPr lang="en-US" sz="2000" dirty="0">
                <a:cs typeface="Arial" panose="020B0604020202020204" pitchFamily="34" charset="0"/>
              </a:rPr>
              <a:t>Estimate relation scores of two cells in the same row</a:t>
            </a:r>
          </a:p>
          <a:p>
            <a:pPr marL="457200" indent="-457200">
              <a:lnSpc>
                <a:spcPct val="110000"/>
              </a:lnSpc>
              <a:buFont typeface="Wingdings" pitchFamily="2" charset="2"/>
              <a:buChar char="§"/>
            </a:pPr>
            <a:r>
              <a:rPr lang="en-US" sz="2000" dirty="0">
                <a:cs typeface="Arial" panose="020B0604020202020204" pitchFamily="34" charset="0"/>
              </a:rPr>
              <a:t>Aggregate these scores for all rows</a:t>
            </a:r>
          </a:p>
        </p:txBody>
      </p:sp>
      <p:pic>
        <p:nvPicPr>
          <p:cNvPr id="7" name="Picture 6">
            <a:extLst>
              <a:ext uri="{FF2B5EF4-FFF2-40B4-BE49-F238E27FC236}">
                <a16:creationId xmlns:a16="http://schemas.microsoft.com/office/drawing/2014/main" id="{4E170157-8E4C-0943-B30D-5C0496EAE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671144"/>
            <a:ext cx="2716271" cy="1970628"/>
          </a:xfrm>
          <a:prstGeom prst="rect">
            <a:avLst/>
          </a:prstGeom>
        </p:spPr>
      </p:pic>
      <p:pic>
        <p:nvPicPr>
          <p:cNvPr id="9" name="Picture 8">
            <a:extLst>
              <a:ext uri="{FF2B5EF4-FFF2-40B4-BE49-F238E27FC236}">
                <a16:creationId xmlns:a16="http://schemas.microsoft.com/office/drawing/2014/main" id="{4E16DAA8-475C-8444-8E4B-85554E577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283" y="3594283"/>
            <a:ext cx="3888319" cy="2124350"/>
          </a:xfrm>
          <a:prstGeom prst="rect">
            <a:avLst/>
          </a:prstGeom>
        </p:spPr>
      </p:pic>
      <p:cxnSp>
        <p:nvCxnSpPr>
          <p:cNvPr id="10" name="Straight Connector 9">
            <a:extLst>
              <a:ext uri="{FF2B5EF4-FFF2-40B4-BE49-F238E27FC236}">
                <a16:creationId xmlns:a16="http://schemas.microsoft.com/office/drawing/2014/main" id="{D2F945CE-6CA9-5F45-8730-0F1A7E53C912}"/>
              </a:ext>
            </a:extLst>
          </p:cNvPr>
          <p:cNvCxnSpPr/>
          <p:nvPr/>
        </p:nvCxnSpPr>
        <p:spPr>
          <a:xfrm>
            <a:off x="4280493" y="3027847"/>
            <a:ext cx="0" cy="3328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9B72E8-1F80-7945-BE5C-FEE5C8D6326C}"/>
              </a:ext>
            </a:extLst>
          </p:cNvPr>
          <p:cNvSpPr txBox="1"/>
          <p:nvPr/>
        </p:nvSpPr>
        <p:spPr>
          <a:xfrm>
            <a:off x="978496" y="2969686"/>
            <a:ext cx="2204771" cy="369332"/>
          </a:xfrm>
          <a:prstGeom prst="rect">
            <a:avLst/>
          </a:prstGeom>
          <a:noFill/>
        </p:spPr>
        <p:txBody>
          <a:bodyPr wrap="none" rtlCol="0">
            <a:spAutoFit/>
          </a:bodyPr>
          <a:lstStyle/>
          <a:p>
            <a:r>
              <a:rPr lang="en-US" dirty="0"/>
              <a:t>Entity-Entity Columns</a:t>
            </a:r>
          </a:p>
        </p:txBody>
      </p:sp>
      <p:sp>
        <p:nvSpPr>
          <p:cNvPr id="13" name="TextBox 12">
            <a:extLst>
              <a:ext uri="{FF2B5EF4-FFF2-40B4-BE49-F238E27FC236}">
                <a16:creationId xmlns:a16="http://schemas.microsoft.com/office/drawing/2014/main" id="{7ED67BE1-8AA8-3D4F-9A57-E0599B0890C2}"/>
              </a:ext>
            </a:extLst>
          </p:cNvPr>
          <p:cNvSpPr txBox="1"/>
          <p:nvPr/>
        </p:nvSpPr>
        <p:spPr>
          <a:xfrm>
            <a:off x="5660034" y="2984984"/>
            <a:ext cx="2241319" cy="369332"/>
          </a:xfrm>
          <a:prstGeom prst="rect">
            <a:avLst/>
          </a:prstGeom>
          <a:noFill/>
        </p:spPr>
        <p:txBody>
          <a:bodyPr wrap="none" rtlCol="0">
            <a:spAutoFit/>
          </a:bodyPr>
          <a:lstStyle/>
          <a:p>
            <a:r>
              <a:rPr lang="en-US" dirty="0"/>
              <a:t>Entity-Literal Columns</a:t>
            </a:r>
          </a:p>
        </p:txBody>
      </p:sp>
      <p:sp>
        <p:nvSpPr>
          <p:cNvPr id="3" name="Line Callout 1 2">
            <a:extLst>
              <a:ext uri="{FF2B5EF4-FFF2-40B4-BE49-F238E27FC236}">
                <a16:creationId xmlns:a16="http://schemas.microsoft.com/office/drawing/2014/main" id="{F8A1EA50-A6ED-274C-B4F8-0365F9DA5323}"/>
              </a:ext>
            </a:extLst>
          </p:cNvPr>
          <p:cNvSpPr/>
          <p:nvPr/>
        </p:nvSpPr>
        <p:spPr>
          <a:xfrm>
            <a:off x="1529585" y="6108828"/>
            <a:ext cx="914400" cy="489667"/>
          </a:xfrm>
          <a:prstGeom prst="borderCallout1">
            <a:avLst>
              <a:gd name="adj1" fmla="val -9679"/>
              <a:gd name="adj2" fmla="val 39286"/>
              <a:gd name="adj3" fmla="val -195506"/>
              <a:gd name="adj4" fmla="val 37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a:t>
            </a:r>
          </a:p>
        </p:txBody>
      </p:sp>
      <p:sp>
        <p:nvSpPr>
          <p:cNvPr id="14" name="Line Callout 1 13">
            <a:extLst>
              <a:ext uri="{FF2B5EF4-FFF2-40B4-BE49-F238E27FC236}">
                <a16:creationId xmlns:a16="http://schemas.microsoft.com/office/drawing/2014/main" id="{E79F63EB-779A-1849-86F2-DAD1CFB9DC5F}"/>
              </a:ext>
            </a:extLst>
          </p:cNvPr>
          <p:cNvSpPr/>
          <p:nvPr/>
        </p:nvSpPr>
        <p:spPr>
          <a:xfrm>
            <a:off x="6049684" y="6108827"/>
            <a:ext cx="914400" cy="489667"/>
          </a:xfrm>
          <a:prstGeom prst="borderCallout1">
            <a:avLst>
              <a:gd name="adj1" fmla="val -9679"/>
              <a:gd name="adj2" fmla="val 39286"/>
              <a:gd name="adj3" fmla="val -251824"/>
              <a:gd name="adj4" fmla="val 31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relation</a:t>
            </a:r>
          </a:p>
        </p:txBody>
      </p:sp>
    </p:spTree>
    <p:extLst>
      <p:ext uri="{BB962C8B-B14F-4D97-AF65-F5344CB8AC3E}">
        <p14:creationId xmlns:p14="http://schemas.microsoft.com/office/powerpoint/2010/main" val="132997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C32-4E65-7C4F-B7E1-813E9063DB8C}"/>
              </a:ext>
            </a:extLst>
          </p:cNvPr>
          <p:cNvSpPr>
            <a:spLocks noGrp="1"/>
          </p:cNvSpPr>
          <p:nvPr>
            <p:ph type="title"/>
          </p:nvPr>
        </p:nvSpPr>
        <p:spPr/>
        <p:txBody>
          <a:bodyPr/>
          <a:lstStyle/>
          <a:p>
            <a:r>
              <a:rPr lang="en-US" sz="4000" dirty="0"/>
              <a:t>Step 5: </a:t>
            </a:r>
            <a:br>
              <a:rPr lang="en-US" dirty="0"/>
            </a:br>
            <a:r>
              <a:rPr lang="en-US" sz="2800" dirty="0"/>
              <a:t>Re-estimate Entity Candidates</a:t>
            </a:r>
          </a:p>
        </p:txBody>
      </p:sp>
      <p:sp>
        <p:nvSpPr>
          <p:cNvPr id="4" name="Slide Number Placeholder 3">
            <a:extLst>
              <a:ext uri="{FF2B5EF4-FFF2-40B4-BE49-F238E27FC236}">
                <a16:creationId xmlns:a16="http://schemas.microsoft.com/office/drawing/2014/main" id="{64EF8F1E-9F12-2549-ADD1-53A6C2537CF4}"/>
              </a:ext>
            </a:extLst>
          </p:cNvPr>
          <p:cNvSpPr>
            <a:spLocks noGrp="1"/>
          </p:cNvSpPr>
          <p:nvPr>
            <p:ph type="sldNum" sz="quarter" idx="12"/>
          </p:nvPr>
        </p:nvSpPr>
        <p:spPr/>
        <p:txBody>
          <a:bodyPr/>
          <a:lstStyle/>
          <a:p>
            <a:fld id="{4C730022-4203-3C4A-AE0A-14E45AF1E0E7}" type="slidenum">
              <a:rPr lang="en-US" smtClean="0"/>
              <a:pPr/>
              <a:t>12</a:t>
            </a:fld>
            <a:endParaRPr lang="en-US"/>
          </a:p>
        </p:txBody>
      </p:sp>
      <p:sp>
        <p:nvSpPr>
          <p:cNvPr id="11" name="Content Placeholder 2">
            <a:extLst>
              <a:ext uri="{FF2B5EF4-FFF2-40B4-BE49-F238E27FC236}">
                <a16:creationId xmlns:a16="http://schemas.microsoft.com/office/drawing/2014/main" id="{2D31A6C9-CFD0-F94E-AC40-29CA4C9D81AC}"/>
              </a:ext>
            </a:extLst>
          </p:cNvPr>
          <p:cNvSpPr txBox="1">
            <a:spLocks/>
          </p:cNvSpPr>
          <p:nvPr/>
        </p:nvSpPr>
        <p:spPr>
          <a:xfrm>
            <a:off x="395784" y="1843907"/>
            <a:ext cx="4339053" cy="369259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a:cs typeface="Arial" panose="020B0604020202020204" pitchFamily="34" charset="0"/>
              </a:rPr>
              <a:t>Entity candidates given lookup results (Step 2)</a:t>
            </a:r>
          </a:p>
          <a:p>
            <a:pPr marL="514350" indent="-514350">
              <a:buFont typeface="+mj-lt"/>
              <a:buAutoNum type="arabicPeriod"/>
            </a:pPr>
            <a:r>
              <a:rPr lang="en-US" sz="2000" dirty="0">
                <a:cs typeface="Arial" panose="020B0604020202020204" pitchFamily="34" charset="0"/>
              </a:rPr>
              <a:t>Entity candidates given type of entities (Step 3)</a:t>
            </a:r>
          </a:p>
          <a:p>
            <a:pPr marL="514350" indent="-514350">
              <a:buFont typeface="+mj-lt"/>
              <a:buAutoNum type="arabicPeriod"/>
            </a:pPr>
            <a:r>
              <a:rPr lang="en-US" sz="2000" dirty="0">
                <a:cs typeface="Arial" panose="020B0604020202020204" pitchFamily="34" charset="0"/>
              </a:rPr>
              <a:t>Entity candidates given cell values and entity labels</a:t>
            </a:r>
            <a:br>
              <a:rPr lang="en-US" sz="2000" dirty="0">
                <a:cs typeface="Arial" panose="020B0604020202020204" pitchFamily="34" charset="0"/>
              </a:rPr>
            </a:br>
            <a:r>
              <a:rPr lang="en-US" sz="2000" dirty="0">
                <a:cs typeface="Arial" panose="020B0604020202020204" pitchFamily="34" charset="0"/>
              </a:rPr>
              <a:t>- Normalized Levenshtein distance</a:t>
            </a:r>
            <a:br>
              <a:rPr lang="en-US" sz="2000" dirty="0">
                <a:cs typeface="Arial" panose="020B0604020202020204" pitchFamily="34" charset="0"/>
              </a:rPr>
            </a:br>
            <a:r>
              <a:rPr lang="en-US" sz="2000" dirty="0">
                <a:cs typeface="Arial" panose="020B0604020202020204" pitchFamily="34" charset="0"/>
              </a:rPr>
              <a:t>- Heuristic abbreviation rules </a:t>
            </a:r>
          </a:p>
          <a:p>
            <a:pPr marL="514350" indent="-514350">
              <a:buFont typeface="+mj-lt"/>
              <a:buAutoNum type="arabicPeriod"/>
            </a:pPr>
            <a:r>
              <a:rPr lang="en-US" sz="2000" dirty="0">
                <a:cs typeface="Arial" panose="020B0604020202020204" pitchFamily="34" charset="0"/>
              </a:rPr>
              <a:t>Entity candidate given other cell values in the same row</a:t>
            </a:r>
            <a:br>
              <a:rPr lang="en-US" sz="2000" dirty="0">
                <a:cs typeface="Arial" panose="020B0604020202020204" pitchFamily="34" charset="0"/>
              </a:rPr>
            </a:br>
            <a:r>
              <a:rPr lang="en-US" sz="2000" dirty="0">
                <a:cs typeface="Arial" panose="020B0604020202020204" pitchFamily="34" charset="0"/>
              </a:rPr>
              <a:t>(Step 4)</a:t>
            </a:r>
          </a:p>
          <a:p>
            <a:pPr marL="0" indent="0">
              <a:buNone/>
            </a:pPr>
            <a:r>
              <a:rPr lang="en-US" sz="2000" dirty="0">
                <a:cs typeface="Arial" panose="020B0604020202020204" pitchFamily="34" charset="0"/>
                <a:sym typeface="Wingdings" pitchFamily="2" charset="2"/>
              </a:rPr>
              <a:t> </a:t>
            </a:r>
            <a:r>
              <a:rPr lang="en-US" sz="2000" dirty="0">
                <a:cs typeface="Arial" panose="020B0604020202020204" pitchFamily="34" charset="0"/>
              </a:rPr>
              <a:t>The highest estimation score is the output of CEA tasks</a:t>
            </a:r>
          </a:p>
          <a:p>
            <a:pPr marL="0" indent="0">
              <a:buNone/>
            </a:pPr>
            <a:endParaRPr lang="en-US" sz="2000" dirty="0">
              <a:cs typeface="Arial" panose="020B0604020202020204" pitchFamily="34" charset="0"/>
            </a:endParaRPr>
          </a:p>
        </p:txBody>
      </p:sp>
      <p:pic>
        <p:nvPicPr>
          <p:cNvPr id="7" name="Picture 6">
            <a:extLst>
              <a:ext uri="{FF2B5EF4-FFF2-40B4-BE49-F238E27FC236}">
                <a16:creationId xmlns:a16="http://schemas.microsoft.com/office/drawing/2014/main" id="{1401EBAD-837D-F245-A4A3-7B21F8E65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097" y="1843907"/>
            <a:ext cx="3621534" cy="2512235"/>
          </a:xfrm>
          <a:prstGeom prst="rect">
            <a:avLst/>
          </a:prstGeom>
        </p:spPr>
      </p:pic>
      <p:sp>
        <p:nvSpPr>
          <p:cNvPr id="3" name="Rectangle 2">
            <a:extLst>
              <a:ext uri="{FF2B5EF4-FFF2-40B4-BE49-F238E27FC236}">
                <a16:creationId xmlns:a16="http://schemas.microsoft.com/office/drawing/2014/main" id="{65657A28-3D62-3340-8B88-E0A7242FEEA4}"/>
              </a:ext>
            </a:extLst>
          </p:cNvPr>
          <p:cNvSpPr/>
          <p:nvPr/>
        </p:nvSpPr>
        <p:spPr>
          <a:xfrm>
            <a:off x="395784" y="5689722"/>
            <a:ext cx="8296847" cy="830997"/>
          </a:xfrm>
          <a:prstGeom prst="rect">
            <a:avLst/>
          </a:prstGeom>
        </p:spPr>
        <p:txBody>
          <a:bodyPr wrap="square">
            <a:spAutoFit/>
          </a:bodyPr>
          <a:lstStyle/>
          <a:p>
            <a:r>
              <a:rPr lang="en-US" sz="2400" dirty="0">
                <a:latin typeface="Helvetica Light" panose="020B0403020202020204" pitchFamily="34" charset="0"/>
                <a:cs typeface="Arial" panose="020B0604020202020204" pitchFamily="34" charset="0"/>
                <a:sym typeface="Wingdings" pitchFamily="2" charset="2"/>
              </a:rPr>
              <a:t> </a:t>
            </a:r>
            <a:r>
              <a:rPr lang="en-US" sz="2400" dirty="0">
                <a:latin typeface="Helvetica Light" panose="020B0403020202020204" pitchFamily="34" charset="0"/>
                <a:cs typeface="Arial" panose="020B0604020202020204" pitchFamily="34" charset="0"/>
              </a:rPr>
              <a:t>Step 6, 7: Re-Estimate Type and Relation Candidates with majority voting based on CEA results</a:t>
            </a:r>
          </a:p>
        </p:txBody>
      </p:sp>
    </p:spTree>
    <p:extLst>
      <p:ext uri="{BB962C8B-B14F-4D97-AF65-F5344CB8AC3E}">
        <p14:creationId xmlns:p14="http://schemas.microsoft.com/office/powerpoint/2010/main" val="6023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D078-12B8-7243-98B8-2DB525DA50E1}"/>
              </a:ext>
            </a:extLst>
          </p:cNvPr>
          <p:cNvSpPr>
            <a:spLocks noGrp="1"/>
          </p:cNvSpPr>
          <p:nvPr>
            <p:ph type="title"/>
          </p:nvPr>
        </p:nvSpPr>
        <p:spPr/>
        <p:txBody>
          <a:bodyPr/>
          <a:lstStyle/>
          <a:p>
            <a:r>
              <a:rPr lang="en-US" dirty="0"/>
              <a:t>Results (Primary Score)</a:t>
            </a:r>
          </a:p>
        </p:txBody>
      </p:sp>
      <p:graphicFrame>
        <p:nvGraphicFramePr>
          <p:cNvPr id="5" name="Content Placeholder 4">
            <a:extLst>
              <a:ext uri="{FF2B5EF4-FFF2-40B4-BE49-F238E27FC236}">
                <a16:creationId xmlns:a16="http://schemas.microsoft.com/office/drawing/2014/main" id="{476AF205-FA67-7546-8922-23292EE35FAF}"/>
              </a:ext>
            </a:extLst>
          </p:cNvPr>
          <p:cNvGraphicFramePr>
            <a:graphicFrameLocks noGrp="1"/>
          </p:cNvGraphicFramePr>
          <p:nvPr>
            <p:ph idx="1"/>
            <p:extLst>
              <p:ext uri="{D42A27DB-BD31-4B8C-83A1-F6EECF244321}">
                <p14:modId xmlns:p14="http://schemas.microsoft.com/office/powerpoint/2010/main" val="1266688642"/>
              </p:ext>
            </p:extLst>
          </p:nvPr>
        </p:nvGraphicFramePr>
        <p:xfrm>
          <a:off x="628650" y="1825624"/>
          <a:ext cx="7886700" cy="3994605"/>
        </p:xfrm>
        <a:graphic>
          <a:graphicData uri="http://schemas.openxmlformats.org/drawingml/2006/table">
            <a:tbl>
              <a:tblPr firstRow="1" bandRow="1">
                <a:tableStyleId>{7E9639D4-E3E2-4D34-9284-5A2195B3D0D7}</a:tableStyleId>
              </a:tblPr>
              <a:tblGrid>
                <a:gridCol w="1971675">
                  <a:extLst>
                    <a:ext uri="{9D8B030D-6E8A-4147-A177-3AD203B41FA5}">
                      <a16:colId xmlns:a16="http://schemas.microsoft.com/office/drawing/2014/main" val="3295846469"/>
                    </a:ext>
                  </a:extLst>
                </a:gridCol>
                <a:gridCol w="1971675">
                  <a:extLst>
                    <a:ext uri="{9D8B030D-6E8A-4147-A177-3AD203B41FA5}">
                      <a16:colId xmlns:a16="http://schemas.microsoft.com/office/drawing/2014/main" val="3502541835"/>
                    </a:ext>
                  </a:extLst>
                </a:gridCol>
                <a:gridCol w="1971675">
                  <a:extLst>
                    <a:ext uri="{9D8B030D-6E8A-4147-A177-3AD203B41FA5}">
                      <a16:colId xmlns:a16="http://schemas.microsoft.com/office/drawing/2014/main" val="1908383386"/>
                    </a:ext>
                  </a:extLst>
                </a:gridCol>
                <a:gridCol w="1971675">
                  <a:extLst>
                    <a:ext uri="{9D8B030D-6E8A-4147-A177-3AD203B41FA5}">
                      <a16:colId xmlns:a16="http://schemas.microsoft.com/office/drawing/2014/main" val="3485582104"/>
                    </a:ext>
                  </a:extLst>
                </a:gridCol>
              </a:tblGrid>
              <a:tr h="798921">
                <a:tc>
                  <a:txBody>
                    <a:bodyPr/>
                    <a:lstStyle/>
                    <a:p>
                      <a:pPr algn="ctr"/>
                      <a:r>
                        <a:rPr lang="en-US" sz="2800" b="0" i="0" dirty="0">
                          <a:latin typeface="Helvetica Light" panose="020B0403020202020204" pitchFamily="34" charset="0"/>
                        </a:rPr>
                        <a:t>SemTab</a:t>
                      </a:r>
                    </a:p>
                  </a:txBody>
                  <a:tcPr anchor="ctr"/>
                </a:tc>
                <a:tc>
                  <a:txBody>
                    <a:bodyPr/>
                    <a:lstStyle/>
                    <a:p>
                      <a:pPr algn="ctr"/>
                      <a:r>
                        <a:rPr lang="en-US" sz="2800" b="0" i="0" dirty="0">
                          <a:latin typeface="Helvetica Light" panose="020B0403020202020204" pitchFamily="34" charset="0"/>
                        </a:rPr>
                        <a:t>CEA (F1)</a:t>
                      </a:r>
                    </a:p>
                  </a:txBody>
                  <a:tcPr anchor="ctr"/>
                </a:tc>
                <a:tc>
                  <a:txBody>
                    <a:bodyPr/>
                    <a:lstStyle/>
                    <a:p>
                      <a:pPr algn="ctr"/>
                      <a:r>
                        <a:rPr lang="en-US" sz="2800" b="0" i="0" dirty="0">
                          <a:latin typeface="Helvetica Light" panose="020B0403020202020204" pitchFamily="34" charset="0"/>
                        </a:rPr>
                        <a:t>CTA (AH)</a:t>
                      </a:r>
                    </a:p>
                  </a:txBody>
                  <a:tcPr anchor="ctr"/>
                </a:tc>
                <a:tc>
                  <a:txBody>
                    <a:bodyPr/>
                    <a:lstStyle/>
                    <a:p>
                      <a:pPr algn="ctr"/>
                      <a:r>
                        <a:rPr lang="en-US" sz="2800" b="0" i="0" dirty="0">
                          <a:latin typeface="Helvetica Light" panose="020B0403020202020204" pitchFamily="34" charset="0"/>
                        </a:rPr>
                        <a:t>CPA (F1)</a:t>
                      </a:r>
                    </a:p>
                  </a:txBody>
                  <a:tcPr anchor="ctr"/>
                </a:tc>
                <a:extLst>
                  <a:ext uri="{0D108BD9-81ED-4DB2-BD59-A6C34878D82A}">
                    <a16:rowId xmlns:a16="http://schemas.microsoft.com/office/drawing/2014/main" val="3484722782"/>
                  </a:ext>
                </a:extLst>
              </a:tr>
              <a:tr h="798921">
                <a:tc>
                  <a:txBody>
                    <a:bodyPr/>
                    <a:lstStyle/>
                    <a:p>
                      <a:pPr algn="ctr"/>
                      <a:r>
                        <a:rPr lang="en-US" sz="2800" b="0" i="0" dirty="0">
                          <a:latin typeface="Helvetica Light" panose="020B0403020202020204" pitchFamily="34" charset="0"/>
                        </a:rPr>
                        <a:t>Round 1</a:t>
                      </a:r>
                    </a:p>
                  </a:txBody>
                  <a:tcPr anchor="ctr"/>
                </a:tc>
                <a:tc>
                  <a:txBody>
                    <a:bodyPr/>
                    <a:lstStyle/>
                    <a:p>
                      <a:pPr algn="ctr"/>
                      <a:r>
                        <a:rPr lang="en-US" sz="2800" b="0" i="0" dirty="0">
                          <a:latin typeface="Helvetica Light" panose="020B0403020202020204" pitchFamily="34" charset="0"/>
                        </a:rPr>
                        <a:t>1.000</a:t>
                      </a:r>
                    </a:p>
                  </a:txBody>
                  <a:tcPr anchor="ctr"/>
                </a:tc>
                <a:tc>
                  <a:txBody>
                    <a:bodyPr/>
                    <a:lstStyle/>
                    <a:p>
                      <a:pPr algn="ctr"/>
                      <a:r>
                        <a:rPr lang="en-US" sz="2800" b="0" i="0" dirty="0">
                          <a:latin typeface="Helvetica Light" panose="020B0403020202020204" pitchFamily="34" charset="0"/>
                        </a:rPr>
                        <a:t>1.000 (F1)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Helvetica Light" panose="020B0403020202020204" pitchFamily="34" charset="0"/>
                        </a:rPr>
                        <a:t>0.987</a:t>
                      </a:r>
                    </a:p>
                  </a:txBody>
                  <a:tcPr anchor="ctr"/>
                </a:tc>
                <a:extLst>
                  <a:ext uri="{0D108BD9-81ED-4DB2-BD59-A6C34878D82A}">
                    <a16:rowId xmlns:a16="http://schemas.microsoft.com/office/drawing/2014/main" val="137543701"/>
                  </a:ext>
                </a:extLst>
              </a:tr>
              <a:tr h="798921">
                <a:tc>
                  <a:txBody>
                    <a:bodyPr/>
                    <a:lstStyle/>
                    <a:p>
                      <a:pPr algn="ctr"/>
                      <a:r>
                        <a:rPr lang="en-US" sz="2800" b="0" i="0" dirty="0">
                          <a:latin typeface="Helvetica Light" panose="020B0403020202020204" pitchFamily="34" charset="0"/>
                        </a:rPr>
                        <a:t>Round 2</a:t>
                      </a:r>
                    </a:p>
                  </a:txBody>
                  <a:tcPr anchor="ctr"/>
                </a:tc>
                <a:tc>
                  <a:txBody>
                    <a:bodyPr/>
                    <a:lstStyle/>
                    <a:p>
                      <a:pPr algn="ctr"/>
                      <a:r>
                        <a:rPr lang="en-US" sz="2800" b="0" i="0" dirty="0">
                          <a:latin typeface="Helvetica Light" panose="020B0403020202020204" pitchFamily="34" charset="0"/>
                        </a:rPr>
                        <a:t>0.911</a:t>
                      </a:r>
                    </a:p>
                  </a:txBody>
                  <a:tcPr anchor="ctr"/>
                </a:tc>
                <a:tc>
                  <a:txBody>
                    <a:bodyPr/>
                    <a:lstStyle/>
                    <a:p>
                      <a:pPr algn="ctr"/>
                      <a:r>
                        <a:rPr lang="en-US" sz="2800" b="0" i="0" dirty="0">
                          <a:latin typeface="Helvetica Light" panose="020B0403020202020204" pitchFamily="34" charset="0"/>
                        </a:rPr>
                        <a:t>1.414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Helvetica Light" panose="020B0403020202020204" pitchFamily="34" charset="0"/>
                        </a:rPr>
                        <a:t>0.881</a:t>
                      </a:r>
                    </a:p>
                  </a:txBody>
                  <a:tcPr anchor="ctr"/>
                </a:tc>
                <a:extLst>
                  <a:ext uri="{0D108BD9-81ED-4DB2-BD59-A6C34878D82A}">
                    <a16:rowId xmlns:a16="http://schemas.microsoft.com/office/drawing/2014/main" val="766805587"/>
                  </a:ext>
                </a:extLst>
              </a:tr>
              <a:tr h="798921">
                <a:tc>
                  <a:txBody>
                    <a:bodyPr/>
                    <a:lstStyle/>
                    <a:p>
                      <a:pPr algn="ctr"/>
                      <a:r>
                        <a:rPr lang="en-US" sz="2800" b="0" i="0" dirty="0">
                          <a:latin typeface="Helvetica Light" panose="020B0403020202020204" pitchFamily="34" charset="0"/>
                        </a:rPr>
                        <a:t>Round 3</a:t>
                      </a:r>
                    </a:p>
                  </a:txBody>
                  <a:tcPr anchor="ctr"/>
                </a:tc>
                <a:tc>
                  <a:txBody>
                    <a:bodyPr/>
                    <a:lstStyle/>
                    <a:p>
                      <a:pPr algn="ctr"/>
                      <a:r>
                        <a:rPr lang="en-US" sz="2800" b="0" i="0" dirty="0">
                          <a:latin typeface="Helvetica Light" panose="020B0403020202020204" pitchFamily="34" charset="0"/>
                        </a:rPr>
                        <a:t>0.970</a:t>
                      </a:r>
                    </a:p>
                  </a:txBody>
                  <a:tcPr anchor="ctr"/>
                </a:tc>
                <a:tc>
                  <a:txBody>
                    <a:bodyPr/>
                    <a:lstStyle/>
                    <a:p>
                      <a:pPr algn="ctr"/>
                      <a:r>
                        <a:rPr lang="en-US" sz="2800" b="0" i="0" dirty="0">
                          <a:latin typeface="Helvetica Light" panose="020B0403020202020204" pitchFamily="34" charset="0"/>
                        </a:rPr>
                        <a:t>1.956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Helvetica Light" panose="020B0403020202020204" pitchFamily="34" charset="0"/>
                        </a:rPr>
                        <a:t>0.844</a:t>
                      </a:r>
                    </a:p>
                  </a:txBody>
                  <a:tcPr anchor="ctr"/>
                </a:tc>
                <a:extLst>
                  <a:ext uri="{0D108BD9-81ED-4DB2-BD59-A6C34878D82A}">
                    <a16:rowId xmlns:a16="http://schemas.microsoft.com/office/drawing/2014/main" val="523868122"/>
                  </a:ext>
                </a:extLst>
              </a:tr>
              <a:tr h="798921">
                <a:tc>
                  <a:txBody>
                    <a:bodyPr/>
                    <a:lstStyle/>
                    <a:p>
                      <a:pPr algn="ctr"/>
                      <a:r>
                        <a:rPr lang="en-US" sz="2800" b="0" i="0" dirty="0">
                          <a:latin typeface="Helvetica Light" panose="020B0403020202020204" pitchFamily="34" charset="0"/>
                        </a:rPr>
                        <a:t>Round 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Helvetica Light" panose="020B0403020202020204" pitchFamily="34" charset="0"/>
                        </a:rPr>
                        <a:t>0.983</a:t>
                      </a:r>
                    </a:p>
                  </a:txBody>
                  <a:tcPr anchor="ctr"/>
                </a:tc>
                <a:tc>
                  <a:txBody>
                    <a:bodyPr/>
                    <a:lstStyle/>
                    <a:p>
                      <a:pPr algn="ctr"/>
                      <a:r>
                        <a:rPr lang="en-US" sz="2800" b="0" i="0" dirty="0">
                          <a:latin typeface="Helvetica Light" panose="020B0403020202020204" pitchFamily="34" charset="0"/>
                        </a:rPr>
                        <a:t>2.012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Helvetica Light" panose="020B0403020202020204" pitchFamily="34" charset="0"/>
                        </a:rPr>
                        <a:t>0.832</a:t>
                      </a:r>
                    </a:p>
                  </a:txBody>
                  <a:tcPr anchor="ctr"/>
                </a:tc>
                <a:extLst>
                  <a:ext uri="{0D108BD9-81ED-4DB2-BD59-A6C34878D82A}">
                    <a16:rowId xmlns:a16="http://schemas.microsoft.com/office/drawing/2014/main" val="2031380566"/>
                  </a:ext>
                </a:extLst>
              </a:tr>
            </a:tbl>
          </a:graphicData>
        </a:graphic>
      </p:graphicFrame>
      <p:sp>
        <p:nvSpPr>
          <p:cNvPr id="4" name="Slide Number Placeholder 3">
            <a:extLst>
              <a:ext uri="{FF2B5EF4-FFF2-40B4-BE49-F238E27FC236}">
                <a16:creationId xmlns:a16="http://schemas.microsoft.com/office/drawing/2014/main" id="{66C85607-ED33-234A-B87A-D48C47722776}"/>
              </a:ext>
            </a:extLst>
          </p:cNvPr>
          <p:cNvSpPr>
            <a:spLocks noGrp="1"/>
          </p:cNvSpPr>
          <p:nvPr>
            <p:ph type="sldNum" sz="quarter" idx="12"/>
          </p:nvPr>
        </p:nvSpPr>
        <p:spPr/>
        <p:txBody>
          <a:bodyPr/>
          <a:lstStyle/>
          <a:p>
            <a:fld id="{4C730022-4203-3C4A-AE0A-14E45AF1E0E7}" type="slidenum">
              <a:rPr lang="en-US" smtClean="0"/>
              <a:pPr/>
              <a:t>13</a:t>
            </a:fld>
            <a:endParaRPr lang="en-US"/>
          </a:p>
        </p:txBody>
      </p:sp>
    </p:spTree>
    <p:extLst>
      <p:ext uri="{BB962C8B-B14F-4D97-AF65-F5344CB8AC3E}">
        <p14:creationId xmlns:p14="http://schemas.microsoft.com/office/powerpoint/2010/main" val="421638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30D-E429-9A4E-B5ED-55E6A154441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FF08FF4-48B3-5449-A125-C3C31F0DFA41}"/>
              </a:ext>
            </a:extLst>
          </p:cNvPr>
          <p:cNvSpPr>
            <a:spLocks noGrp="1"/>
          </p:cNvSpPr>
          <p:nvPr>
            <p:ph idx="1"/>
          </p:nvPr>
        </p:nvSpPr>
        <p:spPr/>
        <p:txBody>
          <a:bodyPr>
            <a:normAutofit fontScale="92500" lnSpcReduction="10000"/>
          </a:bodyPr>
          <a:lstStyle/>
          <a:p>
            <a:r>
              <a:rPr lang="en-US" dirty="0"/>
              <a:t>Novelty</a:t>
            </a:r>
          </a:p>
          <a:p>
            <a:pPr lvl="1"/>
            <a:r>
              <a:rPr lang="en-US" dirty="0"/>
              <a:t>MTab is built on top of multiple lookup services.</a:t>
            </a:r>
          </a:p>
          <a:p>
            <a:pPr lvl="1"/>
            <a:r>
              <a:rPr lang="en-US" dirty="0"/>
              <a:t>MTab adopted many new signals (literal) from table elements. </a:t>
            </a:r>
          </a:p>
          <a:p>
            <a:r>
              <a:rPr lang="en-US" dirty="0"/>
              <a:t>Limitation</a:t>
            </a:r>
          </a:p>
          <a:p>
            <a:pPr lvl="1"/>
            <a:r>
              <a:rPr lang="en-US" dirty="0"/>
              <a:t>Accuracy strongly relies on the lookup results. </a:t>
            </a:r>
          </a:p>
          <a:p>
            <a:pPr lvl="1"/>
            <a:r>
              <a:rPr lang="en-US" dirty="0"/>
              <a:t>Computation-intensive </a:t>
            </a:r>
          </a:p>
          <a:p>
            <a:pPr lvl="1"/>
            <a:r>
              <a:rPr lang="en-US" dirty="0"/>
              <a:t>MTab is built on specific assumptions</a:t>
            </a:r>
          </a:p>
          <a:p>
            <a:r>
              <a:rPr lang="en-US" dirty="0"/>
              <a:t>Future work</a:t>
            </a:r>
          </a:p>
          <a:p>
            <a:pPr lvl="1"/>
            <a:r>
              <a:rPr lang="en-US" dirty="0"/>
              <a:t>Improve efficiency: Match only some parts of tables</a:t>
            </a:r>
          </a:p>
          <a:p>
            <a:pPr lvl="1"/>
            <a:r>
              <a:rPr lang="en-US" dirty="0"/>
              <a:t>Improve effectiveness: Relaxing MTab assumptions</a:t>
            </a:r>
          </a:p>
        </p:txBody>
      </p:sp>
      <p:sp>
        <p:nvSpPr>
          <p:cNvPr id="4" name="Slide Number Placeholder 3">
            <a:extLst>
              <a:ext uri="{FF2B5EF4-FFF2-40B4-BE49-F238E27FC236}">
                <a16:creationId xmlns:a16="http://schemas.microsoft.com/office/drawing/2014/main" id="{4FFA8439-6662-984C-AA34-B83EA26A220C}"/>
              </a:ext>
            </a:extLst>
          </p:cNvPr>
          <p:cNvSpPr>
            <a:spLocks noGrp="1"/>
          </p:cNvSpPr>
          <p:nvPr>
            <p:ph type="sldNum" sz="quarter" idx="12"/>
          </p:nvPr>
        </p:nvSpPr>
        <p:spPr/>
        <p:txBody>
          <a:bodyPr/>
          <a:lstStyle/>
          <a:p>
            <a:fld id="{4C730022-4203-3C4A-AE0A-14E45AF1E0E7}" type="slidenum">
              <a:rPr lang="en-US" smtClean="0"/>
              <a:pPr/>
              <a:t>14</a:t>
            </a:fld>
            <a:endParaRPr lang="en-US"/>
          </a:p>
        </p:txBody>
      </p:sp>
    </p:spTree>
    <p:extLst>
      <p:ext uri="{BB962C8B-B14F-4D97-AF65-F5344CB8AC3E}">
        <p14:creationId xmlns:p14="http://schemas.microsoft.com/office/powerpoint/2010/main" val="324437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FF49-4188-AB47-BF07-152C702655CC}"/>
              </a:ext>
            </a:extLst>
          </p:cNvPr>
          <p:cNvSpPr>
            <a:spLocks noGrp="1"/>
          </p:cNvSpPr>
          <p:nvPr>
            <p:ph type="title"/>
          </p:nvPr>
        </p:nvSpPr>
        <p:spPr/>
        <p:txBody>
          <a:bodyPr/>
          <a:lstStyle/>
          <a:p>
            <a:pPr algn="ctr"/>
            <a:r>
              <a:rPr lang="en-US" dirty="0"/>
              <a:t>Matching tables to DBpedia</a:t>
            </a:r>
          </a:p>
        </p:txBody>
      </p:sp>
      <p:pic>
        <p:nvPicPr>
          <p:cNvPr id="1026" name="Picture 2">
            <a:extLst>
              <a:ext uri="{FF2B5EF4-FFF2-40B4-BE49-F238E27FC236}">
                <a16:creationId xmlns:a16="http://schemas.microsoft.com/office/drawing/2014/main" id="{DF1ECCF8-4F9C-E841-99C5-446ACE0C59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654" y="1690689"/>
            <a:ext cx="3561904" cy="411499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5A6D9971-9E79-F047-B568-BA03763DDE30}"/>
              </a:ext>
            </a:extLst>
          </p:cNvPr>
          <p:cNvSpPr>
            <a:spLocks noGrp="1"/>
          </p:cNvSpPr>
          <p:nvPr>
            <p:ph type="sldNum" sz="quarter" idx="12"/>
          </p:nvPr>
        </p:nvSpPr>
        <p:spPr/>
        <p:txBody>
          <a:bodyPr/>
          <a:lstStyle/>
          <a:p>
            <a:fld id="{4C730022-4203-3C4A-AE0A-14E45AF1E0E7}" type="slidenum">
              <a:rPr lang="en-US" smtClean="0"/>
              <a:pPr/>
              <a:t>2</a:t>
            </a:fld>
            <a:endParaRPr lang="en-US"/>
          </a:p>
        </p:txBody>
      </p:sp>
      <p:pic>
        <p:nvPicPr>
          <p:cNvPr id="11" name="Picture 10">
            <a:extLst>
              <a:ext uri="{FF2B5EF4-FFF2-40B4-BE49-F238E27FC236}">
                <a16:creationId xmlns:a16="http://schemas.microsoft.com/office/drawing/2014/main" id="{7CE07FD7-8FA1-4E4D-A0C3-8C7D18805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53436"/>
            <a:ext cx="4398113" cy="2426545"/>
          </a:xfrm>
          <a:prstGeom prst="rect">
            <a:avLst/>
          </a:prstGeom>
        </p:spPr>
      </p:pic>
      <p:sp>
        <p:nvSpPr>
          <p:cNvPr id="12" name="Rectangle 11">
            <a:extLst>
              <a:ext uri="{FF2B5EF4-FFF2-40B4-BE49-F238E27FC236}">
                <a16:creationId xmlns:a16="http://schemas.microsoft.com/office/drawing/2014/main" id="{9ED3205A-6A33-304E-BC26-8AEB15CD588D}"/>
              </a:ext>
            </a:extLst>
          </p:cNvPr>
          <p:cNvSpPr/>
          <p:nvPr/>
        </p:nvSpPr>
        <p:spPr>
          <a:xfrm>
            <a:off x="0" y="6471560"/>
            <a:ext cx="8853550" cy="369332"/>
          </a:xfrm>
          <a:prstGeom prst="rect">
            <a:avLst/>
          </a:prstGeom>
        </p:spPr>
        <p:txBody>
          <a:bodyPr wrap="square">
            <a:spAutoFit/>
          </a:bodyPr>
          <a:lstStyle/>
          <a:p>
            <a:r>
              <a:rPr lang="en-US" dirty="0">
                <a:latin typeface="Helvetica Light" panose="020B0403020202020204" pitchFamily="34" charset="0"/>
              </a:rPr>
              <a:t>Challenge website: http://</a:t>
            </a:r>
            <a:r>
              <a:rPr lang="en-US" dirty="0" err="1">
                <a:latin typeface="Helvetica Light" panose="020B0403020202020204" pitchFamily="34" charset="0"/>
              </a:rPr>
              <a:t>www.cs.ox.ac.uk</a:t>
            </a:r>
            <a:r>
              <a:rPr lang="en-US" dirty="0">
                <a:latin typeface="Helvetica Light" panose="020B0403020202020204" pitchFamily="34" charset="0"/>
              </a:rPr>
              <a:t>/</a:t>
            </a:r>
            <a:r>
              <a:rPr lang="en-US" dirty="0" err="1">
                <a:latin typeface="Helvetica Light" panose="020B0403020202020204" pitchFamily="34" charset="0"/>
              </a:rPr>
              <a:t>isg</a:t>
            </a:r>
            <a:r>
              <a:rPr lang="en-US" dirty="0">
                <a:latin typeface="Helvetica Light" panose="020B0403020202020204" pitchFamily="34" charset="0"/>
              </a:rPr>
              <a:t>/challenges/</a:t>
            </a:r>
            <a:r>
              <a:rPr lang="en-US" dirty="0" err="1">
                <a:latin typeface="Helvetica Light" panose="020B0403020202020204" pitchFamily="34" charset="0"/>
              </a:rPr>
              <a:t>sem</a:t>
            </a:r>
            <a:r>
              <a:rPr lang="en-US" dirty="0">
                <a:latin typeface="Helvetica Light" panose="020B0403020202020204" pitchFamily="34" charset="0"/>
              </a:rPr>
              <a:t>-tab</a:t>
            </a:r>
          </a:p>
        </p:txBody>
      </p:sp>
    </p:spTree>
    <p:extLst>
      <p:ext uri="{BB962C8B-B14F-4D97-AF65-F5344CB8AC3E}">
        <p14:creationId xmlns:p14="http://schemas.microsoft.com/office/powerpoint/2010/main" val="134779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E2F1-39B7-5540-9CED-BAB7A4ED4901}"/>
              </a:ext>
            </a:extLst>
          </p:cNvPr>
          <p:cNvSpPr>
            <a:spLocks noGrp="1"/>
          </p:cNvSpPr>
          <p:nvPr>
            <p:ph type="title"/>
          </p:nvPr>
        </p:nvSpPr>
        <p:spPr>
          <a:xfrm>
            <a:off x="396421" y="333376"/>
            <a:ext cx="7886700" cy="1325563"/>
          </a:xfrm>
        </p:spPr>
        <p:txBody>
          <a:bodyPr/>
          <a:lstStyle/>
          <a:p>
            <a:pPr algn="ctr"/>
            <a:r>
              <a:rPr lang="en-US" dirty="0"/>
              <a:t>MTab: Assumptions</a:t>
            </a:r>
          </a:p>
        </p:txBody>
      </p:sp>
      <p:sp>
        <p:nvSpPr>
          <p:cNvPr id="3" name="Content Placeholder 2">
            <a:extLst>
              <a:ext uri="{FF2B5EF4-FFF2-40B4-BE49-F238E27FC236}">
                <a16:creationId xmlns:a16="http://schemas.microsoft.com/office/drawing/2014/main" id="{6A80486A-3A76-B04A-A5A9-CA30EB35C022}"/>
              </a:ext>
            </a:extLst>
          </p:cNvPr>
          <p:cNvSpPr>
            <a:spLocks noGrp="1"/>
          </p:cNvSpPr>
          <p:nvPr>
            <p:ph idx="1"/>
          </p:nvPr>
        </p:nvSpPr>
        <p:spPr>
          <a:xfrm>
            <a:off x="396421" y="1831976"/>
            <a:ext cx="8471809" cy="4351338"/>
          </a:xfrm>
        </p:spPr>
        <p:txBody>
          <a:bodyPr>
            <a:normAutofit lnSpcReduction="10000"/>
          </a:bodyPr>
          <a:lstStyle/>
          <a:p>
            <a:pPr marL="514350" indent="-514350">
              <a:lnSpc>
                <a:spcPct val="130000"/>
              </a:lnSpc>
              <a:buFont typeface="+mj-lt"/>
              <a:buAutoNum type="arabicPeriod"/>
              <a:tabLst>
                <a:tab pos="1457325" algn="l"/>
              </a:tabLst>
            </a:pPr>
            <a:r>
              <a:rPr lang="en-US" dirty="0">
                <a:cs typeface="Arial" panose="020B0604020202020204" pitchFamily="34" charset="0"/>
              </a:rPr>
              <a:t>DBpedia: completed, corrected</a:t>
            </a:r>
          </a:p>
          <a:p>
            <a:pPr marL="514350" indent="-514350">
              <a:lnSpc>
                <a:spcPct val="130000"/>
              </a:lnSpc>
              <a:buFont typeface="+mj-lt"/>
              <a:buAutoNum type="arabicPeriod"/>
            </a:pPr>
            <a:r>
              <a:rPr lang="en-US" dirty="0">
                <a:cs typeface="Arial" panose="020B0604020202020204" pitchFamily="34" charset="0"/>
              </a:rPr>
              <a:t>Tables: vertical relational</a:t>
            </a:r>
          </a:p>
          <a:p>
            <a:pPr marL="514350" indent="-514350">
              <a:lnSpc>
                <a:spcPct val="130000"/>
              </a:lnSpc>
              <a:buFont typeface="+mj-lt"/>
              <a:buAutoNum type="arabicPeriod"/>
            </a:pPr>
            <a:r>
              <a:rPr lang="en-US" dirty="0">
                <a:cs typeface="Arial" panose="020B0604020202020204" pitchFamily="34" charset="0"/>
              </a:rPr>
              <a:t>Tables: independent</a:t>
            </a:r>
          </a:p>
          <a:p>
            <a:pPr marL="514350" indent="-514350">
              <a:lnSpc>
                <a:spcPct val="130000"/>
              </a:lnSpc>
              <a:buFont typeface="+mj-lt"/>
              <a:buAutoNum type="arabicPeriod"/>
            </a:pPr>
            <a:r>
              <a:rPr lang="en-US" dirty="0">
                <a:cs typeface="Arial" panose="020B0604020202020204" pitchFamily="34" charset="0"/>
              </a:rPr>
              <a:t>All cells in a column have the same </a:t>
            </a:r>
            <a:br>
              <a:rPr lang="en-US" dirty="0">
                <a:cs typeface="Arial" panose="020B0604020202020204" pitchFamily="34" charset="0"/>
              </a:rPr>
            </a:br>
            <a:r>
              <a:rPr lang="en-US" dirty="0">
                <a:cs typeface="Arial" panose="020B0604020202020204" pitchFamily="34" charset="0"/>
              </a:rPr>
              <a:t> - Entity type </a:t>
            </a:r>
            <a:br>
              <a:rPr lang="en-US" dirty="0">
                <a:cs typeface="Arial" panose="020B0604020202020204" pitchFamily="34" charset="0"/>
              </a:rPr>
            </a:br>
            <a:r>
              <a:rPr lang="en-US" dirty="0">
                <a:cs typeface="Arial" panose="020B0604020202020204" pitchFamily="34" charset="0"/>
              </a:rPr>
              <a:t> - Data type</a:t>
            </a:r>
          </a:p>
          <a:p>
            <a:pPr marL="514350" indent="-514350">
              <a:lnSpc>
                <a:spcPct val="130000"/>
              </a:lnSpc>
              <a:buFont typeface="+mj-lt"/>
              <a:buAutoNum type="arabicPeriod"/>
            </a:pPr>
            <a:r>
              <a:rPr lang="en-US" dirty="0">
                <a:cs typeface="Arial" panose="020B0604020202020204" pitchFamily="34" charset="0"/>
              </a:rPr>
              <a:t>Table header is in the first row of table</a:t>
            </a:r>
          </a:p>
        </p:txBody>
      </p:sp>
      <p:sp>
        <p:nvSpPr>
          <p:cNvPr id="4" name="Slide Number Placeholder 3">
            <a:extLst>
              <a:ext uri="{FF2B5EF4-FFF2-40B4-BE49-F238E27FC236}">
                <a16:creationId xmlns:a16="http://schemas.microsoft.com/office/drawing/2014/main" id="{E5D19792-8CAD-3849-9CE8-843617F9AFFD}"/>
              </a:ext>
            </a:extLst>
          </p:cNvPr>
          <p:cNvSpPr>
            <a:spLocks noGrp="1"/>
          </p:cNvSpPr>
          <p:nvPr>
            <p:ph type="sldNum" sz="quarter" idx="12"/>
          </p:nvPr>
        </p:nvSpPr>
        <p:spPr/>
        <p:txBody>
          <a:bodyPr/>
          <a:lstStyle/>
          <a:p>
            <a:fld id="{4C730022-4203-3C4A-AE0A-14E45AF1E0E7}" type="slidenum">
              <a:rPr lang="en-US" smtClean="0"/>
              <a:pPr/>
              <a:t>3</a:t>
            </a:fld>
            <a:endParaRPr lang="en-US"/>
          </a:p>
        </p:txBody>
      </p:sp>
    </p:spTree>
    <p:extLst>
      <p:ext uri="{BB962C8B-B14F-4D97-AF65-F5344CB8AC3E}">
        <p14:creationId xmlns:p14="http://schemas.microsoft.com/office/powerpoint/2010/main" val="39355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FF1C-31AB-D54D-A834-E056027A56E0}"/>
              </a:ext>
            </a:extLst>
          </p:cNvPr>
          <p:cNvSpPr>
            <a:spLocks noGrp="1"/>
          </p:cNvSpPr>
          <p:nvPr>
            <p:ph type="title"/>
          </p:nvPr>
        </p:nvSpPr>
        <p:spPr/>
        <p:txBody>
          <a:bodyPr/>
          <a:lstStyle/>
          <a:p>
            <a:r>
              <a:rPr lang="en-US" dirty="0"/>
              <a:t>MTab: Key Ideas</a:t>
            </a:r>
          </a:p>
        </p:txBody>
      </p:sp>
      <p:sp>
        <p:nvSpPr>
          <p:cNvPr id="3" name="Content Placeholder 2">
            <a:extLst>
              <a:ext uri="{FF2B5EF4-FFF2-40B4-BE49-F238E27FC236}">
                <a16:creationId xmlns:a16="http://schemas.microsoft.com/office/drawing/2014/main" id="{686CDC51-08BD-9745-A679-57AAC8ACAD0E}"/>
              </a:ext>
            </a:extLst>
          </p:cNvPr>
          <p:cNvSpPr>
            <a:spLocks noGrp="1"/>
          </p:cNvSpPr>
          <p:nvPr>
            <p:ph idx="1"/>
          </p:nvPr>
        </p:nvSpPr>
        <p:spPr>
          <a:xfrm>
            <a:off x="628650" y="1825625"/>
            <a:ext cx="7886700" cy="4351338"/>
          </a:xfrm>
        </p:spPr>
        <p:txBody>
          <a:bodyPr>
            <a:normAutofit/>
          </a:bodyPr>
          <a:lstStyle/>
          <a:p>
            <a:pPr marL="514350" indent="-514350">
              <a:lnSpc>
                <a:spcPct val="130000"/>
              </a:lnSpc>
              <a:buFont typeface="Wingdings" pitchFamily="2" charset="2"/>
              <a:buChar char="§"/>
            </a:pPr>
            <a:r>
              <a:rPr lang="en-US" dirty="0"/>
              <a:t>MTab combines the voting algorithm and the probability models. </a:t>
            </a:r>
            <a:br>
              <a:rPr lang="en-US" dirty="0">
                <a:cs typeface="Arial" panose="020B0604020202020204" pitchFamily="34" charset="0"/>
              </a:rPr>
            </a:br>
            <a:endParaRPr lang="en-US" dirty="0">
              <a:cs typeface="Arial" panose="020B0604020202020204" pitchFamily="34" charset="0"/>
            </a:endParaRPr>
          </a:p>
          <a:p>
            <a:pPr marL="514350" indent="-514350">
              <a:lnSpc>
                <a:spcPct val="130000"/>
              </a:lnSpc>
              <a:buFont typeface="Wingdings" pitchFamily="2" charset="2"/>
              <a:buChar char="§"/>
            </a:pPr>
            <a:r>
              <a:rPr lang="en-US" dirty="0">
                <a:cs typeface="Arial" panose="020B0604020202020204" pitchFamily="34" charset="0"/>
              </a:rPr>
              <a:t>Tackle two major problems</a:t>
            </a:r>
            <a:br>
              <a:rPr lang="en-US" dirty="0">
                <a:cs typeface="Arial" panose="020B0604020202020204" pitchFamily="34" charset="0"/>
              </a:rPr>
            </a:br>
            <a:r>
              <a:rPr lang="en-US" dirty="0">
                <a:cs typeface="Arial" panose="020B0604020202020204" pitchFamily="34" charset="0"/>
              </a:rPr>
              <a:t>- Entity lookup: No result </a:t>
            </a:r>
            <a:br>
              <a:rPr lang="en-US" dirty="0">
                <a:cs typeface="Arial" panose="020B0604020202020204" pitchFamily="34" charset="0"/>
              </a:rPr>
            </a:br>
            <a:r>
              <a:rPr lang="en-US" dirty="0">
                <a:cs typeface="Arial" panose="020B0604020202020204" pitchFamily="34" charset="0"/>
              </a:rPr>
              <a:t>- Literal matching: cell values could not exactly matched to KG. </a:t>
            </a:r>
          </a:p>
        </p:txBody>
      </p:sp>
      <p:sp>
        <p:nvSpPr>
          <p:cNvPr id="4" name="Slide Number Placeholder 3">
            <a:extLst>
              <a:ext uri="{FF2B5EF4-FFF2-40B4-BE49-F238E27FC236}">
                <a16:creationId xmlns:a16="http://schemas.microsoft.com/office/drawing/2014/main" id="{A4BD21EF-349E-9E41-AF4E-5657F6310B83}"/>
              </a:ext>
            </a:extLst>
          </p:cNvPr>
          <p:cNvSpPr>
            <a:spLocks noGrp="1"/>
          </p:cNvSpPr>
          <p:nvPr>
            <p:ph type="sldNum" sz="quarter" idx="12"/>
          </p:nvPr>
        </p:nvSpPr>
        <p:spPr/>
        <p:txBody>
          <a:bodyPr/>
          <a:lstStyle/>
          <a:p>
            <a:fld id="{4C730022-4203-3C4A-AE0A-14E45AF1E0E7}" type="slidenum">
              <a:rPr lang="en-US" smtClean="0"/>
              <a:pPr/>
              <a:t>4</a:t>
            </a:fld>
            <a:endParaRPr lang="en-US"/>
          </a:p>
        </p:txBody>
      </p:sp>
    </p:spTree>
    <p:extLst>
      <p:ext uri="{BB962C8B-B14F-4D97-AF65-F5344CB8AC3E}">
        <p14:creationId xmlns:p14="http://schemas.microsoft.com/office/powerpoint/2010/main" val="132451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7AC8-9E4C-EC4E-B936-D6DFA9CFBDE2}"/>
              </a:ext>
            </a:extLst>
          </p:cNvPr>
          <p:cNvSpPr>
            <a:spLocks noGrp="1"/>
          </p:cNvSpPr>
          <p:nvPr>
            <p:ph type="title"/>
          </p:nvPr>
        </p:nvSpPr>
        <p:spPr/>
        <p:txBody>
          <a:bodyPr/>
          <a:lstStyle/>
          <a:p>
            <a:r>
              <a:rPr lang="en-US" dirty="0"/>
              <a:t>MTab framework</a:t>
            </a:r>
          </a:p>
        </p:txBody>
      </p:sp>
      <p:sp>
        <p:nvSpPr>
          <p:cNvPr id="4" name="Slide Number Placeholder 3">
            <a:extLst>
              <a:ext uri="{FF2B5EF4-FFF2-40B4-BE49-F238E27FC236}">
                <a16:creationId xmlns:a16="http://schemas.microsoft.com/office/drawing/2014/main" id="{B07DFEDE-8E88-6047-A53C-86D953AD45AE}"/>
              </a:ext>
            </a:extLst>
          </p:cNvPr>
          <p:cNvSpPr>
            <a:spLocks noGrp="1"/>
          </p:cNvSpPr>
          <p:nvPr>
            <p:ph type="sldNum" sz="quarter" idx="12"/>
          </p:nvPr>
        </p:nvSpPr>
        <p:spPr/>
        <p:txBody>
          <a:bodyPr/>
          <a:lstStyle/>
          <a:p>
            <a:fld id="{4C730022-4203-3C4A-AE0A-14E45AF1E0E7}" type="slidenum">
              <a:rPr lang="en-US" smtClean="0"/>
              <a:pPr/>
              <a:t>5</a:t>
            </a:fld>
            <a:endParaRPr lang="en-US"/>
          </a:p>
        </p:txBody>
      </p:sp>
      <p:pic>
        <p:nvPicPr>
          <p:cNvPr id="5" name="Picture 4">
            <a:extLst>
              <a:ext uri="{FF2B5EF4-FFF2-40B4-BE49-F238E27FC236}">
                <a16:creationId xmlns:a16="http://schemas.microsoft.com/office/drawing/2014/main" id="{A01DE451-0F78-DF44-B45C-46DE73EAD097}"/>
              </a:ext>
            </a:extLst>
          </p:cNvPr>
          <p:cNvPicPr>
            <a:picLocks noChangeAspect="1"/>
          </p:cNvPicPr>
          <p:nvPr/>
        </p:nvPicPr>
        <p:blipFill>
          <a:blip r:embed="rId3"/>
          <a:stretch>
            <a:fillRect/>
          </a:stretch>
        </p:blipFill>
        <p:spPr>
          <a:xfrm>
            <a:off x="294493" y="1816100"/>
            <a:ext cx="8555014" cy="4294414"/>
          </a:xfrm>
          <a:prstGeom prst="rect">
            <a:avLst/>
          </a:prstGeom>
        </p:spPr>
      </p:pic>
    </p:spTree>
    <p:extLst>
      <p:ext uri="{BB962C8B-B14F-4D97-AF65-F5344CB8AC3E}">
        <p14:creationId xmlns:p14="http://schemas.microsoft.com/office/powerpoint/2010/main" val="141842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288F-F235-B247-9089-10743B09002E}"/>
              </a:ext>
            </a:extLst>
          </p:cNvPr>
          <p:cNvSpPr>
            <a:spLocks noGrp="1"/>
          </p:cNvSpPr>
          <p:nvPr>
            <p:ph type="title"/>
          </p:nvPr>
        </p:nvSpPr>
        <p:spPr/>
        <p:txBody>
          <a:bodyPr/>
          <a:lstStyle/>
          <a:p>
            <a:r>
              <a:rPr lang="en-US" dirty="0"/>
              <a:t>Step 1: Pre-Processing</a:t>
            </a:r>
          </a:p>
        </p:txBody>
      </p:sp>
      <p:sp>
        <p:nvSpPr>
          <p:cNvPr id="3" name="Content Placeholder 2">
            <a:extLst>
              <a:ext uri="{FF2B5EF4-FFF2-40B4-BE49-F238E27FC236}">
                <a16:creationId xmlns:a16="http://schemas.microsoft.com/office/drawing/2014/main" id="{BC0A9D8E-90B0-164F-821E-1624A32D06DB}"/>
              </a:ext>
            </a:extLst>
          </p:cNvPr>
          <p:cNvSpPr>
            <a:spLocks noGrp="1"/>
          </p:cNvSpPr>
          <p:nvPr>
            <p:ph idx="1"/>
          </p:nvPr>
        </p:nvSpPr>
        <p:spPr/>
        <p:txBody>
          <a:bodyPr>
            <a:normAutofit fontScale="62500" lnSpcReduction="20000"/>
          </a:bodyPr>
          <a:lstStyle/>
          <a:p>
            <a:pPr marL="514350" indent="-514350">
              <a:lnSpc>
                <a:spcPct val="130000"/>
              </a:lnSpc>
              <a:buFont typeface="+mj-lt"/>
              <a:buAutoNum type="arabicPeriod"/>
            </a:pPr>
            <a:r>
              <a:rPr lang="en-US" dirty="0">
                <a:cs typeface="Arial" panose="020B0604020202020204" pitchFamily="34" charset="0"/>
              </a:rPr>
              <a:t>Text decoding: use “fix text for you” (ftfy) [1] to correct noisy textual data </a:t>
            </a:r>
          </a:p>
          <a:p>
            <a:pPr marL="514350" indent="-514350">
              <a:lnSpc>
                <a:spcPct val="130000"/>
              </a:lnSpc>
              <a:buFont typeface="+mj-lt"/>
              <a:buAutoNum type="arabicPeriod"/>
            </a:pPr>
            <a:r>
              <a:rPr lang="en-US" dirty="0">
                <a:cs typeface="Arial" panose="020B0604020202020204" pitchFamily="34" charset="0"/>
              </a:rPr>
              <a:t>Language prediction: use pre-trained “fast text” model (Facebook) [2]</a:t>
            </a:r>
          </a:p>
          <a:p>
            <a:pPr marL="514350" indent="-514350">
              <a:lnSpc>
                <a:spcPct val="130000"/>
              </a:lnSpc>
              <a:buFont typeface="+mj-lt"/>
              <a:buAutoNum type="arabicPeriod"/>
            </a:pPr>
            <a:r>
              <a:rPr lang="en-US" dirty="0">
                <a:cs typeface="Arial" panose="020B0604020202020204" pitchFamily="34" charset="0"/>
              </a:rPr>
              <a:t>Data type prediction: use Duckling (Facebook) [3]</a:t>
            </a:r>
          </a:p>
          <a:p>
            <a:pPr marL="514350" indent="-514350">
              <a:lnSpc>
                <a:spcPct val="130000"/>
              </a:lnSpc>
              <a:buFont typeface="+mj-lt"/>
              <a:buAutoNum type="arabicPeriod"/>
            </a:pPr>
            <a:r>
              <a:rPr lang="en-US" dirty="0">
                <a:cs typeface="Arial" panose="020B0604020202020204" pitchFamily="34" charset="0"/>
              </a:rPr>
              <a:t>Entity type prediction: use SpaCy [4] </a:t>
            </a:r>
          </a:p>
          <a:p>
            <a:pPr marL="514350" indent="-514350">
              <a:lnSpc>
                <a:spcPct val="130000"/>
              </a:lnSpc>
              <a:buFont typeface="+mj-lt"/>
              <a:buAutoNum type="arabicPeriod"/>
            </a:pPr>
            <a:r>
              <a:rPr lang="en-US" dirty="0">
                <a:cs typeface="Arial" panose="020B0604020202020204" pitchFamily="34" charset="0"/>
              </a:rPr>
              <a:t>Entity lookup: </a:t>
            </a:r>
            <a:br>
              <a:rPr lang="en-US" dirty="0">
                <a:cs typeface="Arial" panose="020B0604020202020204" pitchFamily="34" charset="0"/>
              </a:rPr>
            </a:br>
            <a:r>
              <a:rPr lang="en-US" dirty="0">
                <a:cs typeface="Arial" panose="020B0604020202020204" pitchFamily="34" charset="0"/>
              </a:rPr>
              <a:t>- Query: each cell or neighbor cells in the same row. </a:t>
            </a:r>
            <a:br>
              <a:rPr lang="en-US" dirty="0">
                <a:cs typeface="Arial" panose="020B0604020202020204" pitchFamily="34" charset="0"/>
              </a:rPr>
            </a:br>
            <a:r>
              <a:rPr lang="en-US" dirty="0">
                <a:cs typeface="Arial" panose="020B0604020202020204" pitchFamily="34" charset="0"/>
              </a:rPr>
              <a:t>- Target: </a:t>
            </a:r>
            <a:br>
              <a:rPr lang="en-US" dirty="0">
                <a:cs typeface="Arial" panose="020B0604020202020204" pitchFamily="34" charset="0"/>
              </a:rPr>
            </a:br>
            <a:r>
              <a:rPr lang="en-US" dirty="0">
                <a:cs typeface="Arial" panose="020B0604020202020204" pitchFamily="34" charset="0"/>
              </a:rPr>
              <a:t>  1) DBpedia lookup,             2) DBpedia endpoint, </a:t>
            </a:r>
            <a:br>
              <a:rPr lang="en-US" dirty="0">
                <a:cs typeface="Arial" panose="020B0604020202020204" pitchFamily="34" charset="0"/>
              </a:rPr>
            </a:br>
            <a:r>
              <a:rPr lang="en-US" dirty="0">
                <a:cs typeface="Arial" panose="020B0604020202020204" pitchFamily="34" charset="0"/>
              </a:rPr>
              <a:t>  3) Wikipedia,                       4) Wikidata</a:t>
            </a:r>
            <a:br>
              <a:rPr lang="en-US" dirty="0">
                <a:cs typeface="Arial" panose="020B0604020202020204" pitchFamily="34" charset="0"/>
              </a:rPr>
            </a:br>
            <a:r>
              <a:rPr lang="en-US" dirty="0">
                <a:cs typeface="Arial" panose="020B0604020202020204" pitchFamily="34" charset="0"/>
              </a:rPr>
              <a:t>- Parameters: language, limit of ranking result</a:t>
            </a:r>
          </a:p>
        </p:txBody>
      </p:sp>
      <p:sp>
        <p:nvSpPr>
          <p:cNvPr id="4" name="Slide Number Placeholder 3">
            <a:extLst>
              <a:ext uri="{FF2B5EF4-FFF2-40B4-BE49-F238E27FC236}">
                <a16:creationId xmlns:a16="http://schemas.microsoft.com/office/drawing/2014/main" id="{9BAD2118-5648-F849-9A40-1577E4015A96}"/>
              </a:ext>
            </a:extLst>
          </p:cNvPr>
          <p:cNvSpPr>
            <a:spLocks noGrp="1"/>
          </p:cNvSpPr>
          <p:nvPr>
            <p:ph type="sldNum" sz="quarter" idx="12"/>
          </p:nvPr>
        </p:nvSpPr>
        <p:spPr/>
        <p:txBody>
          <a:bodyPr/>
          <a:lstStyle/>
          <a:p>
            <a:fld id="{4C730022-4203-3C4A-AE0A-14E45AF1E0E7}" type="slidenum">
              <a:rPr lang="en-US" smtClean="0"/>
              <a:pPr/>
              <a:t>6</a:t>
            </a:fld>
            <a:endParaRPr lang="en-US"/>
          </a:p>
        </p:txBody>
      </p:sp>
      <p:sp>
        <p:nvSpPr>
          <p:cNvPr id="5" name="Rectangle 4">
            <a:extLst>
              <a:ext uri="{FF2B5EF4-FFF2-40B4-BE49-F238E27FC236}">
                <a16:creationId xmlns:a16="http://schemas.microsoft.com/office/drawing/2014/main" id="{402548F0-ABF5-CA4E-8204-E55BB9740B97}"/>
              </a:ext>
            </a:extLst>
          </p:cNvPr>
          <p:cNvSpPr/>
          <p:nvPr/>
        </p:nvSpPr>
        <p:spPr>
          <a:xfrm>
            <a:off x="145225" y="5657671"/>
            <a:ext cx="8853550" cy="1200329"/>
          </a:xfrm>
          <a:prstGeom prst="rect">
            <a:avLst/>
          </a:prstGeom>
        </p:spPr>
        <p:txBody>
          <a:bodyPr wrap="square">
            <a:spAutoFit/>
          </a:bodyPr>
          <a:lstStyle/>
          <a:p>
            <a:r>
              <a:rPr lang="en-US" sz="1200" dirty="0">
                <a:latin typeface="Helvetica Light" panose="020B0403020202020204" pitchFamily="34" charset="0"/>
              </a:rPr>
              <a:t>[1] Speer, R.: ftfy. </a:t>
            </a:r>
            <a:r>
              <a:rPr lang="en-US" sz="1200" dirty="0" err="1">
                <a:latin typeface="Helvetica Light" panose="020B0403020202020204" pitchFamily="34" charset="0"/>
              </a:rPr>
              <a:t>Zenodo</a:t>
            </a:r>
            <a:r>
              <a:rPr lang="en-US" sz="1200" dirty="0">
                <a:latin typeface="Helvetica Light" panose="020B0403020202020204" pitchFamily="34" charset="0"/>
              </a:rPr>
              <a:t> (2019), version 5.5</a:t>
            </a:r>
            <a:br>
              <a:rPr lang="en-US" sz="1200" dirty="0">
                <a:latin typeface="Helvetica Light" panose="020B0403020202020204" pitchFamily="34" charset="0"/>
              </a:rPr>
            </a:br>
            <a:r>
              <a:rPr lang="en-US" sz="1200" dirty="0">
                <a:latin typeface="Helvetica Light" panose="020B0403020202020204" pitchFamily="34" charset="0"/>
              </a:rPr>
              <a:t>[2] </a:t>
            </a:r>
            <a:r>
              <a:rPr lang="en-US" sz="1200" dirty="0" err="1">
                <a:latin typeface="Helvetica Light" panose="020B0403020202020204" pitchFamily="34" charset="0"/>
              </a:rPr>
              <a:t>Joulin</a:t>
            </a:r>
            <a:r>
              <a:rPr lang="en-US" sz="1200" dirty="0">
                <a:latin typeface="Helvetica Light" panose="020B0403020202020204" pitchFamily="34" charset="0"/>
              </a:rPr>
              <a:t> et al. Bag of tricks for efficient text classification. In: EACL 2017. pp. 427–431. ACL (April 2017)</a:t>
            </a:r>
          </a:p>
          <a:p>
            <a:r>
              <a:rPr lang="en-US" sz="1200" dirty="0">
                <a:latin typeface="Helvetica Light" panose="020B0403020202020204" pitchFamily="34" charset="0"/>
              </a:rPr>
              <a:t>[3] Duckling, link: https://github.com/facebook/duckling</a:t>
            </a:r>
            <a:br>
              <a:rPr lang="en-US" sz="1200" dirty="0">
                <a:latin typeface="Helvetica Light" panose="020B0403020202020204" pitchFamily="34" charset="0"/>
              </a:rPr>
            </a:br>
            <a:r>
              <a:rPr lang="en-US" sz="1200" dirty="0">
                <a:latin typeface="Helvetica Light" panose="020B0403020202020204" pitchFamily="34" charset="0"/>
              </a:rPr>
              <a:t>[4] </a:t>
            </a:r>
            <a:r>
              <a:rPr lang="en-US" sz="1200" dirty="0" err="1">
                <a:latin typeface="Helvetica Light" panose="020B0403020202020204" pitchFamily="34" charset="0"/>
              </a:rPr>
              <a:t>Honnibal</a:t>
            </a:r>
            <a:r>
              <a:rPr lang="en-US" sz="1200" dirty="0">
                <a:latin typeface="Helvetica Light" panose="020B0403020202020204" pitchFamily="34" charset="0"/>
              </a:rPr>
              <a:t>, M., </a:t>
            </a:r>
            <a:r>
              <a:rPr lang="en-US" sz="1200" dirty="0" err="1">
                <a:latin typeface="Helvetica Light" panose="020B0403020202020204" pitchFamily="34" charset="0"/>
              </a:rPr>
              <a:t>Montani</a:t>
            </a:r>
            <a:r>
              <a:rPr lang="en-US" sz="1200" dirty="0">
                <a:latin typeface="Helvetica Light" panose="020B0403020202020204" pitchFamily="34" charset="0"/>
              </a:rPr>
              <a:t>, I.: </a:t>
            </a:r>
            <a:r>
              <a:rPr lang="en-US" sz="1200" dirty="0" err="1">
                <a:latin typeface="Helvetica Light" panose="020B0403020202020204" pitchFamily="34" charset="0"/>
              </a:rPr>
              <a:t>spaCy</a:t>
            </a:r>
            <a:r>
              <a:rPr lang="en-US" sz="1200" dirty="0">
                <a:latin typeface="Helvetica Light" panose="020B0403020202020204" pitchFamily="34" charset="0"/>
              </a:rPr>
              <a:t> 2: Natural language understanding with Bloom embeddings, convolutional neural networks and incremental parsing (2017)</a:t>
            </a:r>
          </a:p>
          <a:p>
            <a:endParaRPr lang="en-US" sz="1200" dirty="0">
              <a:latin typeface="Helvetica Light" panose="020B0403020202020204" pitchFamily="34" charset="0"/>
            </a:endParaRPr>
          </a:p>
        </p:txBody>
      </p:sp>
    </p:spTree>
    <p:extLst>
      <p:ext uri="{BB962C8B-B14F-4D97-AF65-F5344CB8AC3E}">
        <p14:creationId xmlns:p14="http://schemas.microsoft.com/office/powerpoint/2010/main" val="212251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C52D-8E8B-EA4D-B601-D5804634D000}"/>
              </a:ext>
            </a:extLst>
          </p:cNvPr>
          <p:cNvSpPr>
            <a:spLocks noGrp="1"/>
          </p:cNvSpPr>
          <p:nvPr>
            <p:ph type="title"/>
          </p:nvPr>
        </p:nvSpPr>
        <p:spPr>
          <a:xfrm>
            <a:off x="177421" y="365126"/>
            <a:ext cx="8871045" cy="1325563"/>
          </a:xfrm>
        </p:spPr>
        <p:txBody>
          <a:bodyPr>
            <a:normAutofit/>
          </a:bodyPr>
          <a:lstStyle/>
          <a:p>
            <a:r>
              <a:rPr lang="en-US" sz="4000" dirty="0"/>
              <a:t>Step 2: Cell </a:t>
            </a:r>
            <a:br>
              <a:rPr lang="en-US" dirty="0"/>
            </a:br>
            <a:r>
              <a:rPr lang="en-US" sz="2800" b="1" dirty="0">
                <a:cs typeface="Arial" panose="020B0604020202020204" pitchFamily="34" charset="0"/>
              </a:rPr>
              <a:t>Estimate Entity Candidates based on lookup results</a:t>
            </a:r>
            <a:endParaRPr lang="en-US" sz="2800" b="1" dirty="0"/>
          </a:p>
        </p:txBody>
      </p:sp>
      <p:sp>
        <p:nvSpPr>
          <p:cNvPr id="4" name="Slide Number Placeholder 3">
            <a:extLst>
              <a:ext uri="{FF2B5EF4-FFF2-40B4-BE49-F238E27FC236}">
                <a16:creationId xmlns:a16="http://schemas.microsoft.com/office/drawing/2014/main" id="{6F88086C-8659-214D-8CDE-ADFC08067AF2}"/>
              </a:ext>
            </a:extLst>
          </p:cNvPr>
          <p:cNvSpPr>
            <a:spLocks noGrp="1"/>
          </p:cNvSpPr>
          <p:nvPr>
            <p:ph type="sldNum" sz="quarter" idx="12"/>
          </p:nvPr>
        </p:nvSpPr>
        <p:spPr/>
        <p:txBody>
          <a:bodyPr/>
          <a:lstStyle/>
          <a:p>
            <a:fld id="{4C730022-4203-3C4A-AE0A-14E45AF1E0E7}" type="slidenum">
              <a:rPr lang="en-US" smtClean="0"/>
              <a:pPr/>
              <a:t>7</a:t>
            </a:fld>
            <a:endParaRPr lang="en-US"/>
          </a:p>
        </p:txBody>
      </p:sp>
      <p:sp>
        <p:nvSpPr>
          <p:cNvPr id="6" name="Content Placeholder 2">
            <a:extLst>
              <a:ext uri="{FF2B5EF4-FFF2-40B4-BE49-F238E27FC236}">
                <a16:creationId xmlns:a16="http://schemas.microsoft.com/office/drawing/2014/main" id="{ADA3A492-CFD7-4C42-BD4B-627F3F36009B}"/>
              </a:ext>
            </a:extLst>
          </p:cNvPr>
          <p:cNvSpPr txBox="1">
            <a:spLocks/>
          </p:cNvSpPr>
          <p:nvPr/>
        </p:nvSpPr>
        <p:spPr>
          <a:xfrm>
            <a:off x="628650" y="1758157"/>
            <a:ext cx="7886700" cy="148124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dirty="0">
                <a:cs typeface="Arial" panose="020B0604020202020204" pitchFamily="34" charset="0"/>
              </a:rPr>
              <a:t>Aggregate scoring from lookup results</a:t>
            </a:r>
          </a:p>
          <a:p>
            <a:pPr>
              <a:lnSpc>
                <a:spcPct val="130000"/>
              </a:lnSpc>
            </a:pPr>
            <a:r>
              <a:rPr lang="en-US" dirty="0">
                <a:cs typeface="Arial" panose="020B0604020202020204" pitchFamily="34" charset="0"/>
              </a:rPr>
              <a:t>Normalize those scores</a:t>
            </a:r>
          </a:p>
        </p:txBody>
      </p:sp>
      <p:pic>
        <p:nvPicPr>
          <p:cNvPr id="9" name="Content Placeholder 8">
            <a:extLst>
              <a:ext uri="{FF2B5EF4-FFF2-40B4-BE49-F238E27FC236}">
                <a16:creationId xmlns:a16="http://schemas.microsoft.com/office/drawing/2014/main" id="{789AD9F6-93CE-DD41-B139-99748E8D546C}"/>
              </a:ext>
            </a:extLst>
          </p:cNvPr>
          <p:cNvPicPr>
            <a:picLocks noGrp="1" noChangeAspect="1"/>
          </p:cNvPicPr>
          <p:nvPr>
            <p:ph idx="1"/>
          </p:nvPr>
        </p:nvPicPr>
        <p:blipFill>
          <a:blip r:embed="rId3"/>
          <a:stretch>
            <a:fillRect/>
          </a:stretch>
        </p:blipFill>
        <p:spPr>
          <a:xfrm>
            <a:off x="628650" y="3333290"/>
            <a:ext cx="7757032" cy="2547371"/>
          </a:xfrm>
        </p:spPr>
      </p:pic>
    </p:spTree>
    <p:extLst>
      <p:ext uri="{BB962C8B-B14F-4D97-AF65-F5344CB8AC3E}">
        <p14:creationId xmlns:p14="http://schemas.microsoft.com/office/powerpoint/2010/main" val="86283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C32-4E65-7C4F-B7E1-813E9063DB8C}"/>
              </a:ext>
            </a:extLst>
          </p:cNvPr>
          <p:cNvSpPr>
            <a:spLocks noGrp="1"/>
          </p:cNvSpPr>
          <p:nvPr>
            <p:ph type="title"/>
          </p:nvPr>
        </p:nvSpPr>
        <p:spPr/>
        <p:txBody>
          <a:bodyPr/>
          <a:lstStyle/>
          <a:p>
            <a:r>
              <a:rPr lang="en-US" sz="4000" dirty="0"/>
              <a:t>Step 3: Column</a:t>
            </a:r>
            <a:br>
              <a:rPr lang="en-US" dirty="0"/>
            </a:br>
            <a:r>
              <a:rPr lang="en-US" sz="2800" dirty="0"/>
              <a:t>Estimate Type Candidates </a:t>
            </a:r>
          </a:p>
        </p:txBody>
      </p:sp>
      <p:sp>
        <p:nvSpPr>
          <p:cNvPr id="4" name="Slide Number Placeholder 3">
            <a:extLst>
              <a:ext uri="{FF2B5EF4-FFF2-40B4-BE49-F238E27FC236}">
                <a16:creationId xmlns:a16="http://schemas.microsoft.com/office/drawing/2014/main" id="{64EF8F1E-9F12-2549-ADD1-53A6C2537CF4}"/>
              </a:ext>
            </a:extLst>
          </p:cNvPr>
          <p:cNvSpPr>
            <a:spLocks noGrp="1"/>
          </p:cNvSpPr>
          <p:nvPr>
            <p:ph type="sldNum" sz="quarter" idx="12"/>
          </p:nvPr>
        </p:nvSpPr>
        <p:spPr/>
        <p:txBody>
          <a:bodyPr/>
          <a:lstStyle/>
          <a:p>
            <a:fld id="{4C730022-4203-3C4A-AE0A-14E45AF1E0E7}" type="slidenum">
              <a:rPr lang="en-US" smtClean="0"/>
              <a:pPr/>
              <a:t>8</a:t>
            </a:fld>
            <a:endParaRPr lang="en-US"/>
          </a:p>
        </p:txBody>
      </p:sp>
      <p:pic>
        <p:nvPicPr>
          <p:cNvPr id="5" name="Content Placeholder 4">
            <a:extLst>
              <a:ext uri="{FF2B5EF4-FFF2-40B4-BE49-F238E27FC236}">
                <a16:creationId xmlns:a16="http://schemas.microsoft.com/office/drawing/2014/main" id="{75B87526-6521-FA4E-8C50-007EF37117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518" y="3328493"/>
            <a:ext cx="4299699" cy="2685526"/>
          </a:xfrm>
          <a:prstGeom prst="rect">
            <a:avLst/>
          </a:prstGeom>
        </p:spPr>
      </p:pic>
      <p:pic>
        <p:nvPicPr>
          <p:cNvPr id="6" name="Picture 5">
            <a:extLst>
              <a:ext uri="{FF2B5EF4-FFF2-40B4-BE49-F238E27FC236}">
                <a16:creationId xmlns:a16="http://schemas.microsoft.com/office/drawing/2014/main" id="{BF6BA4D1-D0BE-8347-BDD6-CFC743A03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265" y="3328493"/>
            <a:ext cx="2672174" cy="2649335"/>
          </a:xfrm>
          <a:prstGeom prst="rect">
            <a:avLst/>
          </a:prstGeom>
        </p:spPr>
      </p:pic>
      <p:sp>
        <p:nvSpPr>
          <p:cNvPr id="7" name="TextBox 6">
            <a:extLst>
              <a:ext uri="{FF2B5EF4-FFF2-40B4-BE49-F238E27FC236}">
                <a16:creationId xmlns:a16="http://schemas.microsoft.com/office/drawing/2014/main" id="{A3C15B22-8146-EA4E-8DB9-629C89BADDD1}"/>
              </a:ext>
            </a:extLst>
          </p:cNvPr>
          <p:cNvSpPr txBox="1"/>
          <p:nvPr/>
        </p:nvSpPr>
        <p:spPr>
          <a:xfrm>
            <a:off x="1142917" y="2831871"/>
            <a:ext cx="2016578" cy="369332"/>
          </a:xfrm>
          <a:prstGeom prst="rect">
            <a:avLst/>
          </a:prstGeom>
          <a:noFill/>
        </p:spPr>
        <p:txBody>
          <a:bodyPr wrap="none" rtlCol="0">
            <a:spAutoFit/>
          </a:bodyPr>
          <a:lstStyle/>
          <a:p>
            <a:r>
              <a:rPr lang="en-US" dirty="0"/>
              <a:t>Numerical Columns</a:t>
            </a:r>
          </a:p>
        </p:txBody>
      </p:sp>
      <p:sp>
        <p:nvSpPr>
          <p:cNvPr id="8" name="TextBox 7">
            <a:extLst>
              <a:ext uri="{FF2B5EF4-FFF2-40B4-BE49-F238E27FC236}">
                <a16:creationId xmlns:a16="http://schemas.microsoft.com/office/drawing/2014/main" id="{0E3240C2-D301-F242-94D5-5F7F7F4CA78C}"/>
              </a:ext>
            </a:extLst>
          </p:cNvPr>
          <p:cNvSpPr txBox="1"/>
          <p:nvPr/>
        </p:nvSpPr>
        <p:spPr>
          <a:xfrm>
            <a:off x="6129597" y="2804428"/>
            <a:ext cx="1719510" cy="369332"/>
          </a:xfrm>
          <a:prstGeom prst="rect">
            <a:avLst/>
          </a:prstGeom>
          <a:noFill/>
        </p:spPr>
        <p:txBody>
          <a:bodyPr wrap="none" rtlCol="0">
            <a:spAutoFit/>
          </a:bodyPr>
          <a:lstStyle/>
          <a:p>
            <a:r>
              <a:rPr lang="en-US" dirty="0"/>
              <a:t>Textual Columns</a:t>
            </a:r>
          </a:p>
        </p:txBody>
      </p:sp>
      <p:cxnSp>
        <p:nvCxnSpPr>
          <p:cNvPr id="10" name="Straight Connector 9">
            <a:extLst>
              <a:ext uri="{FF2B5EF4-FFF2-40B4-BE49-F238E27FC236}">
                <a16:creationId xmlns:a16="http://schemas.microsoft.com/office/drawing/2014/main" id="{43F7D769-FE3D-FE49-B767-A1BAB3217FEA}"/>
              </a:ext>
            </a:extLst>
          </p:cNvPr>
          <p:cNvCxnSpPr/>
          <p:nvPr/>
        </p:nvCxnSpPr>
        <p:spPr>
          <a:xfrm>
            <a:off x="4881475" y="2711953"/>
            <a:ext cx="0" cy="3328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10F2F77-E452-CB4B-9BF7-04D3BC380DF6}"/>
              </a:ext>
            </a:extLst>
          </p:cNvPr>
          <p:cNvSpPr/>
          <p:nvPr/>
        </p:nvSpPr>
        <p:spPr>
          <a:xfrm>
            <a:off x="628649" y="1617532"/>
            <a:ext cx="8210551" cy="923330"/>
          </a:xfrm>
          <a:prstGeom prst="rect">
            <a:avLst/>
          </a:prstGeom>
        </p:spPr>
        <p:txBody>
          <a:bodyPr wrap="square">
            <a:spAutoFit/>
          </a:bodyPr>
          <a:lstStyle/>
          <a:p>
            <a:r>
              <a:rPr lang="en-US" dirty="0">
                <a:latin typeface="Helvetica Light" panose="020B0403020202020204" pitchFamily="34" charset="0"/>
              </a:rPr>
              <a:t>Use data type of duckling and SpaCy to categorize columns to two types: </a:t>
            </a:r>
            <a:br>
              <a:rPr lang="en-US" dirty="0">
                <a:latin typeface="Helvetica Light" panose="020B0403020202020204" pitchFamily="34" charset="0"/>
              </a:rPr>
            </a:br>
            <a:r>
              <a:rPr lang="en-US" dirty="0">
                <a:latin typeface="Helvetica Light" panose="020B0403020202020204" pitchFamily="34" charset="0"/>
              </a:rPr>
              <a:t>- Numerical columns</a:t>
            </a:r>
          </a:p>
          <a:p>
            <a:r>
              <a:rPr lang="en-US" dirty="0">
                <a:latin typeface="Helvetica Light" panose="020B0403020202020204" pitchFamily="34" charset="0"/>
              </a:rPr>
              <a:t>- Textual columns</a:t>
            </a:r>
          </a:p>
        </p:txBody>
      </p:sp>
    </p:spTree>
    <p:extLst>
      <p:ext uri="{BB962C8B-B14F-4D97-AF65-F5344CB8AC3E}">
        <p14:creationId xmlns:p14="http://schemas.microsoft.com/office/powerpoint/2010/main" val="23513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C32-4E65-7C4F-B7E1-813E9063DB8C}"/>
              </a:ext>
            </a:extLst>
          </p:cNvPr>
          <p:cNvSpPr>
            <a:spLocks noGrp="1"/>
          </p:cNvSpPr>
          <p:nvPr>
            <p:ph type="title"/>
          </p:nvPr>
        </p:nvSpPr>
        <p:spPr/>
        <p:txBody>
          <a:bodyPr/>
          <a:lstStyle/>
          <a:p>
            <a:r>
              <a:rPr lang="en-US" sz="4000" dirty="0"/>
              <a:t>Step 3: Column</a:t>
            </a:r>
            <a:br>
              <a:rPr lang="en-US" dirty="0"/>
            </a:br>
            <a:r>
              <a:rPr lang="en-US" sz="2800" dirty="0"/>
              <a:t>Estimate Type Candidates: Numerical columns </a:t>
            </a:r>
          </a:p>
        </p:txBody>
      </p:sp>
      <p:sp>
        <p:nvSpPr>
          <p:cNvPr id="4" name="Slide Number Placeholder 3">
            <a:extLst>
              <a:ext uri="{FF2B5EF4-FFF2-40B4-BE49-F238E27FC236}">
                <a16:creationId xmlns:a16="http://schemas.microsoft.com/office/drawing/2014/main" id="{64EF8F1E-9F12-2549-ADD1-53A6C2537CF4}"/>
              </a:ext>
            </a:extLst>
          </p:cNvPr>
          <p:cNvSpPr>
            <a:spLocks noGrp="1"/>
          </p:cNvSpPr>
          <p:nvPr>
            <p:ph type="sldNum" sz="quarter" idx="12"/>
          </p:nvPr>
        </p:nvSpPr>
        <p:spPr/>
        <p:txBody>
          <a:bodyPr/>
          <a:lstStyle/>
          <a:p>
            <a:fld id="{4C730022-4203-3C4A-AE0A-14E45AF1E0E7}" type="slidenum">
              <a:rPr lang="en-US" smtClean="0"/>
              <a:pPr/>
              <a:t>9</a:t>
            </a:fld>
            <a:endParaRPr lang="en-US"/>
          </a:p>
        </p:txBody>
      </p:sp>
      <p:pic>
        <p:nvPicPr>
          <p:cNvPr id="5" name="Content Placeholder 4">
            <a:extLst>
              <a:ext uri="{FF2B5EF4-FFF2-40B4-BE49-F238E27FC236}">
                <a16:creationId xmlns:a16="http://schemas.microsoft.com/office/drawing/2014/main" id="{75B87526-6521-FA4E-8C50-007EF37117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461" y="2526054"/>
            <a:ext cx="4422539" cy="2762250"/>
          </a:xfrm>
          <a:prstGeom prst="rect">
            <a:avLst/>
          </a:prstGeom>
        </p:spPr>
      </p:pic>
      <p:sp>
        <p:nvSpPr>
          <p:cNvPr id="7" name="TextBox 6">
            <a:extLst>
              <a:ext uri="{FF2B5EF4-FFF2-40B4-BE49-F238E27FC236}">
                <a16:creationId xmlns:a16="http://schemas.microsoft.com/office/drawing/2014/main" id="{A3C15B22-8146-EA4E-8DB9-629C89BADDD1}"/>
              </a:ext>
            </a:extLst>
          </p:cNvPr>
          <p:cNvSpPr txBox="1"/>
          <p:nvPr/>
        </p:nvSpPr>
        <p:spPr>
          <a:xfrm>
            <a:off x="1122281" y="1815860"/>
            <a:ext cx="2016578" cy="369332"/>
          </a:xfrm>
          <a:prstGeom prst="rect">
            <a:avLst/>
          </a:prstGeom>
          <a:noFill/>
        </p:spPr>
        <p:txBody>
          <a:bodyPr wrap="none" rtlCol="0">
            <a:spAutoFit/>
          </a:bodyPr>
          <a:lstStyle/>
          <a:p>
            <a:r>
              <a:rPr lang="en-US" dirty="0"/>
              <a:t>Numerical Columns</a:t>
            </a:r>
          </a:p>
        </p:txBody>
      </p:sp>
      <p:sp>
        <p:nvSpPr>
          <p:cNvPr id="11" name="Content Placeholder 2">
            <a:extLst>
              <a:ext uri="{FF2B5EF4-FFF2-40B4-BE49-F238E27FC236}">
                <a16:creationId xmlns:a16="http://schemas.microsoft.com/office/drawing/2014/main" id="{46CE238D-371A-8B4C-9B1D-3D49EC17F3B6}"/>
              </a:ext>
            </a:extLst>
          </p:cNvPr>
          <p:cNvSpPr txBox="1">
            <a:spLocks/>
          </p:cNvSpPr>
          <p:nvPr/>
        </p:nvSpPr>
        <p:spPr>
          <a:xfrm>
            <a:off x="4790364" y="1825625"/>
            <a:ext cx="406703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2000" dirty="0"/>
              <a:t>Use EmbNum [1] to find relevance relations (results is a ranking of relevance relations). </a:t>
            </a:r>
          </a:p>
          <a:p>
            <a:pPr>
              <a:lnSpc>
                <a:spcPct val="130000"/>
              </a:lnSpc>
            </a:pPr>
            <a:r>
              <a:rPr lang="en-US" sz="2000" dirty="0"/>
              <a:t>Infer domain of relation to find corresponding types</a:t>
            </a:r>
            <a:endParaRPr lang="en-US" sz="2000" dirty="0">
              <a:cs typeface="Arial" panose="020B0604020202020204" pitchFamily="34" charset="0"/>
            </a:endParaRPr>
          </a:p>
        </p:txBody>
      </p:sp>
      <p:sp>
        <p:nvSpPr>
          <p:cNvPr id="12" name="Rectangle 11">
            <a:extLst>
              <a:ext uri="{FF2B5EF4-FFF2-40B4-BE49-F238E27FC236}">
                <a16:creationId xmlns:a16="http://schemas.microsoft.com/office/drawing/2014/main" id="{DB0C736A-1851-9345-A79F-44E7DC98BE67}"/>
              </a:ext>
            </a:extLst>
          </p:cNvPr>
          <p:cNvSpPr/>
          <p:nvPr/>
        </p:nvSpPr>
        <p:spPr>
          <a:xfrm>
            <a:off x="145225" y="6400413"/>
            <a:ext cx="8853550" cy="276999"/>
          </a:xfrm>
          <a:prstGeom prst="rect">
            <a:avLst/>
          </a:prstGeom>
        </p:spPr>
        <p:txBody>
          <a:bodyPr wrap="square">
            <a:spAutoFit/>
          </a:bodyPr>
          <a:lstStyle/>
          <a:p>
            <a:r>
              <a:rPr lang="en-US" sz="1200" dirty="0">
                <a:latin typeface="Helvetica Light" panose="020B0403020202020204" pitchFamily="34" charset="0"/>
              </a:rPr>
              <a:t>[1] Nguyen et al: </a:t>
            </a:r>
            <a:r>
              <a:rPr lang="en-US" sz="1200" dirty="0" err="1">
                <a:latin typeface="Helvetica Light" panose="020B0403020202020204" pitchFamily="34" charset="0"/>
              </a:rPr>
              <a:t>Embnum</a:t>
            </a:r>
            <a:r>
              <a:rPr lang="en-US" sz="1200" dirty="0">
                <a:latin typeface="Helvetica Light" panose="020B0403020202020204" pitchFamily="34" charset="0"/>
              </a:rPr>
              <a:t>: Semantic labeling for numerical values with deep metric learning. JIST 2018</a:t>
            </a:r>
          </a:p>
        </p:txBody>
      </p:sp>
    </p:spTree>
    <p:extLst>
      <p:ext uri="{BB962C8B-B14F-4D97-AF65-F5344CB8AC3E}">
        <p14:creationId xmlns:p14="http://schemas.microsoft.com/office/powerpoint/2010/main" val="2174544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18694</TotalTime>
  <Words>1085</Words>
  <Application>Microsoft Macintosh PowerPoint</Application>
  <PresentationFormat>On-screen Show (4:3)</PresentationFormat>
  <Paragraphs>177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Helvetica Light</vt:lpstr>
      <vt:lpstr>Wingdings</vt:lpstr>
      <vt:lpstr>Office Theme</vt:lpstr>
      <vt:lpstr>MTab  Matching Tabular Data to Knowledge Graph using Probability Models</vt:lpstr>
      <vt:lpstr>Matching tables to DBpedia</vt:lpstr>
      <vt:lpstr>MTab: Assumptions</vt:lpstr>
      <vt:lpstr>MTab: Key Ideas</vt:lpstr>
      <vt:lpstr>MTab framework</vt:lpstr>
      <vt:lpstr>Step 1: Pre-Processing</vt:lpstr>
      <vt:lpstr>Step 2: Cell  Estimate Entity Candidates based on lookup results</vt:lpstr>
      <vt:lpstr>Step 3: Column Estimate Type Candidates </vt:lpstr>
      <vt:lpstr>Step 3: Column Estimate Type Candidates: Numerical columns </vt:lpstr>
      <vt:lpstr>Step 3: Column  Estimate Type Candidates: Textual Columns </vt:lpstr>
      <vt:lpstr>Step 4: Relation (Column-Column) Estimate Relation Candidates</vt:lpstr>
      <vt:lpstr>Step 5:  Re-estimate Entity Candidates</vt:lpstr>
      <vt:lpstr>Results (Primary Score)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MTab  Matching Tabular Data to Knowledge Graph with Probability Models</dc:title>
  <dc:creator>Nguyễn Trí Phúc</dc:creator>
  <cp:lastModifiedBy>Nguyễn Trí Phúc</cp:lastModifiedBy>
  <cp:revision>62</cp:revision>
  <dcterms:created xsi:type="dcterms:W3CDTF">2019-08-30T15:10:05Z</dcterms:created>
  <dcterms:modified xsi:type="dcterms:W3CDTF">2019-10-29T09:49:12Z</dcterms:modified>
</cp:coreProperties>
</file>