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70" r:id="rId7"/>
    <p:sldId id="269" r:id="rId8"/>
    <p:sldId id="263" r:id="rId9"/>
    <p:sldId id="267" r:id="rId10"/>
    <p:sldId id="264" r:id="rId11"/>
    <p:sldId id="268" r:id="rId12"/>
    <p:sldId id="262" r:id="rId13"/>
    <p:sldId id="261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3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C92C5-8D1B-4C78-A79A-2572FE47C60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38A4-CEE4-4315-989D-FD35543DB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38A4-CEE4-4315-989D-FD35543DB8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B468-09B9-4A33-A9FF-093C4955BE45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490-5F39-4E1C-8BFE-E044F6CA4AA6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7488-4559-4060-BF55-A10E2FC6B467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AF0D-00CF-4DD7-87CD-C448D1469104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6C9-33B4-4695-8727-7CF5FC18192E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174-271B-4854-B959-5E897A0C9423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B45-0A83-4337-81E3-47CEB9ABBE3D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239-9EEB-4C69-9833-60FBCC27F10D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DFA-DBF3-4555-84B3-CFBA7AC2E464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27E6-E312-408B-9527-A25EA9E94721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7701-6D7D-4BE5-B9EF-4E1AF49F9442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BEB8-3918-4EBD-94B5-AD26674ACD90}" type="datetime1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3C70-9225-4B31-8592-A6EA4B7D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System Description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Andrei </a:t>
            </a:r>
            <a:r>
              <a:rPr lang="en-US" dirty="0" err="1" smtClean="0"/>
              <a:t>Grigorev</a:t>
            </a:r>
            <a:endParaRPr lang="en-US" dirty="0" smtClean="0"/>
          </a:p>
          <a:p>
            <a:r>
              <a:rPr lang="en-US" dirty="0" smtClean="0"/>
              <a:t>Postgraduate student</a:t>
            </a:r>
          </a:p>
          <a:p>
            <a:r>
              <a:rPr lang="en-US" dirty="0" smtClean="0"/>
              <a:t>Tyumen State University</a:t>
            </a:r>
            <a:endParaRPr lang="ru-RU" dirty="0"/>
          </a:p>
        </p:txBody>
      </p:sp>
      <p:pic>
        <p:nvPicPr>
          <p:cNvPr id="5" name="~PP1311.WAV">
            <a:hlinkClick r:id="" action="ppaction://media"/>
          </p:cNvPr>
          <p:cNvPicPr>
            <a:picLocks noRot="1" noChangeAspect="1"/>
          </p:cNvPicPr>
          <p:nvPr>
            <a:wavAudioFile r:embed="rId1" name="~PP1311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Optimizations: Isomorphic concepts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New optimization technique is under development;</a:t>
            </a:r>
          </a:p>
          <a:p>
            <a:pPr algn="just"/>
            <a:r>
              <a:rPr lang="en-US" dirty="0" smtClean="0"/>
              <a:t>Hypothesis: If two concepts are isomorphic, then first concept is </a:t>
            </a:r>
            <a:r>
              <a:rPr lang="en-US" dirty="0" err="1" smtClean="0"/>
              <a:t>satisfiable</a:t>
            </a:r>
            <a:r>
              <a:rPr lang="en-US" dirty="0" smtClean="0"/>
              <a:t> if and only if second concept is </a:t>
            </a:r>
            <a:r>
              <a:rPr lang="en-US" dirty="0" err="1" smtClean="0"/>
              <a:t>satisfiable</a:t>
            </a:r>
            <a:r>
              <a:rPr lang="en-US" dirty="0" smtClean="0"/>
              <a:t>;</a:t>
            </a:r>
          </a:p>
          <a:p>
            <a:pPr algn="just"/>
            <a:r>
              <a:rPr lang="en-US" dirty="0" smtClean="0"/>
              <a:t>For isomorphic concepts finding algorithm Edmonds are used.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~PP4024.WAV">
            <a:hlinkClick r:id="" action="ppaction://media"/>
          </p:cNvPr>
          <p:cNvPicPr>
            <a:picLocks noRot="1" noChangeAspect="1"/>
          </p:cNvPicPr>
          <p:nvPr>
            <a:wavAudioFile r:embed="rId1" name="~PP4024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4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Optimizations: Isomorphic concepts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3052936"/>
          </a:xfrm>
        </p:spPr>
        <p:txBody>
          <a:bodyPr/>
          <a:lstStyle/>
          <a:p>
            <a:r>
              <a:rPr lang="en-US" dirty="0" smtClean="0"/>
              <a:t>C1 </a:t>
            </a:r>
            <a:r>
              <a:rPr lang="en-US" dirty="0" smtClean="0">
                <a:latin typeface="Cambria Math"/>
                <a:ea typeface="Cambria Math"/>
              </a:rPr>
              <a:t>⊑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∃</a:t>
            </a:r>
            <a:r>
              <a:rPr lang="en-US" dirty="0" smtClean="0"/>
              <a:t>Role1.C2</a:t>
            </a:r>
          </a:p>
          <a:p>
            <a:r>
              <a:rPr lang="en-US" dirty="0" smtClean="0"/>
              <a:t>C3 </a:t>
            </a:r>
            <a:r>
              <a:rPr lang="en-US" dirty="0" smtClean="0">
                <a:latin typeface="Cambria Math"/>
                <a:ea typeface="Cambria Math"/>
              </a:rPr>
              <a:t>⊑ ∃</a:t>
            </a:r>
            <a:r>
              <a:rPr lang="en-US" dirty="0" smtClean="0"/>
              <a:t>Role1.C2</a:t>
            </a:r>
          </a:p>
          <a:p>
            <a:r>
              <a:rPr lang="en-US" dirty="0" smtClean="0"/>
              <a:t>C2 </a:t>
            </a:r>
            <a:r>
              <a:rPr lang="en-US" dirty="0" smtClean="0">
                <a:latin typeface="Cambria Math"/>
                <a:ea typeface="Cambria Math"/>
              </a:rPr>
              <a:t>⊑</a:t>
            </a:r>
            <a:r>
              <a:rPr lang="en-US" dirty="0" smtClean="0"/>
              <a:t> D1</a:t>
            </a:r>
          </a:p>
          <a:p>
            <a:r>
              <a:rPr lang="en-US" dirty="0" smtClean="0"/>
              <a:t>D2 </a:t>
            </a:r>
            <a:r>
              <a:rPr lang="en-US" dirty="0" smtClean="0">
                <a:latin typeface="Cambria Math"/>
                <a:ea typeface="Cambria Math"/>
              </a:rPr>
              <a:t>⊑</a:t>
            </a:r>
            <a:r>
              <a:rPr lang="en-US" dirty="0" smtClean="0"/>
              <a:t> C3 </a:t>
            </a:r>
            <a:r>
              <a:rPr lang="en-US" dirty="0" smtClean="0">
                <a:latin typeface="Cambria Math"/>
                <a:ea typeface="Cambria Math"/>
              </a:rPr>
              <a:t>⊓ </a:t>
            </a:r>
            <a:r>
              <a:rPr lang="en-US" dirty="0" smtClean="0"/>
              <a:t>C1</a:t>
            </a:r>
          </a:p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1556792"/>
            <a:ext cx="3178696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Role1.C2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⊑ 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Role1.C2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~PP1187.WAV">
            <a:hlinkClick r:id="" action="ppaction://media"/>
          </p:cNvPr>
          <p:cNvPicPr>
            <a:picLocks noRot="1" noChangeAspect="1"/>
          </p:cNvPicPr>
          <p:nvPr>
            <a:wavAudioFile r:embed="rId1" name="~PP1187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Evaluation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86233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~PP1558.WAV">
            <a:hlinkClick r:id="" action="ppaction://media"/>
          </p:cNvPr>
          <p:cNvPicPr>
            <a:picLocks noRot="1" noChangeAspect="1"/>
          </p:cNvPicPr>
          <p:nvPr>
            <a:wavAudioFile r:embed="rId1" name="~PP1558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Evaluation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55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~PP596.WAV">
            <a:hlinkClick r:id="" action="ppaction://media"/>
          </p:cNvPr>
          <p:cNvPicPr>
            <a:picLocks noRot="1" noChangeAspect="1"/>
          </p:cNvPicPr>
          <p:nvPr>
            <a:wavAudioFile r:embed="rId1" name="~PP596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dirty="0" smtClean="0"/>
              <a:t>Thank you very much!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~PP1336.WAV">
            <a:hlinkClick r:id="" action="ppaction://media"/>
          </p:cNvPr>
          <p:cNvPicPr>
            <a:picLocks noRot="1" noChangeAspect="1"/>
          </p:cNvPicPr>
          <p:nvPr>
            <a:wavAudioFile r:embed="rId1" name="~PP1336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Evaluation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Evaluation shows that, </a:t>
            </a:r>
            <a:r>
              <a:rPr lang="en-US" dirty="0" err="1" smtClean="0"/>
              <a:t>TReasoner</a:t>
            </a:r>
            <a:r>
              <a:rPr lang="en-US" dirty="0" smtClean="0"/>
              <a:t> may not compete yet with such strong systems like </a:t>
            </a:r>
            <a:r>
              <a:rPr lang="en-US" dirty="0" err="1" smtClean="0"/>
              <a:t>HermiT</a:t>
            </a:r>
            <a:r>
              <a:rPr lang="en-US" dirty="0" smtClean="0"/>
              <a:t> and </a:t>
            </a:r>
            <a:r>
              <a:rPr lang="en-US" dirty="0" err="1" smtClean="0"/>
              <a:t>FaCT</a:t>
            </a:r>
            <a:r>
              <a:rPr lang="en-US" dirty="0" smtClean="0"/>
              <a:t>++, but in future works reducing of </a:t>
            </a:r>
            <a:r>
              <a:rPr lang="en-US" dirty="0" err="1" smtClean="0"/>
              <a:t>worktime</a:t>
            </a:r>
            <a:r>
              <a:rPr lang="en-US" dirty="0" smtClean="0"/>
              <a:t> expected (I hope)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Overview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TReasoner</a:t>
            </a:r>
            <a:r>
              <a:rPr lang="en-US" dirty="0" smtClean="0"/>
              <a:t> is OWL </a:t>
            </a:r>
            <a:r>
              <a:rPr lang="en-US" dirty="0" err="1" smtClean="0"/>
              <a:t>Reasoner</a:t>
            </a:r>
            <a:r>
              <a:rPr lang="ru-RU" dirty="0" smtClean="0"/>
              <a:t> </a:t>
            </a:r>
            <a:r>
              <a:rPr lang="en-US" dirty="0" smtClean="0"/>
              <a:t>made on Java (developed in </a:t>
            </a:r>
            <a:r>
              <a:rPr lang="en-US" dirty="0" err="1" smtClean="0"/>
              <a:t>NetBeans</a:t>
            </a:r>
            <a:r>
              <a:rPr lang="en-US" dirty="0" smtClean="0"/>
              <a:t>) with usage of OWL API;</a:t>
            </a:r>
          </a:p>
          <a:p>
            <a:pPr algn="just"/>
            <a:r>
              <a:rPr lang="en-US" dirty="0" smtClean="0"/>
              <a:t>Do classification and check consistency in SHOIQ logic with </a:t>
            </a:r>
            <a:r>
              <a:rPr lang="en-US" dirty="0" err="1" smtClean="0"/>
              <a:t>datatype</a:t>
            </a:r>
            <a:r>
              <a:rPr lang="en-US" dirty="0" smtClean="0"/>
              <a:t> expression support;</a:t>
            </a:r>
          </a:p>
          <a:p>
            <a:pPr algn="just"/>
            <a:r>
              <a:rPr lang="en-US" dirty="0" smtClean="0"/>
              <a:t>Source code and precompiled libraries are available at </a:t>
            </a:r>
            <a:r>
              <a:rPr lang="en-US" sz="2400" b="1" u="sng" dirty="0" smtClean="0">
                <a:latin typeface="Courier New" pitchFamily="49" charset="0"/>
                <a:cs typeface="Courier New" pitchFamily="49" charset="0"/>
              </a:rPr>
              <a:t>http://treasoner.googlecode.com</a:t>
            </a:r>
            <a:endParaRPr lang="ru-RU" b="1" u="sn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~PP1542.WAV">
            <a:hlinkClick r:id="" action="ppaction://media"/>
          </p:cNvPr>
          <p:cNvPicPr>
            <a:picLocks noRot="1" noChangeAspect="1"/>
          </p:cNvPicPr>
          <p:nvPr>
            <a:wavAudioFile r:embed="rId1" name="~PP1542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52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Implementation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It:</a:t>
            </a:r>
          </a:p>
          <a:p>
            <a:pPr lvl="1" algn="just"/>
            <a:r>
              <a:rPr lang="en-US" dirty="0" smtClean="0"/>
              <a:t>implements </a:t>
            </a:r>
            <a:r>
              <a:rPr lang="en-US" dirty="0" err="1" smtClean="0"/>
              <a:t>teableau</a:t>
            </a:r>
            <a:r>
              <a:rPr lang="en-US" dirty="0" smtClean="0"/>
              <a:t> algorithm for SHOIQ (developed by Ian </a:t>
            </a:r>
            <a:r>
              <a:rPr lang="en-US" dirty="0" err="1" smtClean="0"/>
              <a:t>Horrocks</a:t>
            </a:r>
            <a:r>
              <a:rPr lang="en-US" dirty="0" smtClean="0"/>
              <a:t> and Ulrike Sattler);</a:t>
            </a:r>
          </a:p>
          <a:p>
            <a:pPr lvl="1" algn="just"/>
            <a:r>
              <a:rPr lang="en-US" dirty="0" smtClean="0"/>
              <a:t>uses </a:t>
            </a:r>
            <a:r>
              <a:rPr lang="en-US" dirty="0" err="1" smtClean="0"/>
              <a:t>backJumping</a:t>
            </a:r>
            <a:r>
              <a:rPr lang="en-US" dirty="0" smtClean="0"/>
              <a:t>, caching, global caching;</a:t>
            </a:r>
          </a:p>
          <a:p>
            <a:pPr lvl="1" algn="just"/>
            <a:r>
              <a:rPr lang="en-US" dirty="0" smtClean="0"/>
              <a:t>Implements some novel optimization techniques (SS-branching, </a:t>
            </a:r>
            <a:r>
              <a:rPr lang="en-US" dirty="0" err="1" smtClean="0"/>
              <a:t>Bron-Kerbosch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, isomorphic concepts searching);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~PP1715.WAV">
            <a:hlinkClick r:id="" action="ppaction://media"/>
          </p:cNvPr>
          <p:cNvPicPr>
            <a:picLocks noRot="1" noChangeAspect="1"/>
          </p:cNvPicPr>
          <p:nvPr>
            <a:wavAudioFile r:embed="rId1" name="~PP1715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8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627784" y="2996952"/>
            <a:ext cx="4248472" cy="26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Wrapper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TReasoner</a:t>
            </a:r>
            <a:r>
              <a:rPr lang="en-US" dirty="0" smtClean="0"/>
              <a:t>: Architecture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20608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OWL API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>
            <a:off x="869816" y="2383536"/>
            <a:ext cx="965880" cy="1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139952" y="2060848"/>
            <a:ext cx="1296144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base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6" idx="3"/>
            <a:endCxn id="15" idx="1"/>
          </p:cNvCxnSpPr>
          <p:nvPr/>
        </p:nvCxnSpPr>
        <p:spPr>
          <a:xfrm>
            <a:off x="3131840" y="238488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995936" y="3356992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Checker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95936" y="4365104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Interpretation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19" idx="2"/>
            <a:endCxn id="20" idx="0"/>
          </p:cNvCxnSpPr>
          <p:nvPr/>
        </p:nvCxnSpPr>
        <p:spPr>
          <a:xfrm>
            <a:off x="4788024" y="4005064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2"/>
            <a:endCxn id="19" idx="0"/>
          </p:cNvCxnSpPr>
          <p:nvPr/>
        </p:nvCxnSpPr>
        <p:spPr>
          <a:xfrm>
            <a:off x="4788024" y="270892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9" idx="1"/>
          </p:cNvCxnSpPr>
          <p:nvPr/>
        </p:nvCxnSpPr>
        <p:spPr>
          <a:xfrm>
            <a:off x="905376" y="4328160"/>
            <a:ext cx="1722408" cy="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3"/>
          </p:cNvCxnSpPr>
          <p:nvPr/>
        </p:nvCxnSpPr>
        <p:spPr>
          <a:xfrm flipV="1">
            <a:off x="6876256" y="4328160"/>
            <a:ext cx="1673384" cy="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251520" y="1609055"/>
            <a:ext cx="852926" cy="811833"/>
            <a:chOff x="395536" y="1412776"/>
            <a:chExt cx="852926" cy="8118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412776"/>
              <a:ext cx="2880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395536" y="1916832"/>
              <a:ext cx="852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Ontology</a:t>
              </a:r>
              <a:endParaRPr lang="ru-RU" sz="1400" i="1" dirty="0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Группа 44"/>
          <p:cNvGrpSpPr/>
          <p:nvPr/>
        </p:nvGrpSpPr>
        <p:grpSpPr>
          <a:xfrm>
            <a:off x="4355976" y="2132856"/>
            <a:ext cx="655949" cy="811833"/>
            <a:chOff x="395536" y="1412776"/>
            <a:chExt cx="655949" cy="811833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412776"/>
              <a:ext cx="2880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395536" y="1916832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       KB</a:t>
              </a:r>
              <a:endParaRPr lang="ru-RU" sz="1400" i="1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27584" y="3501008"/>
            <a:ext cx="836704" cy="811833"/>
            <a:chOff x="611560" y="1412776"/>
            <a:chExt cx="836704" cy="811833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1412776"/>
              <a:ext cx="2880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611560" y="1916832"/>
              <a:ext cx="836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Question</a:t>
              </a:r>
              <a:endParaRPr lang="ru-RU" sz="1400" i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724128" y="3573016"/>
            <a:ext cx="725455" cy="811833"/>
            <a:chOff x="611560" y="1412776"/>
            <a:chExt cx="725455" cy="811833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412776"/>
              <a:ext cx="28803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611560" y="1916832"/>
              <a:ext cx="725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Answer</a:t>
              </a:r>
              <a:endParaRPr lang="ru-RU" sz="1400" i="1" dirty="0"/>
            </a:p>
          </p:txBody>
        </p:sp>
      </p:grpSp>
      <p:pic>
        <p:nvPicPr>
          <p:cNvPr id="30" name="~PP3040.WAV">
            <a:hlinkClick r:id="" action="ppaction://media"/>
          </p:cNvPr>
          <p:cNvPicPr>
            <a:picLocks noRot="1" noChangeAspect="1"/>
          </p:cNvPicPr>
          <p:nvPr>
            <a:wavAudioFile r:embed="rId2" name="~PP3040.WAV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1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9757 0.04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08 0.209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Optimizations</a:t>
            </a:r>
            <a:r>
              <a:rPr lang="ru-RU" dirty="0" smtClean="0"/>
              <a:t>: </a:t>
            </a:r>
            <a:r>
              <a:rPr lang="en-US" dirty="0" smtClean="0"/>
              <a:t>SS-branching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Cambria Math"/>
                <a:ea typeface="Cambria Math"/>
              </a:rPr>
              <a:t>∀</a:t>
            </a:r>
            <a:r>
              <a:rPr lang="en-US" dirty="0" smtClean="0"/>
              <a:t>R.</a:t>
            </a:r>
            <a:r>
              <a:rPr lang="ru-RU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∀</a:t>
            </a:r>
            <a:r>
              <a:rPr lang="en-US" dirty="0" smtClean="0"/>
              <a:t>R1.(A </a:t>
            </a:r>
            <a:r>
              <a:rPr lang="en-US" dirty="0" smtClean="0">
                <a:latin typeface="Cambria Math"/>
                <a:ea typeface="Cambria Math"/>
              </a:rPr>
              <a:t>⊓ </a:t>
            </a:r>
            <a:r>
              <a:rPr lang="en-US" dirty="0" smtClean="0"/>
              <a:t>B </a:t>
            </a:r>
            <a:r>
              <a:rPr lang="en-US" dirty="0" smtClean="0">
                <a:latin typeface="Cambria Math"/>
                <a:ea typeface="Cambria Math"/>
              </a:rPr>
              <a:t>⊓ </a:t>
            </a:r>
            <a:r>
              <a:rPr lang="en-US" dirty="0" smtClean="0"/>
              <a:t>C)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∃</a:t>
            </a:r>
            <a:r>
              <a:rPr lang="en-US" dirty="0" smtClean="0"/>
              <a:t>R.D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∃</a:t>
            </a:r>
            <a:r>
              <a:rPr lang="en-US" dirty="0" smtClean="0"/>
              <a:t>R.(</a:t>
            </a:r>
            <a:r>
              <a:rPr lang="en-US" dirty="0" smtClean="0">
                <a:latin typeface="Cambria Math"/>
                <a:ea typeface="Cambria Math"/>
              </a:rPr>
              <a:t>∃</a:t>
            </a:r>
            <a:r>
              <a:rPr lang="en-US" dirty="0" smtClean="0"/>
              <a:t>R1.(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B </a:t>
            </a:r>
            <a:r>
              <a:rPr lang="en-US" dirty="0" smtClean="0">
                <a:latin typeface="Cambria Math"/>
                <a:ea typeface="Cambria Math"/>
              </a:rPr>
              <a:t>⊔ ¬</a:t>
            </a:r>
            <a:r>
              <a:rPr lang="en-US" dirty="0" smtClean="0"/>
              <a:t>C)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(T </a:t>
            </a:r>
            <a:r>
              <a:rPr lang="en-US" dirty="0" smtClean="0">
                <a:latin typeface="Cambria Math"/>
                <a:ea typeface="Cambria Math"/>
              </a:rPr>
              <a:t>⊓ </a:t>
            </a:r>
            <a:r>
              <a:rPr lang="en-US" dirty="0" smtClean="0"/>
              <a:t>F </a:t>
            </a:r>
            <a:r>
              <a:rPr lang="en-US" dirty="0" smtClean="0">
                <a:latin typeface="Cambria Math"/>
                <a:ea typeface="Cambria Math"/>
              </a:rPr>
              <a:t>⊔ </a:t>
            </a:r>
            <a:r>
              <a:rPr lang="en-US" dirty="0" smtClean="0"/>
              <a:t>G)) </a:t>
            </a:r>
            <a:r>
              <a:rPr lang="en-US" dirty="0" smtClean="0">
                <a:latin typeface="Cambria Math"/>
                <a:ea typeface="Cambria Math"/>
              </a:rPr>
              <a:t>⊔ ∃</a:t>
            </a:r>
            <a:r>
              <a:rPr lang="en-US" dirty="0" smtClean="0"/>
              <a:t>R.(</a:t>
            </a:r>
            <a:r>
              <a:rPr lang="en-US" dirty="0" smtClean="0">
                <a:latin typeface="Cambria Math"/>
                <a:ea typeface="Cambria Math"/>
              </a:rPr>
              <a:t>∃</a:t>
            </a:r>
            <a:r>
              <a:rPr lang="en-US" dirty="0" smtClean="0"/>
              <a:t>R1.(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A </a:t>
            </a:r>
            <a:r>
              <a:rPr lang="en-US" dirty="0" smtClean="0">
                <a:latin typeface="Cambria Math"/>
                <a:ea typeface="Cambria Math"/>
              </a:rPr>
              <a:t>⊔ ¬</a:t>
            </a:r>
            <a:r>
              <a:rPr lang="en-US" dirty="0" smtClean="0"/>
              <a:t>B))</a:t>
            </a:r>
          </a:p>
          <a:p>
            <a:pPr algn="just"/>
            <a:r>
              <a:rPr lang="en-US" dirty="0" smtClean="0"/>
              <a:t>For </a:t>
            </a:r>
            <a:r>
              <a:rPr lang="en-US" dirty="0" err="1" smtClean="0"/>
              <a:t>disjointness</a:t>
            </a:r>
            <a:r>
              <a:rPr lang="en-US" dirty="0" smtClean="0"/>
              <a:t> </a:t>
            </a:r>
            <a:r>
              <a:rPr lang="en-US" dirty="0" smtClean="0"/>
              <a:t>checking no tableau decision </a:t>
            </a:r>
            <a:r>
              <a:rPr lang="en-US" dirty="0" smtClean="0"/>
              <a:t>procedure </a:t>
            </a:r>
            <a:r>
              <a:rPr lang="en-US" dirty="0" smtClean="0"/>
              <a:t>needed;</a:t>
            </a:r>
          </a:p>
          <a:p>
            <a:pPr algn="just"/>
            <a:r>
              <a:rPr lang="en-US" dirty="0" err="1" smtClean="0"/>
              <a:t>Unsat</a:t>
            </a:r>
            <a:r>
              <a:rPr lang="en-US" dirty="0" smtClean="0"/>
              <a:t> are determined by simple procedure named SS-branching;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~PP1153.WAV">
            <a:hlinkClick r:id="" action="ppaction://media"/>
          </p:cNvPr>
          <p:cNvPicPr>
            <a:picLocks noRot="1" noChangeAspect="1"/>
          </p:cNvPicPr>
          <p:nvPr>
            <a:wavAudioFile r:embed="rId1" name="~PP1153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6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Optimizations</a:t>
            </a:r>
            <a:r>
              <a:rPr lang="ru-RU" dirty="0" smtClean="0"/>
              <a:t>: </a:t>
            </a:r>
            <a:r>
              <a:rPr lang="en-US" dirty="0" smtClean="0"/>
              <a:t>SS-branching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If C and D are concepts, and C is conjunction of concepts C1, C2, …, </a:t>
            </a:r>
            <a:r>
              <a:rPr lang="en-US" dirty="0" err="1" smtClean="0"/>
              <a:t>Cn</a:t>
            </a:r>
            <a:r>
              <a:rPr lang="en-US" dirty="0" smtClean="0"/>
              <a:t> and D is conjunction of concepts D1, D2, …, </a:t>
            </a:r>
            <a:r>
              <a:rPr lang="en-US" dirty="0" smtClean="0"/>
              <a:t>Dm, </a:t>
            </a:r>
            <a:r>
              <a:rPr lang="en-US" dirty="0" smtClean="0"/>
              <a:t>then if some </a:t>
            </a:r>
            <a:r>
              <a:rPr lang="en-US" dirty="0" err="1" smtClean="0"/>
              <a:t>Ci</a:t>
            </a:r>
            <a:r>
              <a:rPr lang="en-US" dirty="0" smtClean="0"/>
              <a:t> and some </a:t>
            </a:r>
            <a:r>
              <a:rPr lang="en-US" dirty="0" err="1" smtClean="0"/>
              <a:t>Dj</a:t>
            </a:r>
            <a:r>
              <a:rPr lang="en-US" dirty="0" smtClean="0"/>
              <a:t> are disjoint then C and D are disjoint;</a:t>
            </a:r>
          </a:p>
          <a:p>
            <a:pPr algn="just"/>
            <a:r>
              <a:rPr lang="en-US" dirty="0" smtClean="0"/>
              <a:t>Such conditions where determined for disjunctions, disjunction and conjunctions, exist and for all quantifiers;</a:t>
            </a:r>
          </a:p>
          <a:p>
            <a:pPr algn="just"/>
            <a:r>
              <a:rPr lang="en-US" dirty="0" smtClean="0"/>
              <a:t>If </a:t>
            </a:r>
            <a:r>
              <a:rPr lang="en-US" dirty="0" err="1" smtClean="0"/>
              <a:t>Ci</a:t>
            </a:r>
            <a:r>
              <a:rPr lang="en-US" dirty="0" smtClean="0"/>
              <a:t> and </a:t>
            </a:r>
            <a:r>
              <a:rPr lang="en-US" dirty="0" err="1" smtClean="0"/>
              <a:t>Dj</a:t>
            </a:r>
            <a:r>
              <a:rPr lang="en-US" dirty="0" smtClean="0"/>
              <a:t> are complex concepts (not literals) for </a:t>
            </a:r>
            <a:r>
              <a:rPr lang="en-US" dirty="0" err="1" smtClean="0"/>
              <a:t>disjointness</a:t>
            </a:r>
            <a:r>
              <a:rPr lang="en-US" dirty="0" smtClean="0"/>
              <a:t> checking same procedure are used;</a:t>
            </a:r>
          </a:p>
          <a:p>
            <a:pPr algn="just"/>
            <a:r>
              <a:rPr lang="en-US" dirty="0" smtClean="0"/>
              <a:t>It helps to determine wide class of cases of disjoint concepts.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~PP2485.WAV">
            <a:hlinkClick r:id="" action="ppaction://media"/>
          </p:cNvPr>
          <p:cNvPicPr>
            <a:picLocks noRot="1" noChangeAspect="1"/>
          </p:cNvPicPr>
          <p:nvPr>
            <a:wavAudioFile r:embed="rId1" name="~PP2485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2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Optimizations: </a:t>
            </a:r>
            <a:r>
              <a:rPr lang="en-US" dirty="0" err="1" smtClean="0"/>
              <a:t>Bron-Kerbosch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using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For concept in DNF form:</a:t>
            </a:r>
          </a:p>
          <a:p>
            <a:pPr lvl="1" algn="just"/>
            <a:r>
              <a:rPr lang="en-US" dirty="0" smtClean="0"/>
              <a:t>(C11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C12)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(C21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C22)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(C31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C32) </a:t>
            </a:r>
            <a:r>
              <a:rPr lang="en-US" dirty="0" smtClean="0">
                <a:latin typeface="Cambria Math"/>
                <a:ea typeface="Cambria Math"/>
              </a:rPr>
              <a:t>⊓ </a:t>
            </a:r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C21)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C31)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C31)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C12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C12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C22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C32)</a:t>
            </a:r>
          </a:p>
          <a:p>
            <a:pPr algn="just"/>
            <a:r>
              <a:rPr lang="en-US" dirty="0" smtClean="0"/>
              <a:t>Where each concept C** may be complex concept without disjunctions;</a:t>
            </a:r>
          </a:p>
          <a:p>
            <a:pPr algn="just"/>
            <a:r>
              <a:rPr lang="en-US" dirty="0" err="1" smtClean="0"/>
              <a:t>Bron-Kerbosch</a:t>
            </a:r>
            <a:r>
              <a:rPr lang="en-US" dirty="0" smtClean="0"/>
              <a:t> algorithm may be used;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~PP1722.WAV">
            <a:hlinkClick r:id="" action="ppaction://media"/>
          </p:cNvPr>
          <p:cNvPicPr>
            <a:picLocks noRot="1" noChangeAspect="1"/>
          </p:cNvPicPr>
          <p:nvPr>
            <a:wavAudioFile r:embed="rId1" name="~PP1722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Optimizations: </a:t>
            </a:r>
            <a:r>
              <a:rPr lang="en-US" dirty="0" err="1" smtClean="0"/>
              <a:t>Bron-Kerbosch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using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Build a n-partite graph:</a:t>
            </a:r>
          </a:p>
          <a:p>
            <a:pPr lvl="1" algn="just"/>
            <a:r>
              <a:rPr lang="en-US" dirty="0" smtClean="0"/>
              <a:t>Every concept proposition connection (C**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C**) is part of the graph G, C** presented as vertex in the part;</a:t>
            </a:r>
          </a:p>
          <a:p>
            <a:pPr lvl="1" algn="just"/>
            <a:r>
              <a:rPr lang="en-US" dirty="0" smtClean="0"/>
              <a:t>Edge between vertexes </a:t>
            </a:r>
            <a:r>
              <a:rPr lang="en-US" dirty="0" smtClean="0"/>
              <a:t>is exist </a:t>
            </a:r>
            <a:r>
              <a:rPr lang="en-US" dirty="0" err="1" smtClean="0"/>
              <a:t>iff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C**</a:t>
            </a:r>
            <a:r>
              <a:rPr lang="en-US" dirty="0" smtClean="0">
                <a:latin typeface="Cambria Math"/>
                <a:ea typeface="Cambria Math"/>
              </a:rPr>
              <a:t>⊓¬</a:t>
            </a:r>
            <a:r>
              <a:rPr lang="en-US" dirty="0" smtClean="0"/>
              <a:t>C**) are contained in concept expression;</a:t>
            </a:r>
          </a:p>
          <a:p>
            <a:pPr algn="just"/>
            <a:r>
              <a:rPr lang="en-US" dirty="0" smtClean="0"/>
              <a:t>If n-clique in graph is exist then such concept is </a:t>
            </a:r>
            <a:r>
              <a:rPr lang="en-US" dirty="0" err="1" smtClean="0"/>
              <a:t>satisfiable</a:t>
            </a:r>
            <a:r>
              <a:rPr lang="en-US" dirty="0" smtClean="0"/>
              <a:t> (</a:t>
            </a:r>
            <a:r>
              <a:rPr lang="en-US" dirty="0" err="1" smtClean="0"/>
              <a:t>unsatisfiable</a:t>
            </a:r>
            <a:r>
              <a:rPr lang="en-US" dirty="0" smtClean="0"/>
              <a:t> otherwise);</a:t>
            </a:r>
          </a:p>
          <a:p>
            <a:pPr algn="just"/>
            <a:r>
              <a:rPr lang="en-US" dirty="0" smtClean="0"/>
              <a:t>To date it works only for </a:t>
            </a:r>
            <a:r>
              <a:rPr lang="en-US" dirty="0" err="1" smtClean="0"/>
              <a:t>unsat</a:t>
            </a:r>
            <a:r>
              <a:rPr lang="en-US" dirty="0" smtClean="0"/>
              <a:t> concepts finding or for sat concepts without axioms in </a:t>
            </a:r>
            <a:r>
              <a:rPr lang="en-US" dirty="0" err="1" smtClean="0"/>
              <a:t>TBox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~PP2652.WAV">
            <a:hlinkClick r:id="" action="ppaction://media"/>
          </p:cNvPr>
          <p:cNvPicPr>
            <a:picLocks noRot="1" noChangeAspect="1"/>
          </p:cNvPicPr>
          <p:nvPr>
            <a:wavAudioFile r:embed="rId1" name="~PP2652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(C11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C12)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(C21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C22)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(C31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C32) </a:t>
            </a:r>
            <a:r>
              <a:rPr lang="en-US" dirty="0" smtClean="0">
                <a:latin typeface="Cambria Math"/>
                <a:ea typeface="Cambria Math"/>
              </a:rPr>
              <a:t>⊓ </a:t>
            </a:r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C21)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C31)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C21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C31)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C12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C12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C32) </a:t>
            </a:r>
            <a:r>
              <a:rPr lang="en-US" dirty="0" smtClean="0">
                <a:latin typeface="Cambria Math"/>
                <a:ea typeface="Cambria Math"/>
              </a:rPr>
              <a:t>⊓</a:t>
            </a:r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C22 </a:t>
            </a:r>
            <a:r>
              <a:rPr lang="en-US" dirty="0" smtClean="0">
                <a:latin typeface="Cambria Math"/>
                <a:ea typeface="Cambria Math"/>
              </a:rPr>
              <a:t>⊔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/>
              <a:t>C32)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Optimizations: </a:t>
            </a:r>
            <a:r>
              <a:rPr lang="en-US" dirty="0" err="1" smtClean="0"/>
              <a:t>Bron-Kerbosch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3C70-9225-4B31-8592-A6EA4B7DEE3C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979712" y="2492896"/>
            <a:ext cx="5112568" cy="2664296"/>
            <a:chOff x="1979712" y="2492896"/>
            <a:chExt cx="5112568" cy="2664296"/>
          </a:xfrm>
        </p:grpSpPr>
        <p:sp>
          <p:nvSpPr>
            <p:cNvPr id="5" name="Овал 4"/>
            <p:cNvSpPr/>
            <p:nvPr/>
          </p:nvSpPr>
          <p:spPr>
            <a:xfrm>
              <a:off x="1979712" y="2492896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Cambria Math"/>
                  <a:ea typeface="Cambria Math"/>
                </a:rPr>
                <a:t>C11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1979712" y="4365104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Cambria Math"/>
                  <a:ea typeface="Cambria Math"/>
                </a:rPr>
                <a:t>C12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139952" y="2492896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Cambria Math"/>
                  <a:ea typeface="Cambria Math"/>
                </a:rPr>
                <a:t>C21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9952" y="4365104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Cambria Math"/>
                  <a:ea typeface="Cambria Math"/>
                </a:rPr>
                <a:t>C22</a:t>
              </a:r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228184" y="2492896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Cambria Math"/>
                  <a:ea typeface="Cambria Math"/>
                </a:rPr>
                <a:t>C31</a:t>
              </a: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228184" y="4365104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Cambria Math"/>
                  <a:ea typeface="Cambria Math"/>
                </a:rPr>
                <a:t>C32</a:t>
              </a:r>
              <a:endParaRPr lang="ru-RU" dirty="0"/>
            </a:p>
          </p:txBody>
        </p:sp>
        <p:cxnSp>
          <p:nvCxnSpPr>
            <p:cNvPr id="15" name="Прямая со стрелкой 14"/>
            <p:cNvCxnSpPr>
              <a:stCxn id="5" idx="6"/>
              <a:endCxn id="9" idx="2"/>
            </p:cNvCxnSpPr>
            <p:nvPr/>
          </p:nvCxnSpPr>
          <p:spPr>
            <a:xfrm>
              <a:off x="2843808" y="2888940"/>
              <a:ext cx="1296144" cy="1872208"/>
            </a:xfrm>
            <a:prstGeom prst="curvedConnector3">
              <a:avLst>
                <a:gd name="adj1" fmla="val 55588"/>
              </a:avLst>
            </a:prstGeom>
            <a:ln w="28575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5" idx="6"/>
              <a:endCxn id="13" idx="2"/>
            </p:cNvCxnSpPr>
            <p:nvPr/>
          </p:nvCxnSpPr>
          <p:spPr>
            <a:xfrm>
              <a:off x="2843808" y="2888940"/>
              <a:ext cx="3384376" cy="1872208"/>
            </a:xfrm>
            <a:prstGeom prst="curvedConnector3">
              <a:avLst>
                <a:gd name="adj1" fmla="val 45720"/>
              </a:avLst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8" idx="6"/>
              <a:endCxn id="13" idx="2"/>
            </p:cNvCxnSpPr>
            <p:nvPr/>
          </p:nvCxnSpPr>
          <p:spPr>
            <a:xfrm>
              <a:off x="5004048" y="2888940"/>
              <a:ext cx="1224136" cy="1872208"/>
            </a:xfrm>
            <a:prstGeom prst="curvedConnector3">
              <a:avLst>
                <a:gd name="adj1" fmla="val 56656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6" idx="6"/>
              <a:endCxn id="8" idx="2"/>
            </p:cNvCxnSpPr>
            <p:nvPr/>
          </p:nvCxnSpPr>
          <p:spPr>
            <a:xfrm flipV="1">
              <a:off x="2843808" y="2888940"/>
              <a:ext cx="1296144" cy="1872208"/>
            </a:xfrm>
            <a:prstGeom prst="curvedConnector3">
              <a:avLst>
                <a:gd name="adj1" fmla="val 4092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6" idx="6"/>
              <a:endCxn id="12" idx="2"/>
            </p:cNvCxnSpPr>
            <p:nvPr/>
          </p:nvCxnSpPr>
          <p:spPr>
            <a:xfrm flipV="1">
              <a:off x="2843808" y="2888940"/>
              <a:ext cx="3384376" cy="1872208"/>
            </a:xfrm>
            <a:prstGeom prst="curvedConnector3">
              <a:avLst>
                <a:gd name="adj1" fmla="val 55350"/>
              </a:avLst>
            </a:prstGeom>
            <a:ln w="28575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9" idx="6"/>
              <a:endCxn id="12" idx="2"/>
            </p:cNvCxnSpPr>
            <p:nvPr/>
          </p:nvCxnSpPr>
          <p:spPr>
            <a:xfrm flipV="1">
              <a:off x="5004048" y="2888940"/>
              <a:ext cx="1224136" cy="1872208"/>
            </a:xfrm>
            <a:prstGeom prst="curvedConnector3">
              <a:avLst>
                <a:gd name="adj1" fmla="val 44823"/>
              </a:avLst>
            </a:prstGeom>
            <a:ln w="28575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" name="~PP2162.WAV">
            <a:hlinkClick r:id="" action="ppaction://media"/>
          </p:cNvPr>
          <p:cNvPicPr>
            <a:picLocks noRot="1" noChangeAspect="1"/>
          </p:cNvPicPr>
          <p:nvPr>
            <a:wavAudioFile r:embed="rId2" name="~PP2162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672</Words>
  <Application>Microsoft Office PowerPoint</Application>
  <PresentationFormat>Экран (4:3)</PresentationFormat>
  <Paragraphs>94</Paragraphs>
  <Slides>15</Slides>
  <Notes>1</Notes>
  <HiddenSlides>1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TReasoner: System Description</vt:lpstr>
      <vt:lpstr>TReasoner: Overview</vt:lpstr>
      <vt:lpstr>TReasoner: Implementation</vt:lpstr>
      <vt:lpstr>TReasoner: Architecture</vt:lpstr>
      <vt:lpstr>About Optimizations: SS-branching</vt:lpstr>
      <vt:lpstr>About Optimizations: SS-branching</vt:lpstr>
      <vt:lpstr>About Optimizations: Bron-Kerbosch algo using</vt:lpstr>
      <vt:lpstr>About Optimizations: Bron-Kerbosch algo using</vt:lpstr>
      <vt:lpstr>About Optimizations: Bron-Kerbosch</vt:lpstr>
      <vt:lpstr>About Optimizations: Isomorphic concepts</vt:lpstr>
      <vt:lpstr>About Optimizations: Isomorphic concepts</vt:lpstr>
      <vt:lpstr>TReasoner: Evaluation</vt:lpstr>
      <vt:lpstr>TReasoner: Evaluation</vt:lpstr>
      <vt:lpstr>Thank you very much!</vt:lpstr>
      <vt:lpstr>TReasoner: Evaluation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TReasoner: System Description</dc:title>
  <dc:creator>107th</dc:creator>
  <cp:lastModifiedBy>107th</cp:lastModifiedBy>
  <cp:revision>51</cp:revision>
  <dcterms:created xsi:type="dcterms:W3CDTF">2013-07-18T13:01:08Z</dcterms:created>
  <dcterms:modified xsi:type="dcterms:W3CDTF">2013-07-22T05:10:56Z</dcterms:modified>
</cp:coreProperties>
</file>