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24"/>
  </p:notesMasterIdLst>
  <p:handoutMasterIdLst>
    <p:handoutMasterId r:id="rId25"/>
  </p:handoutMasterIdLst>
  <p:sldIdLst>
    <p:sldId id="486" r:id="rId2"/>
    <p:sldId id="523" r:id="rId3"/>
    <p:sldId id="533" r:id="rId4"/>
    <p:sldId id="564" r:id="rId5"/>
    <p:sldId id="534" r:id="rId6"/>
    <p:sldId id="535" r:id="rId7"/>
    <p:sldId id="536" r:id="rId8"/>
    <p:sldId id="539" r:id="rId9"/>
    <p:sldId id="537" r:id="rId10"/>
    <p:sldId id="538" r:id="rId11"/>
    <p:sldId id="557" r:id="rId12"/>
    <p:sldId id="558" r:id="rId13"/>
    <p:sldId id="559" r:id="rId14"/>
    <p:sldId id="560" r:id="rId15"/>
    <p:sldId id="565" r:id="rId16"/>
    <p:sldId id="563" r:id="rId17"/>
    <p:sldId id="545" r:id="rId18"/>
    <p:sldId id="540" r:id="rId19"/>
    <p:sldId id="562" r:id="rId20"/>
    <p:sldId id="554" r:id="rId21"/>
    <p:sldId id="508" r:id="rId22"/>
    <p:sldId id="555" r:id="rId23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13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259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39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519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5649" algn="l" defTabSz="914259" rtl="0" eaLnBrk="1" latinLnBrk="0" hangingPunct="1"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2780" algn="l" defTabSz="914259" rtl="0" eaLnBrk="1" latinLnBrk="0" hangingPunct="1"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199908" algn="l" defTabSz="914259" rtl="0" eaLnBrk="1" latinLnBrk="0" hangingPunct="1"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039" algn="l" defTabSz="914259" rtl="0" eaLnBrk="1" latinLnBrk="0" hangingPunct="1">
      <a:defRPr sz="1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 Greaves (2)" initials="" lastIdx="6" clrIdx="0"/>
  <p:cmAuthor id="1" name="LocalUser" initials="L" lastIdx="22" clrIdx="1"/>
  <p:cmAuthor id="2" name="David Gunning" initials="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990000"/>
    <a:srgbClr val="FFCCCC"/>
    <a:srgbClr val="669900"/>
    <a:srgbClr val="003300"/>
    <a:srgbClr val="FFFFCC"/>
    <a:srgbClr val="33CCCC"/>
    <a:srgbClr val="3366FF"/>
    <a:srgbClr val="FF8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816" autoAdjust="0"/>
    <p:restoredTop sz="92549" autoAdjust="0"/>
  </p:normalViewPr>
  <p:slideViewPr>
    <p:cSldViewPr snapToGrid="0">
      <p:cViewPr varScale="1">
        <p:scale>
          <a:sx n="113" d="100"/>
          <a:sy n="113" d="100"/>
        </p:scale>
        <p:origin x="-1722" y="-102"/>
      </p:cViewPr>
      <p:guideLst>
        <p:guide orient="horz" pos="1810"/>
        <p:guide orient="horz" pos="685"/>
        <p:guide orient="horz" pos="3688"/>
        <p:guide orient="horz" pos="2505"/>
        <p:guide/>
        <p:guide pos="262"/>
        <p:guide pos="5502"/>
        <p:guide pos="2013"/>
        <p:guide pos="35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436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8811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t" anchorCtr="0" compatLnSpc="1">
            <a:prstTxWarp prst="textNoShape">
              <a:avLst/>
            </a:prstTxWarp>
          </a:bodyPr>
          <a:lstStyle>
            <a:lvl1pPr algn="l" defTabSz="96715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390" y="0"/>
            <a:ext cx="3168811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t" anchorCtr="0" compatLnSpc="1">
            <a:prstTxWarp prst="textNoShape">
              <a:avLst/>
            </a:prstTxWarp>
          </a:bodyPr>
          <a:lstStyle>
            <a:lvl1pPr algn="r" defTabSz="96715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7"/>
            <a:ext cx="3168811" cy="48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b" anchorCtr="0" compatLnSpc="1">
            <a:prstTxWarp prst="textNoShape">
              <a:avLst/>
            </a:prstTxWarp>
          </a:bodyPr>
          <a:lstStyle>
            <a:lvl1pPr algn="l" defTabSz="96715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390" y="9120157"/>
            <a:ext cx="3168811" cy="48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b" anchorCtr="0" compatLnSpc="1">
            <a:prstTxWarp prst="textNoShape">
              <a:avLst/>
            </a:prstTxWarp>
          </a:bodyPr>
          <a:lstStyle>
            <a:lvl1pPr algn="r" defTabSz="967151">
              <a:defRPr sz="1200">
                <a:latin typeface="Times New Roman" pitchFamily="18" charset="0"/>
              </a:defRPr>
            </a:lvl1pPr>
          </a:lstStyle>
          <a:p>
            <a:fld id="{39B05AE4-0585-40BD-BA9F-60588BE592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71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8811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t" anchorCtr="0" compatLnSpc="1">
            <a:prstTxWarp prst="textNoShape">
              <a:avLst/>
            </a:prstTxWarp>
          </a:bodyPr>
          <a:lstStyle>
            <a:lvl1pPr algn="l" defTabSz="96715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390" y="0"/>
            <a:ext cx="3168811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t" anchorCtr="0" compatLnSpc="1">
            <a:prstTxWarp prst="textNoShape">
              <a:avLst/>
            </a:prstTxWarp>
          </a:bodyPr>
          <a:lstStyle>
            <a:lvl1pPr algn="r" defTabSz="96715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7" y="4560898"/>
            <a:ext cx="5363371" cy="432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57"/>
            <a:ext cx="3168811" cy="48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b" anchorCtr="0" compatLnSpc="1">
            <a:prstTxWarp prst="textNoShape">
              <a:avLst/>
            </a:prstTxWarp>
          </a:bodyPr>
          <a:lstStyle>
            <a:lvl1pPr algn="l" defTabSz="967151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390" y="9120157"/>
            <a:ext cx="3168811" cy="48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6" rIns="96633" bIns="48316" numCol="1" anchor="b" anchorCtr="0" compatLnSpc="1">
            <a:prstTxWarp prst="textNoShape">
              <a:avLst/>
            </a:prstTxWarp>
          </a:bodyPr>
          <a:lstStyle>
            <a:lvl1pPr algn="r" defTabSz="967151">
              <a:defRPr sz="1200">
                <a:latin typeface="Times New Roman" pitchFamily="18" charset="0"/>
              </a:defRPr>
            </a:lvl1pPr>
          </a:lstStyle>
          <a:p>
            <a:fld id="{6489FA47-78F0-4271-8051-2B3BB5A68E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75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3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5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9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519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9FA47-78F0-4271-8051-2B3BB5A68E6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5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E7CCBBE4-2301-4969-B0AF-A8B5F48AC726}" type="datetime1">
              <a:rPr lang="en-US" smtClean="0">
                <a:solidFill>
                  <a:srgbClr val="000000"/>
                </a:solidFill>
              </a:rPr>
              <a:t>7/20/2013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615A40-3138-4025-881C-436CB2CD0DA6}" type="datetime1">
              <a:rPr lang="en-US" smtClean="0"/>
              <a:t>7/20/2013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3CA9CD-11FA-4A98-9D93-E250E3D346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5A34DE-09A2-4891-B26B-CE77E37D575F}" type="datetime1">
              <a:rPr lang="en-US" smtClean="0">
                <a:solidFill>
                  <a:srgbClr val="000000"/>
                </a:solidFill>
              </a:rPr>
              <a:t>7/20/2013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B84683-C714-4D34-8ED1-57360FC7A75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7770813" y="0"/>
            <a:ext cx="1373187" cy="531813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08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97800" cy="5334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762000"/>
            <a:ext cx="8382000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  <a:ea typeface="ＭＳ Ｐゴシック" pitchFamily="-108" charset="-128"/>
                <a:cs typeface="+mn-cs"/>
              </a:defRPr>
            </a:lvl1pPr>
          </a:lstStyle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fld id="{3F1A1E43-3160-4337-8037-30FC2BF1027C}" type="datetime1">
              <a:rPr lang="en-US" smtClean="0">
                <a:solidFill>
                  <a:srgbClr val="000000"/>
                </a:solidFill>
              </a:rPr>
              <a:t>7/20/2013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  <a:ea typeface="ＭＳ Ｐゴシック" pitchFamily="-108" charset="-128"/>
                <a:cs typeface="+mn-cs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C277943-867B-B044-AE7A-D4887EA38E01}" type="slidenum">
              <a:rPr lang="en-US" smtClean="0">
                <a:solidFill>
                  <a:srgbClr val="000000"/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3" name="Picture 23" descr="au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9075" y="76200"/>
            <a:ext cx="13049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906" r:id="rId2"/>
    <p:sldLayoutId id="2147483951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34" charset="0"/>
          <a:ea typeface="ＭＳ Ｐゴシック" pitchFamily="-106" charset="-128"/>
          <a:cs typeface="ＭＳ Ｐゴシック" pitchFamily="-106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10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800">
          <a:solidFill>
            <a:schemeClr val="tx1"/>
          </a:solidFill>
          <a:latin typeface="Arial" pitchFamily="34" charset="0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400">
          <a:solidFill>
            <a:schemeClr val="tx1"/>
          </a:solidFill>
          <a:latin typeface="Arial" pitchFamily="34" charset="0"/>
          <a:ea typeface="ＭＳ Ｐゴシック" pitchFamily="-106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6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6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Arial" pitchFamily="34" charset="0"/>
          <a:ea typeface="ＭＳ Ｐゴシック" pitchFamily="-106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§"/>
        <a:defRPr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§"/>
        <a:defRPr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§"/>
        <a:defRPr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§"/>
        <a:defRPr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-nc-sa/3.0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hyperlink" Target="http://www.ai.sri.com/pub_list/195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hyperlink" Target="http://www.projecthalo.com/" TargetMode="External"/><Relationship Id="rId4" Type="http://schemas.openxmlformats.org/officeDocument/2006/relationships/hyperlink" Target="http://www.vulcan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hyperlink" Target="http://www.ai.sri.com/~halo/public/exported-kb/biokb.html" TargetMode="External"/><Relationship Id="rId4" Type="http://schemas.openxmlformats.org/officeDocument/2006/relationships/hyperlink" Target="http://www.aaaivideos.org/2012/inquire_intelligent_textboo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159" y="1729562"/>
            <a:ext cx="6127531" cy="1538177"/>
          </a:xfrm>
        </p:spPr>
        <p:txBody>
          <a:bodyPr/>
          <a:lstStyle/>
          <a:p>
            <a:r>
              <a:rPr lang="en-US" dirty="0" smtClean="0"/>
              <a:t>KB_Bio_101: A Challenge for OWL </a:t>
            </a:r>
            <a:r>
              <a:rPr lang="en-US" dirty="0" err="1" smtClean="0"/>
              <a:t>Reasoners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64757" y="3558659"/>
            <a:ext cx="3126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Vinay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K.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Chaudhri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  <a:p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Stijn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Heymans</a:t>
            </a:r>
          </a:p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Michael Wessel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5247" y="5116018"/>
            <a:ext cx="4648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/>
              <a:t>work is owned by Vulcan Inc. and is licensed for use under the Creative Commons Attribution-</a:t>
            </a:r>
            <a:r>
              <a:rPr lang="en-US" dirty="0" err="1"/>
              <a:t>NonCommerical</a:t>
            </a:r>
            <a:r>
              <a:rPr lang="en-US" dirty="0"/>
              <a:t>-</a:t>
            </a:r>
            <a:r>
              <a:rPr lang="en-US" dirty="0" err="1"/>
              <a:t>ShareAlike</a:t>
            </a:r>
            <a:r>
              <a:rPr lang="en-US" dirty="0"/>
              <a:t> 3.0 license (</a:t>
            </a:r>
            <a:r>
              <a:rPr lang="en-US" dirty="0">
                <a:hlinkClick r:id="rId5"/>
              </a:rPr>
              <a:t>http://creativecommons.org/licenses/by-nc-sa/3.0/</a:t>
            </a:r>
            <a:r>
              <a:rPr lang="en-US" dirty="0"/>
              <a:t>). Vulcan Inc., </a:t>
            </a:r>
            <a:r>
              <a:rPr lang="en-US" dirty="0" smtClean="0"/>
              <a:t>July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84683-C714-4D34-8ED1-57360FC7A75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KR in 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646" y="709688"/>
            <a:ext cx="8382000" cy="5364163"/>
          </a:xfrm>
        </p:spPr>
        <p:txBody>
          <a:bodyPr/>
          <a:lstStyle/>
          <a:p>
            <a:r>
              <a:rPr lang="en-US" sz="2000" dirty="0" smtClean="0"/>
              <a:t>Computational properties</a:t>
            </a:r>
          </a:p>
          <a:p>
            <a:pPr lvl="1"/>
            <a:r>
              <a:rPr lang="en-US" sz="1600" dirty="0" smtClean="0"/>
              <a:t>Reasoning with KR in KB_Bio_101 is, in general, un-decidable</a:t>
            </a:r>
          </a:p>
          <a:p>
            <a:pPr lvl="2"/>
            <a:r>
              <a:rPr lang="en-US" sz="1400" dirty="0" smtClean="0"/>
              <a:t>Object </a:t>
            </a:r>
            <a:r>
              <a:rPr lang="en-US" sz="1400" dirty="0"/>
              <a:t>Oriented Knowledge Bases in Logic Programming (</a:t>
            </a:r>
            <a:r>
              <a:rPr lang="en-US" sz="1400" dirty="0" err="1"/>
              <a:t>Chaudhri</a:t>
            </a:r>
            <a:r>
              <a:rPr lang="en-US" sz="1400" dirty="0"/>
              <a:t>, et. al., Technical Communication of the International Conference on Logic Programming, 2013)</a:t>
            </a:r>
          </a:p>
          <a:p>
            <a:pPr lvl="2"/>
            <a:r>
              <a:rPr lang="en-US" sz="1400" dirty="0"/>
              <a:t>Available at: </a:t>
            </a:r>
            <a:r>
              <a:rPr lang="en-US" sz="1400" dirty="0">
                <a:hlinkClick r:id="rId4"/>
              </a:rPr>
              <a:t>http://www.ai.sri.com/pub_list/1958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2000" dirty="0" smtClean="0"/>
              <a:t>Let us consider the OWL export next</a:t>
            </a:r>
            <a:endParaRPr lang="en-US" sz="2000" dirty="0"/>
          </a:p>
          <a:p>
            <a:pPr lvl="2"/>
            <a:endParaRPr lang="en-US" sz="1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9063"/>
      </p:ext>
    </p:extLst>
  </p:cSld>
  <p:clrMapOvr>
    <a:masterClrMapping/>
  </p:clrMapOvr>
  <p:transition advTm="20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Necessary Properties of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Tree-Structured descriptions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79955" y="4154418"/>
            <a:ext cx="64936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 smtClean="0"/>
              <a:t> </a:t>
            </a:r>
            <a:r>
              <a:rPr lang="en-US" sz="1800" dirty="0" err="1" smtClean="0"/>
              <a:t>SubClassOf</a:t>
            </a:r>
            <a:r>
              <a:rPr lang="en-US" sz="1800" dirty="0" smtClean="0"/>
              <a:t>(:Cell </a:t>
            </a:r>
          </a:p>
          <a:p>
            <a:pPr algn="l">
              <a:buNone/>
            </a:pPr>
            <a:r>
              <a:rPr lang="en-US" sz="1800" dirty="0" smtClean="0"/>
              <a:t>  	</a:t>
            </a:r>
            <a:r>
              <a:rPr lang="en-US" sz="1800" dirty="0" err="1" smtClean="0"/>
              <a:t>ObjectIntersectionOf</a:t>
            </a:r>
            <a:r>
              <a:rPr lang="en-US" sz="1800" dirty="0" smtClean="0"/>
              <a:t>(:Living-Entity </a:t>
            </a:r>
          </a:p>
          <a:p>
            <a:pPr algn="l">
              <a:buNone/>
            </a:pPr>
            <a:r>
              <a:rPr lang="en-US" sz="1800" dirty="0" smtClean="0"/>
              <a:t>		 </a:t>
            </a:r>
            <a:r>
              <a:rPr lang="en-US" sz="1800" dirty="0" err="1" smtClean="0"/>
              <a:t>ObjectMinCardinality</a:t>
            </a:r>
            <a:r>
              <a:rPr lang="en-US" sz="1800" dirty="0" smtClean="0"/>
              <a:t>(1 :has-part :Chromosome) </a:t>
            </a:r>
          </a:p>
          <a:p>
            <a:pPr algn="l">
              <a:buNone/>
            </a:pPr>
            <a:r>
              <a:rPr lang="en-US" sz="1800" dirty="0" smtClean="0"/>
              <a:t>    		</a:t>
            </a:r>
            <a:r>
              <a:rPr lang="en-US" sz="1800" dirty="0" err="1" smtClean="0"/>
              <a:t>ObjectSomeValuesFrom</a:t>
            </a:r>
            <a:r>
              <a:rPr lang="en-US" sz="1800" dirty="0" smtClean="0"/>
              <a:t>(:has-part </a:t>
            </a:r>
          </a:p>
          <a:p>
            <a:pPr algn="l">
              <a:buNone/>
            </a:pPr>
            <a:r>
              <a:rPr lang="en-US" sz="1800" dirty="0" smtClean="0"/>
              <a:t>     			</a:t>
            </a:r>
            <a:r>
              <a:rPr lang="en-US" sz="1800" dirty="0" err="1" smtClean="0"/>
              <a:t>ObjectIntersectionOf</a:t>
            </a:r>
            <a:r>
              <a:rPr lang="en-US" sz="1800" dirty="0" smtClean="0"/>
              <a:t>(:Mixture :Cytoplasm)) </a:t>
            </a:r>
          </a:p>
          <a:p>
            <a:pPr algn="l">
              <a:buNone/>
            </a:pPr>
            <a:r>
              <a:rPr lang="en-US" sz="1800" dirty="0" smtClean="0"/>
              <a:t>    		</a:t>
            </a:r>
            <a:r>
              <a:rPr lang="en-US" sz="1800" dirty="0" err="1" smtClean="0"/>
              <a:t>ObjectSomeValuesFrom</a:t>
            </a:r>
            <a:r>
              <a:rPr lang="en-US" sz="1800" dirty="0" smtClean="0"/>
              <a:t>(:has-part </a:t>
            </a:r>
          </a:p>
          <a:p>
            <a:pPr algn="l">
              <a:buNone/>
            </a:pPr>
            <a:r>
              <a:rPr lang="en-US" sz="1800" dirty="0" smtClean="0"/>
              <a:t>   	 		</a:t>
            </a:r>
            <a:r>
              <a:rPr lang="en-US" sz="1800" dirty="0" err="1" smtClean="0"/>
              <a:t>ObjectIntersectionOf</a:t>
            </a:r>
            <a:r>
              <a:rPr lang="en-US" sz="1800" dirty="0" smtClean="0"/>
              <a:t>(:Ribosome)) </a:t>
            </a:r>
          </a:p>
          <a:p>
            <a:pPr algn="l">
              <a:buNone/>
            </a:pPr>
            <a:r>
              <a:rPr lang="en-US" sz="1800" dirty="0" smtClean="0"/>
              <a:t>    		</a:t>
            </a:r>
            <a:r>
              <a:rPr lang="en-US" sz="1800" dirty="0" err="1" smtClean="0"/>
              <a:t>ObjectSomeValuesFrom</a:t>
            </a:r>
            <a:r>
              <a:rPr lang="en-US" sz="1800" dirty="0" smtClean="0"/>
              <a:t>(:has-part </a:t>
            </a:r>
          </a:p>
          <a:p>
            <a:pPr algn="l">
              <a:buNone/>
            </a:pPr>
            <a:r>
              <a:rPr lang="en-US" sz="1800" dirty="0" smtClean="0"/>
              <a:t>     			</a:t>
            </a:r>
            <a:r>
              <a:rPr lang="en-US" sz="1800" dirty="0" err="1" smtClean="0"/>
              <a:t>ObjectIntersectionOf</a:t>
            </a:r>
            <a:r>
              <a:rPr lang="en-US" sz="1800" dirty="0" smtClean="0"/>
              <a:t>(:Chromosome))))</a:t>
            </a:r>
            <a:endParaRPr lang="en-U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36250" t="41000" r="42031" b="40000"/>
          <a:stretch>
            <a:fillRect/>
          </a:stretch>
        </p:blipFill>
        <p:spPr bwMode="auto">
          <a:xfrm>
            <a:off x="2657475" y="1514475"/>
            <a:ext cx="39719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9230"/>
      </p:ext>
    </p:extLst>
  </p:cSld>
  <p:clrMapOvr>
    <a:masterClrMapping/>
  </p:clrMapOvr>
  <p:transition advTm="15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Necessary Properties of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Graph-structured description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1457" y="6416478"/>
            <a:ext cx="825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Problem:  What to do about the is-inside edge between Eukaryotic-Chromosome and Nucleus?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531233" y="3621232"/>
            <a:ext cx="81857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 smtClean="0"/>
              <a:t> </a:t>
            </a:r>
            <a:r>
              <a:rPr lang="en-US" sz="1600" dirty="0" err="1" smtClean="0"/>
              <a:t>SubClassOf</a:t>
            </a:r>
            <a:r>
              <a:rPr lang="en-US" sz="1600" dirty="0" smtClean="0"/>
              <a:t>(:Eukaryotic-Cell </a:t>
            </a:r>
          </a:p>
          <a:p>
            <a:pPr algn="l">
              <a:buNone/>
            </a:pPr>
            <a:r>
              <a:rPr lang="en-US" sz="1600" dirty="0" smtClean="0"/>
              <a:t>  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(:Cell</a:t>
            </a:r>
          </a:p>
          <a:p>
            <a:pPr algn="l">
              <a:buNone/>
            </a:pPr>
            <a:r>
              <a:rPr lang="en-US" sz="1600" dirty="0" smtClean="0"/>
              <a:t>	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  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(:Nucleus)) </a:t>
            </a:r>
          </a:p>
          <a:p>
            <a:pPr algn="l">
              <a:buNone/>
            </a:pPr>
            <a:r>
              <a:rPr lang="en-US" sz="1600" dirty="0" smtClean="0"/>
              <a:t>    	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	 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(:Eukaryotic-Chromosome</a:t>
            </a:r>
          </a:p>
          <a:p>
            <a:pPr algn="l">
              <a:buNone/>
            </a:pPr>
            <a:r>
              <a:rPr lang="en-US" sz="1600" dirty="0" smtClean="0"/>
              <a:t>				</a:t>
            </a: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 (:is-inside </a:t>
            </a:r>
          </a:p>
          <a:p>
            <a:pPr algn="l">
              <a:buNone/>
            </a:pPr>
            <a:r>
              <a:rPr lang="en-US" sz="1600" dirty="0" smtClean="0"/>
              <a:t>		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CC0000"/>
                </a:solidFill>
              </a:rPr>
              <a:t> :</a:t>
            </a:r>
            <a:r>
              <a:rPr lang="en-US" sz="1600" dirty="0" smtClean="0"/>
              <a:t>Nucleus))))))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05413" y="1409991"/>
            <a:ext cx="4792663" cy="1808162"/>
            <a:chOff x="1873547" y="2487689"/>
            <a:chExt cx="4792663" cy="1808162"/>
          </a:xfrm>
        </p:grpSpPr>
        <p:pic>
          <p:nvPicPr>
            <p:cNvPr id="12" name="Picture 11" descr="Capture-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3629"/>
      </p:ext>
    </p:extLst>
  </p:cSld>
  <p:clrMapOvr>
    <a:masterClrMapping/>
  </p:clrMapOvr>
  <p:transition advTm="28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Translating Graph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Node-ID Marker Concepts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1233" y="3621232"/>
            <a:ext cx="81857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 smtClean="0"/>
              <a:t> </a:t>
            </a:r>
            <a:r>
              <a:rPr lang="en-US" sz="1600" dirty="0" err="1" smtClean="0"/>
              <a:t>SubClassOf</a:t>
            </a:r>
            <a:r>
              <a:rPr lang="en-US" sz="1600" dirty="0" smtClean="0"/>
              <a:t>(:Eukaryotic-Cell </a:t>
            </a:r>
          </a:p>
          <a:p>
            <a:pPr algn="l">
              <a:buNone/>
            </a:pPr>
            <a:r>
              <a:rPr lang="en-US" sz="1600" dirty="0" smtClean="0"/>
              <a:t>  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(:Cell</a:t>
            </a:r>
          </a:p>
          <a:p>
            <a:pPr algn="l">
              <a:buNone/>
            </a:pPr>
            <a:r>
              <a:rPr lang="en-US" sz="1600" dirty="0" smtClean="0"/>
              <a:t>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  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</a:t>
            </a:r>
            <a:r>
              <a:rPr lang="en-US" sz="1600" dirty="0" smtClean="0">
                <a:solidFill>
                  <a:srgbClr val="C00000"/>
                </a:solidFill>
              </a:rPr>
              <a:t>ID-4001 </a:t>
            </a:r>
            <a:r>
              <a:rPr lang="en-US" sz="1600" dirty="0" smtClean="0"/>
              <a:t>:Nucleus)) </a:t>
            </a:r>
          </a:p>
          <a:p>
            <a:pPr algn="l">
              <a:buNone/>
            </a:pPr>
            <a:r>
              <a:rPr lang="en-US" sz="1600" dirty="0" smtClean="0"/>
              <a:t>    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	 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(:Eukaryotic-Chromosome</a:t>
            </a:r>
          </a:p>
          <a:p>
            <a:pPr algn="l">
              <a:buNone/>
            </a:pPr>
            <a:r>
              <a:rPr lang="en-US" sz="1600" dirty="0" smtClean="0"/>
              <a:t>		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 (:is-inside </a:t>
            </a:r>
          </a:p>
          <a:p>
            <a:pPr algn="l">
              <a:buNone/>
            </a:pPr>
            <a:r>
              <a:rPr lang="en-US" sz="1600" dirty="0" smtClean="0"/>
              <a:t>		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CC0000"/>
                </a:solidFill>
              </a:rPr>
              <a:t>:ID-4001 :</a:t>
            </a:r>
            <a:r>
              <a:rPr lang="en-US" sz="1600" dirty="0" smtClean="0"/>
              <a:t>Nucleus))))))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82150" y="1295691"/>
            <a:ext cx="4792663" cy="1808162"/>
            <a:chOff x="1873547" y="2487689"/>
            <a:chExt cx="4792663" cy="1808162"/>
          </a:xfrm>
        </p:grpSpPr>
        <p:pic>
          <p:nvPicPr>
            <p:cNvPr id="10" name="Picture 11" descr="Capture-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60694"/>
      </p:ext>
    </p:extLst>
  </p:cSld>
  <p:clrMapOvr>
    <a:masterClrMapping/>
  </p:clrMapOvr>
  <p:transition advTm="30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Translating Graph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Unravel to depth 2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0289" y="3525115"/>
            <a:ext cx="86290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 smtClean="0"/>
              <a:t> </a:t>
            </a:r>
            <a:r>
              <a:rPr lang="en-US" sz="1600" dirty="0" err="1" smtClean="0"/>
              <a:t>SubClassOf</a:t>
            </a:r>
            <a:r>
              <a:rPr lang="en-US" sz="1600" dirty="0" smtClean="0"/>
              <a:t>(:Eukaryotic-Cell </a:t>
            </a:r>
          </a:p>
          <a:p>
            <a:pPr algn="l">
              <a:buNone/>
            </a:pPr>
            <a:r>
              <a:rPr lang="en-US" sz="1600" dirty="0" smtClean="0"/>
              <a:t>  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(:Cell</a:t>
            </a:r>
          </a:p>
          <a:p>
            <a:pPr algn="l">
              <a:buNone/>
            </a:pPr>
            <a:r>
              <a:rPr lang="en-US" sz="1600" dirty="0" smtClean="0"/>
              <a:t>		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  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(:Nucleus</a:t>
            </a:r>
          </a:p>
          <a:p>
            <a:pPr algn="l">
              <a:buNone/>
            </a:pPr>
            <a:r>
              <a:rPr lang="en-US" sz="1600" dirty="0" smtClean="0"/>
              <a:t>		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 (:is-inside-of</a:t>
            </a:r>
          </a:p>
          <a:p>
            <a:pPr algn="l">
              <a:buNone/>
            </a:pPr>
            <a:r>
              <a:rPr lang="en-US" sz="1600" dirty="0" smtClean="0"/>
              <a:t>		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(:Eukaryotic-Chromosome))))</a:t>
            </a:r>
          </a:p>
          <a:p>
            <a:pPr algn="l">
              <a:buNone/>
            </a:pPr>
            <a:r>
              <a:rPr lang="en-US" sz="1600" dirty="0" smtClean="0"/>
              <a:t>    		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	 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(:Eukaryotic-Chromosome</a:t>
            </a:r>
          </a:p>
          <a:p>
            <a:pPr algn="l">
              <a:buNone/>
            </a:pPr>
            <a:r>
              <a:rPr lang="en-US" sz="1600" dirty="0" smtClean="0"/>
              <a:t>				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 (:is-inside </a:t>
            </a:r>
          </a:p>
          <a:p>
            <a:pPr algn="l">
              <a:buNone/>
            </a:pPr>
            <a:r>
              <a:rPr lang="en-US" sz="1600" dirty="0" smtClean="0"/>
              <a:t>					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CC0000"/>
                </a:solidFill>
              </a:rPr>
              <a:t>:</a:t>
            </a:r>
            <a:r>
              <a:rPr lang="en-US" sz="1600" dirty="0" smtClean="0"/>
              <a:t>Nucleus))))))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08629" y="1417425"/>
            <a:ext cx="4792663" cy="1808162"/>
            <a:chOff x="1873547" y="2487689"/>
            <a:chExt cx="4792663" cy="1808162"/>
          </a:xfrm>
        </p:grpSpPr>
        <p:pic>
          <p:nvPicPr>
            <p:cNvPr id="10" name="Picture 11" descr="Capture-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9602"/>
      </p:ext>
    </p:extLst>
  </p:cSld>
  <p:clrMapOvr>
    <a:masterClrMapping/>
  </p:clrMapOvr>
  <p:transition advTm="48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Inherit and Specialize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646" y="709688"/>
            <a:ext cx="8382000" cy="5364163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7256" y="718443"/>
            <a:ext cx="8164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In the Eukaryotic Cell</a:t>
            </a:r>
          </a:p>
          <a:p>
            <a:pPr algn="l"/>
            <a:r>
              <a:rPr lang="en-US" sz="1800" dirty="0"/>
              <a:t>	</a:t>
            </a:r>
            <a:r>
              <a:rPr lang="en-US" sz="1800" dirty="0" smtClean="0"/>
              <a:t>Ribosome was inherited from Cell</a:t>
            </a:r>
          </a:p>
          <a:p>
            <a:pPr algn="l"/>
            <a:r>
              <a:rPr lang="en-US" sz="1800" dirty="0"/>
              <a:t> </a:t>
            </a:r>
            <a:r>
              <a:rPr lang="en-US" sz="1800" dirty="0" smtClean="0"/>
              <a:t>                     Chromosome was inherited from Cell and specialized to Eukaryotic Chromosome</a:t>
            </a:r>
          </a:p>
        </p:txBody>
      </p:sp>
      <p:pic>
        <p:nvPicPr>
          <p:cNvPr id="10" name="Picture 9" descr="Capture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2" b="15172"/>
          <a:stretch/>
        </p:blipFill>
        <p:spPr bwMode="auto">
          <a:xfrm>
            <a:off x="132240" y="1883082"/>
            <a:ext cx="3844925" cy="175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240" y="4114707"/>
            <a:ext cx="35565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 smtClean="0"/>
              <a:t> </a:t>
            </a:r>
            <a:r>
              <a:rPr lang="en-US" sz="1600" dirty="0" err="1" smtClean="0"/>
              <a:t>SubClassOf</a:t>
            </a:r>
            <a:r>
              <a:rPr lang="en-US" sz="1600" dirty="0" smtClean="0"/>
              <a:t>(:Cell </a:t>
            </a:r>
          </a:p>
          <a:p>
            <a:pPr algn="l">
              <a:buNone/>
            </a:pPr>
            <a:r>
              <a:rPr lang="en-US" sz="1600" dirty="0" smtClean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(:Living-Entity </a:t>
            </a:r>
            <a:endParaRPr lang="en-US" sz="1600" dirty="0" smtClean="0"/>
          </a:p>
          <a:p>
            <a:pPr algn="l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  </a:t>
            </a: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(:Chromosome))))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4201745" y="1883082"/>
            <a:ext cx="4792663" cy="1808162"/>
            <a:chOff x="1873547" y="2487689"/>
            <a:chExt cx="4792663" cy="1808162"/>
          </a:xfrm>
        </p:grpSpPr>
        <p:pic>
          <p:nvPicPr>
            <p:cNvPr id="11" name="Picture 11" descr="Capture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" name="Rectangle 12"/>
          <p:cNvSpPr/>
          <p:nvPr/>
        </p:nvSpPr>
        <p:spPr>
          <a:xfrm>
            <a:off x="3840740" y="3880319"/>
            <a:ext cx="86862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 smtClean="0"/>
              <a:t> </a:t>
            </a:r>
            <a:r>
              <a:rPr lang="en-US" sz="1600" dirty="0" err="1" smtClean="0"/>
              <a:t>SubClassOf</a:t>
            </a:r>
            <a:r>
              <a:rPr lang="en-US" sz="1600" dirty="0" smtClean="0"/>
              <a:t>(:Eukaryotic-Cell </a:t>
            </a:r>
          </a:p>
          <a:p>
            <a:pPr algn="l">
              <a:buNone/>
            </a:pPr>
            <a:r>
              <a:rPr lang="en-US" sz="1600" dirty="0" smtClean="0"/>
              <a:t>  </a:t>
            </a:r>
            <a:r>
              <a:rPr lang="en-US" sz="1600" dirty="0" smtClean="0"/>
              <a:t>  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(:Cell</a:t>
            </a:r>
          </a:p>
          <a:p>
            <a:pPr algn="l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   </a:t>
            </a: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(:ID-4001 :Nucleus)) </a:t>
            </a:r>
          </a:p>
          <a:p>
            <a:pPr algn="l">
              <a:buNone/>
            </a:pPr>
            <a:r>
              <a:rPr lang="en-US" sz="1600" dirty="0" smtClean="0"/>
              <a:t>    </a:t>
            </a:r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(:has-part </a:t>
            </a:r>
          </a:p>
          <a:p>
            <a:pPr algn="l">
              <a:buNone/>
            </a:pPr>
            <a:r>
              <a:rPr lang="en-US" sz="1600" dirty="0" smtClean="0"/>
              <a:t>  </a:t>
            </a:r>
            <a:r>
              <a:rPr lang="en-US" sz="1600" dirty="0"/>
              <a:t> </a:t>
            </a:r>
            <a:r>
              <a:rPr lang="en-US" sz="1600" dirty="0" smtClean="0"/>
              <a:t>        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(:Eukaryotic-Chromosome</a:t>
            </a:r>
          </a:p>
          <a:p>
            <a:pPr algn="l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</a:t>
            </a:r>
            <a:r>
              <a:rPr lang="en-US" sz="1600" dirty="0" err="1" smtClean="0"/>
              <a:t>ObjectSomeValuesFrom</a:t>
            </a:r>
            <a:r>
              <a:rPr lang="en-US" sz="1600" dirty="0" smtClean="0"/>
              <a:t> </a:t>
            </a:r>
            <a:r>
              <a:rPr lang="en-US" sz="1600" dirty="0" smtClean="0"/>
              <a:t>(:is-inside </a:t>
            </a:r>
          </a:p>
          <a:p>
            <a:pPr algn="l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</a:t>
            </a:r>
            <a:r>
              <a:rPr lang="en-US" sz="1600" dirty="0" err="1" smtClean="0"/>
              <a:t>ObjectInterSectionOf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CC0000"/>
                </a:solidFill>
              </a:rPr>
              <a:t>:ID-4001 :</a:t>
            </a:r>
            <a:r>
              <a:rPr lang="en-US" sz="1600" dirty="0" smtClean="0"/>
              <a:t>Nucleus))))))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172" y="6058569"/>
            <a:ext cx="6655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There is no way to explicitly model inherit and specialize relationship in OWL.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Leads to an under-specification in class hierarchy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49748"/>
      </p:ext>
    </p:extLst>
  </p:cSld>
  <p:clrMapOvr>
    <a:masterClrMapping/>
  </p:clrMapOvr>
  <p:transition advTm="180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Nominals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KB_Bio</a:t>
            </a:r>
            <a:r>
              <a:rPr lang="en-US" sz="2000" dirty="0" smtClean="0"/>
              <a:t>_101 </a:t>
            </a:r>
            <a:r>
              <a:rPr lang="en-US" sz="2000" dirty="0" smtClean="0"/>
              <a:t>uses </a:t>
            </a:r>
            <a:r>
              <a:rPr lang="en-US" sz="2000" dirty="0" err="1" smtClean="0"/>
              <a:t>nominals</a:t>
            </a:r>
            <a:r>
              <a:rPr lang="en-US" sz="2000" dirty="0" smtClean="0"/>
              <a:t>, but some DL systems are unable to handle </a:t>
            </a:r>
            <a:r>
              <a:rPr lang="en-US" sz="2000" dirty="0" smtClean="0"/>
              <a:t>them  (e.g., Eukaryotic Cell is big in relation to prokaryote)</a:t>
            </a:r>
            <a:endParaRPr lang="en-US" sz="2000" dirty="0" smtClean="0"/>
          </a:p>
          <a:p>
            <a:pPr lvl="1"/>
            <a:r>
              <a:rPr lang="en-US" sz="1800" dirty="0" smtClean="0"/>
              <a:t>First variant of export maps </a:t>
            </a:r>
            <a:r>
              <a:rPr lang="en-US" sz="1800" dirty="0" err="1" smtClean="0"/>
              <a:t>nominals</a:t>
            </a:r>
            <a:r>
              <a:rPr lang="en-US" sz="1800" dirty="0" smtClean="0"/>
              <a:t> to classes:</a:t>
            </a:r>
          </a:p>
          <a:p>
            <a:pPr marL="914400" lvl="2" indent="0">
              <a:buNone/>
            </a:pPr>
            <a:r>
              <a:rPr lang="en-US" sz="1200" dirty="0" err="1" smtClean="0">
                <a:solidFill>
                  <a:srgbClr val="FF0000"/>
                </a:solidFill>
              </a:rPr>
              <a:t>SubClassOf</a:t>
            </a:r>
            <a:r>
              <a:rPr lang="en-US" sz="1200" dirty="0" smtClean="0">
                <a:solidFill>
                  <a:srgbClr val="FF0000"/>
                </a:solidFill>
              </a:rPr>
              <a:t>(:big :Size-Constant</a:t>
            </a:r>
            <a:r>
              <a:rPr lang="en-US" sz="1200" dirty="0">
                <a:solidFill>
                  <a:srgbClr val="FF0000"/>
                </a:solidFill>
              </a:rPr>
              <a:t>) 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sz="1200" dirty="0" err="1"/>
              <a:t>SubClassOf</a:t>
            </a:r>
            <a:r>
              <a:rPr lang="en-US" sz="1200" dirty="0" smtClean="0"/>
              <a:t>(:</a:t>
            </a:r>
            <a:r>
              <a:rPr lang="en-US" sz="1200" dirty="0" smtClean="0"/>
              <a:t>Eukaryotic-Cell</a:t>
            </a:r>
            <a:endParaRPr lang="en-US" sz="1200" dirty="0" smtClean="0"/>
          </a:p>
          <a:p>
            <a:pPr marL="914400" lvl="2" indent="0">
              <a:buNone/>
            </a:pPr>
            <a:r>
              <a:rPr lang="en-US" sz="1200" dirty="0"/>
              <a:t>	</a:t>
            </a:r>
            <a:r>
              <a:rPr lang="en-US" sz="1200" dirty="0" err="1" smtClean="0"/>
              <a:t>ObjectIntersectionOf</a:t>
            </a:r>
            <a:r>
              <a:rPr lang="en-US" sz="1200" dirty="0" smtClean="0"/>
              <a:t>(:</a:t>
            </a:r>
            <a:r>
              <a:rPr lang="en-US" sz="1200" dirty="0" smtClean="0"/>
              <a:t>Cell</a:t>
            </a:r>
            <a:endParaRPr lang="en-US" sz="1200" dirty="0" smtClean="0"/>
          </a:p>
          <a:p>
            <a:pPr marL="914400" lvl="2" indent="0">
              <a:buNone/>
            </a:pPr>
            <a:r>
              <a:rPr lang="en-US" sz="1200" dirty="0"/>
              <a:t>	</a:t>
            </a:r>
            <a:r>
              <a:rPr lang="en-US" sz="1200" dirty="0" err="1" smtClean="0"/>
              <a:t>ObjectIntersectionOf</a:t>
            </a:r>
            <a:r>
              <a:rPr lang="en-US" sz="1200" dirty="0"/>
              <a:t>(</a:t>
            </a:r>
          </a:p>
          <a:p>
            <a:pPr marL="914400" lvl="2" indent="0">
              <a:buNone/>
            </a:pPr>
            <a:r>
              <a:rPr lang="en-US" sz="1200" dirty="0" smtClean="0"/>
              <a:t>	</a:t>
            </a:r>
            <a:r>
              <a:rPr lang="en-US" sz="1200" dirty="0"/>
              <a:t>	</a:t>
            </a:r>
            <a:r>
              <a:rPr lang="en-US" sz="1200" dirty="0" err="1" smtClean="0"/>
              <a:t>ObjectSomeValuesFrom</a:t>
            </a:r>
            <a:r>
              <a:rPr lang="en-US" sz="1200" dirty="0"/>
              <a:t>(:size </a:t>
            </a:r>
          </a:p>
          <a:p>
            <a:pPr marL="914400" lvl="2" indent="0">
              <a:buNone/>
            </a:pPr>
            <a:r>
              <a:rPr lang="en-US" sz="1200" dirty="0" smtClean="0"/>
              <a:t>		   </a:t>
            </a:r>
            <a:r>
              <a:rPr lang="en-US" sz="1200" dirty="0" err="1" smtClean="0"/>
              <a:t>ObjectIntersectionOf</a:t>
            </a:r>
            <a:r>
              <a:rPr lang="en-US" sz="1200" dirty="0"/>
              <a:t>(:Size-Value </a:t>
            </a:r>
            <a:r>
              <a:rPr lang="en-US" sz="1200" dirty="0" smtClean="0"/>
              <a:t>			     		      </a:t>
            </a:r>
            <a:r>
              <a:rPr lang="en-US" sz="1200" dirty="0" err="1" smtClean="0"/>
              <a:t>ObjectIntersectionOf</a:t>
            </a:r>
            <a:r>
              <a:rPr lang="en-US" sz="1200" dirty="0"/>
              <a:t>(</a:t>
            </a:r>
          </a:p>
          <a:p>
            <a:pPr marL="914400" lvl="2" indent="0">
              <a:buNone/>
            </a:pPr>
            <a:r>
              <a:rPr lang="en-US" sz="1200" dirty="0" smtClean="0"/>
              <a:t>			</a:t>
            </a:r>
            <a:r>
              <a:rPr lang="en-US" sz="1200" dirty="0" err="1" smtClean="0">
                <a:solidFill>
                  <a:srgbClr val="FF0000"/>
                </a:solidFill>
              </a:rPr>
              <a:t>ObjectSomeValuesFrom</a:t>
            </a:r>
            <a:r>
              <a:rPr lang="en-US" sz="1200" dirty="0">
                <a:solidFill>
                  <a:srgbClr val="FF0000"/>
                </a:solidFill>
              </a:rPr>
              <a:t>(:the-scalar-value </a:t>
            </a:r>
            <a:r>
              <a:rPr lang="en-US" sz="1200" dirty="0" smtClean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big</a:t>
            </a:r>
            <a:r>
              <a:rPr lang="en-US" sz="1200" dirty="0" smtClean="0">
                <a:solidFill>
                  <a:srgbClr val="FF0000"/>
                </a:solidFill>
              </a:rPr>
              <a:t>) 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		</a:t>
            </a:r>
            <a:r>
              <a:rPr lang="en-US" sz="1200" dirty="0" err="1" smtClean="0"/>
              <a:t>ObjectSomeValuesFrom</a:t>
            </a:r>
            <a:r>
              <a:rPr lang="en-US" sz="1200" dirty="0"/>
              <a:t>(:scalar-unit-class </a:t>
            </a:r>
            <a:r>
              <a:rPr lang="en-US" sz="1200" dirty="0" smtClean="0"/>
              <a:t>:</a:t>
            </a:r>
            <a:r>
              <a:rPr lang="en-US" sz="1200" dirty="0" smtClean="0"/>
              <a:t>Prokaryote</a:t>
            </a:r>
            <a:r>
              <a:rPr lang="en-US" sz="1200" dirty="0" smtClean="0"/>
              <a:t>)))) </a:t>
            </a:r>
            <a:endParaRPr lang="en-US" sz="1200" dirty="0" smtClean="0"/>
          </a:p>
          <a:p>
            <a:pPr lvl="1"/>
            <a:r>
              <a:rPr lang="en-US" sz="1800" dirty="0" smtClean="0"/>
              <a:t>The second variant includes </a:t>
            </a:r>
            <a:r>
              <a:rPr lang="en-US" sz="1800" dirty="0" err="1" smtClean="0"/>
              <a:t>nominals</a:t>
            </a:r>
            <a:r>
              <a:rPr lang="en-US" sz="1800" dirty="0" smtClean="0"/>
              <a:t> as intended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ClassAssertion</a:t>
            </a:r>
            <a:r>
              <a:rPr lang="en-US" sz="1400" dirty="0">
                <a:solidFill>
                  <a:srgbClr val="FF0000"/>
                </a:solidFill>
              </a:rPr>
              <a:t>(:Size-Constant 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big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400" dirty="0"/>
              <a:t>  </a:t>
            </a:r>
            <a:r>
              <a:rPr lang="en-US" sz="1400" dirty="0" smtClean="0"/>
              <a:t>	  </a:t>
            </a:r>
            <a:r>
              <a:rPr lang="en-US" sz="1400" dirty="0" err="1"/>
              <a:t>SubClassOf</a:t>
            </a:r>
            <a:r>
              <a:rPr lang="en-US" sz="1400" dirty="0" smtClean="0"/>
              <a:t>(:</a:t>
            </a:r>
            <a:r>
              <a:rPr lang="en-US" sz="1400" dirty="0" smtClean="0"/>
              <a:t>Eukaryotic-Cell</a:t>
            </a:r>
            <a:r>
              <a:rPr lang="en-US" sz="1400" dirty="0" smtClean="0"/>
              <a:t> </a:t>
            </a:r>
            <a:endParaRPr lang="en-US" sz="1400" dirty="0"/>
          </a:p>
          <a:p>
            <a:pPr marL="457200" lvl="1" indent="0">
              <a:buNone/>
            </a:pPr>
            <a:r>
              <a:rPr lang="en-US" sz="1400" dirty="0" smtClean="0"/>
              <a:t>		</a:t>
            </a:r>
            <a:r>
              <a:rPr lang="en-US" sz="1400" dirty="0" err="1" smtClean="0"/>
              <a:t>ObjectIntersectionOf</a:t>
            </a:r>
            <a:r>
              <a:rPr lang="en-US" sz="1400" dirty="0" smtClean="0"/>
              <a:t>(:</a:t>
            </a:r>
            <a:r>
              <a:rPr lang="en-US" sz="1400" dirty="0" smtClean="0"/>
              <a:t>Cell</a:t>
            </a:r>
            <a:r>
              <a:rPr lang="en-US" sz="1400" dirty="0" smtClean="0"/>
              <a:t> </a:t>
            </a:r>
            <a:endParaRPr lang="en-US" sz="1400" dirty="0"/>
          </a:p>
          <a:p>
            <a:pPr marL="457200" lvl="1" indent="0">
              <a:buNone/>
            </a:pPr>
            <a:r>
              <a:rPr lang="en-US" sz="1400" dirty="0"/>
              <a:t>  </a:t>
            </a:r>
            <a:r>
              <a:rPr lang="en-US" sz="1400" dirty="0" smtClean="0"/>
              <a:t>		 </a:t>
            </a:r>
            <a:r>
              <a:rPr lang="en-US" sz="1400" dirty="0" err="1"/>
              <a:t>ObjectIntersectionOf</a:t>
            </a:r>
            <a:r>
              <a:rPr lang="en-US" sz="1400" dirty="0"/>
              <a:t>(</a:t>
            </a:r>
          </a:p>
          <a:p>
            <a:pPr marL="457200" lvl="1" indent="0">
              <a:buNone/>
            </a:pPr>
            <a:r>
              <a:rPr lang="en-US" sz="1400" dirty="0"/>
              <a:t>    </a:t>
            </a:r>
            <a:r>
              <a:rPr lang="en-US" sz="1400" dirty="0" smtClean="0"/>
              <a:t>		</a:t>
            </a:r>
            <a:r>
              <a:rPr lang="en-US" sz="1400" dirty="0" err="1" smtClean="0"/>
              <a:t>ObjectSomeValuesFrom</a:t>
            </a:r>
            <a:r>
              <a:rPr lang="en-US" sz="1400" dirty="0"/>
              <a:t>(:size </a:t>
            </a:r>
          </a:p>
          <a:p>
            <a:pPr marL="457200" lvl="1" indent="0">
              <a:buNone/>
            </a:pPr>
            <a:r>
              <a:rPr lang="en-US" sz="1400" dirty="0"/>
              <a:t>    </a:t>
            </a:r>
            <a:r>
              <a:rPr lang="en-US" sz="1400" dirty="0" smtClean="0"/>
              <a:t>		  </a:t>
            </a:r>
            <a:r>
              <a:rPr lang="en-US" sz="1400" dirty="0" err="1"/>
              <a:t>ObjectIntersectionOf</a:t>
            </a:r>
            <a:r>
              <a:rPr lang="en-US" sz="1400" dirty="0"/>
              <a:t>(:Size-Value </a:t>
            </a:r>
          </a:p>
          <a:p>
            <a:pPr marL="457200" lvl="1" indent="0">
              <a:buNone/>
            </a:pPr>
            <a:r>
              <a:rPr lang="en-US" sz="1400" dirty="0"/>
              <a:t>      </a:t>
            </a:r>
            <a:r>
              <a:rPr lang="en-US" sz="1400" dirty="0" smtClean="0"/>
              <a:t>			</a:t>
            </a:r>
            <a:r>
              <a:rPr lang="en-US" sz="1400" dirty="0" err="1" smtClean="0"/>
              <a:t>ObjectIntersectionOf</a:t>
            </a:r>
            <a:r>
              <a:rPr lang="en-US" sz="1400" dirty="0"/>
              <a:t>(</a:t>
            </a:r>
          </a:p>
          <a:p>
            <a:pPr marL="457200" lvl="1" indent="0">
              <a:buNone/>
            </a:pPr>
            <a:r>
              <a:rPr lang="en-US" sz="1400" dirty="0"/>
              <a:t>       </a:t>
            </a:r>
            <a:r>
              <a:rPr lang="en-US" sz="1400" dirty="0" smtClean="0"/>
              <a:t>			</a:t>
            </a:r>
            <a:r>
              <a:rPr lang="en-US" sz="1400" dirty="0" smtClean="0">
                <a:solidFill>
                  <a:srgbClr val="FF0000"/>
                </a:solidFill>
              </a:rPr>
              <a:t>  </a:t>
            </a:r>
            <a:r>
              <a:rPr lang="en-US" sz="1400" dirty="0" err="1" smtClean="0">
                <a:solidFill>
                  <a:srgbClr val="FF0000"/>
                </a:solidFill>
              </a:rPr>
              <a:t>ObjectHasValue</a:t>
            </a:r>
            <a:r>
              <a:rPr lang="en-US" sz="1400" dirty="0">
                <a:solidFill>
                  <a:srgbClr val="FF0000"/>
                </a:solidFill>
              </a:rPr>
              <a:t>(:the-scalar-value </a:t>
            </a:r>
            <a:r>
              <a:rPr lang="en-US" sz="1400" dirty="0" smtClean="0">
                <a:solidFill>
                  <a:srgbClr val="FF0000"/>
                </a:solidFill>
              </a:rPr>
              <a:t>:</a:t>
            </a:r>
            <a:r>
              <a:rPr lang="en-US" sz="1400" dirty="0" smtClean="0">
                <a:solidFill>
                  <a:srgbClr val="FF0000"/>
                </a:solidFill>
              </a:rPr>
              <a:t>big</a:t>
            </a:r>
            <a:r>
              <a:rPr lang="en-US" sz="1400" dirty="0" smtClean="0">
                <a:solidFill>
                  <a:srgbClr val="FF0000"/>
                </a:solidFill>
              </a:rPr>
              <a:t>) </a:t>
            </a:r>
            <a:endParaRPr lang="en-US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400" dirty="0"/>
              <a:t>      </a:t>
            </a:r>
            <a:r>
              <a:rPr lang="en-US" sz="1400" dirty="0" smtClean="0"/>
              <a:t>			 </a:t>
            </a:r>
            <a:r>
              <a:rPr lang="en-US" sz="1400" dirty="0" err="1"/>
              <a:t>ObjectSomeValuesFrom</a:t>
            </a:r>
            <a:r>
              <a:rPr lang="en-US" sz="1400" dirty="0"/>
              <a:t>(:scalar-unit-class </a:t>
            </a:r>
            <a:r>
              <a:rPr lang="en-US" sz="1400" dirty="0" smtClean="0"/>
              <a:t>Prokaryote</a:t>
            </a:r>
            <a:r>
              <a:rPr lang="en-US" sz="1400" dirty="0" smtClean="0"/>
              <a:t>)))) 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84683-C714-4D34-8ED1-57360FC7A75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37"/>
    </mc:Choice>
    <mc:Fallback>
      <p:transition spd="slow" advTm="67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Versions of KB_Bio_101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an FOL representation of the KB, we generate </a:t>
            </a:r>
            <a:r>
              <a:rPr lang="en-US" dirty="0" smtClean="0"/>
              <a:t>a </a:t>
            </a:r>
            <a:r>
              <a:rPr lang="en-US" dirty="0" smtClean="0"/>
              <a:t>total of 432 versions</a:t>
            </a:r>
          </a:p>
          <a:p>
            <a:pPr lvl="1"/>
            <a:r>
              <a:rPr lang="en-US" dirty="0" smtClean="0"/>
              <a:t>72 versions use node id markers</a:t>
            </a:r>
          </a:p>
          <a:p>
            <a:pPr lvl="2"/>
            <a:r>
              <a:rPr lang="en-US" dirty="0" smtClean="0"/>
              <a:t>Dimensions of expressiveness</a:t>
            </a:r>
          </a:p>
          <a:p>
            <a:pPr lvl="3"/>
            <a:r>
              <a:rPr lang="en-US" dirty="0" smtClean="0"/>
              <a:t>Cardinality constraint (exclude, include only functional, include all)</a:t>
            </a:r>
          </a:p>
          <a:p>
            <a:pPr lvl="3"/>
            <a:r>
              <a:rPr lang="en-US" dirty="0" smtClean="0"/>
              <a:t>disjoint-ness (include, exclude)</a:t>
            </a:r>
          </a:p>
          <a:p>
            <a:pPr lvl="3"/>
            <a:r>
              <a:rPr lang="en-US" dirty="0" smtClean="0"/>
              <a:t>sufficient properties (include, exclude)</a:t>
            </a:r>
          </a:p>
          <a:p>
            <a:pPr lvl="3"/>
            <a:r>
              <a:rPr lang="en-US" dirty="0" smtClean="0"/>
              <a:t> relation axioms (include, exclude)</a:t>
            </a:r>
          </a:p>
          <a:p>
            <a:pPr lvl="3"/>
            <a:r>
              <a:rPr lang="en-US" dirty="0" smtClean="0"/>
              <a:t>constant classes (include, exclude)</a:t>
            </a:r>
          </a:p>
          <a:p>
            <a:pPr lvl="4"/>
            <a:r>
              <a:rPr lang="en-US" dirty="0" smtClean="0"/>
              <a:t>If constant classes:  value classes (include, exclude)</a:t>
            </a:r>
          </a:p>
          <a:p>
            <a:pPr lvl="1"/>
            <a:r>
              <a:rPr lang="en-US" dirty="0" smtClean="0"/>
              <a:t>360 versions use un-raveling</a:t>
            </a:r>
          </a:p>
          <a:p>
            <a:pPr lvl="2"/>
            <a:r>
              <a:rPr lang="en-US" dirty="0" smtClean="0"/>
              <a:t>Organized by unraveling depth (0 to 4)</a:t>
            </a:r>
          </a:p>
          <a:p>
            <a:pPr lvl="3"/>
            <a:r>
              <a:rPr lang="en-US" dirty="0" smtClean="0"/>
              <a:t>72 versions corresponding to each level of unraveling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6167"/>
      </p:ext>
    </p:extLst>
  </p:cSld>
  <p:clrMapOvr>
    <a:masterClrMapping/>
  </p:clrMapOvr>
  <p:transition advTm="82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KB_Bio_101 Statistics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190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0" y="190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0999" y="1099333"/>
          <a:ext cx="8382000" cy="1102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97000"/>
                <a:gridCol w="1397000"/>
                <a:gridCol w="1397000"/>
                <a:gridCol w="1397000"/>
                <a:gridCol w="1397000"/>
                <a:gridCol w="139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Classes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Relations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Constants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Avg. #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Skolems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/ Class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Avg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. # 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Atoms /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Necessary Condition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Avg. # Atoms / Sufficient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Condition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6430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455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634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24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64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4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380999" y="2293133"/>
          <a:ext cx="8382000" cy="1102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Constant </a:t>
                      </a:r>
                      <a:r>
                        <a:rPr lang="en-US" sz="1400" dirty="0" err="1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Typings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#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Taxonomi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cal Axioms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</a:t>
                      </a:r>
                      <a:r>
                        <a:rPr lang="en-US" sz="1400" dirty="0" err="1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Disjointness</a:t>
                      </a:r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  Axioms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Equality Assertions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Qualified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Number Restrictions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714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6993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18616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108755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936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469" name="TextBox 22"/>
          <p:cNvSpPr txBox="1">
            <a:spLocks noChangeArrowheads="1"/>
          </p:cNvSpPr>
          <p:nvPr/>
        </p:nvSpPr>
        <p:spPr bwMode="auto">
          <a:xfrm>
            <a:off x="344488" y="706438"/>
            <a:ext cx="30511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Arial" pitchFamily="34" charset="0"/>
                <a:cs typeface="Arial" pitchFamily="34" charset="0"/>
              </a:rPr>
              <a:t>Regarding Class Axioms:</a:t>
            </a:r>
          </a:p>
        </p:txBody>
      </p:sp>
      <p:sp>
        <p:nvSpPr>
          <p:cNvPr id="19470" name="TextBox 23"/>
          <p:cNvSpPr txBox="1">
            <a:spLocks noChangeArrowheads="1"/>
          </p:cNvSpPr>
          <p:nvPr/>
        </p:nvSpPr>
        <p:spPr bwMode="auto">
          <a:xfrm>
            <a:off x="301625" y="3679825"/>
            <a:ext cx="3351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Arial" pitchFamily="34" charset="0"/>
                <a:cs typeface="Arial" pitchFamily="34" charset="0"/>
              </a:rPr>
              <a:t>Regarding Relation Axioms: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80999" y="4075835"/>
          <a:ext cx="8382003" cy="889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97429"/>
                <a:gridCol w="1197429"/>
                <a:gridCol w="1197429"/>
                <a:gridCol w="1197429"/>
                <a:gridCol w="1197429"/>
                <a:gridCol w="1197429"/>
                <a:gridCol w="11974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DRAs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RRAs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RHAs 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QRHAs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IRAs 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12NAs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/ </a:t>
                      </a:r>
                      <a:b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</a:br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N21As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# TRANS +</a:t>
                      </a:r>
                      <a:r>
                        <a:rPr lang="en-US" sz="1400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</a:rPr>
                        <a:t> # GTRANS</a:t>
                      </a:r>
                      <a:endParaRPr lang="en-US" sz="1400" dirty="0">
                        <a:solidFill>
                          <a:schemeClr val="accent2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449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447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39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212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10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/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 132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</a:rPr>
                        <a:t>431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80999" y="5614988"/>
          <a:ext cx="6096000" cy="889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# Cyclical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 Classes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# Cycles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Avg. Cycle Length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# </a:t>
                      </a:r>
                      <a:r>
                        <a:rPr lang="en-US" sz="1400" dirty="0" err="1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Skolem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  <a:latin typeface="Arial" pitchFamily="34" charset="0"/>
                        </a:rPr>
                        <a:t> Functions</a:t>
                      </a:r>
                      <a:endParaRPr lang="en-US" sz="1400" dirty="0">
                        <a:solidFill>
                          <a:srgbClr val="0070C0"/>
                        </a:solidFill>
                        <a:latin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1008 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8604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41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</a:rPr>
                        <a:t>73815 </a:t>
                      </a:r>
                      <a:endParaRPr lang="en-US" dirty="0">
                        <a:latin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473" name="TextBox 16"/>
          <p:cNvSpPr txBox="1">
            <a:spLocks noChangeArrowheads="1"/>
          </p:cNvSpPr>
          <p:nvPr/>
        </p:nvSpPr>
        <p:spPr bwMode="auto">
          <a:xfrm>
            <a:off x="301625" y="5214938"/>
            <a:ext cx="3119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>
                <a:latin typeface="Arial" pitchFamily="34" charset="0"/>
                <a:cs typeface="Arial" pitchFamily="34" charset="0"/>
              </a:rPr>
              <a:t>Regarding Other Aspects: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536"/>
      </p:ext>
    </p:extLst>
  </p:cSld>
  <p:clrMapOvr>
    <a:masterClrMapping/>
  </p:clrMapOvr>
  <p:transition advTm="56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Loading the KB</a:t>
            </a:r>
          </a:p>
          <a:p>
            <a:r>
              <a:rPr lang="en-US" dirty="0" smtClean="0"/>
              <a:t>Classifying the taxonomy</a:t>
            </a:r>
          </a:p>
          <a:p>
            <a:r>
              <a:rPr lang="en-US" dirty="0" smtClean="0"/>
              <a:t>Checking if it is </a:t>
            </a:r>
            <a:r>
              <a:rPr lang="en-US" dirty="0" smtClean="0"/>
              <a:t>consistent</a:t>
            </a:r>
          </a:p>
          <a:p>
            <a:r>
              <a:rPr lang="en-US" dirty="0" smtClean="0"/>
              <a:t>ABOX Reasoning</a:t>
            </a:r>
          </a:p>
          <a:p>
            <a:pPr lvl="1"/>
            <a:r>
              <a:rPr lang="en-US" dirty="0" smtClean="0"/>
              <a:t>Instantiate each concept by creating an individual</a:t>
            </a:r>
          </a:p>
          <a:p>
            <a:pPr lvl="1"/>
            <a:r>
              <a:rPr lang="en-US" dirty="0" smtClean="0"/>
              <a:t>For that individual compute the value of all relations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1"/>
    </mc:Choice>
    <mc:Fallback>
      <p:transition spd="slow" advTm="2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work is funded by Vulcan Inc.</a:t>
            </a:r>
          </a:p>
          <a:p>
            <a:pPr lvl="1"/>
            <a:r>
              <a:rPr lang="en-US" sz="1600" dirty="0" smtClean="0"/>
              <a:t>See </a:t>
            </a:r>
            <a:r>
              <a:rPr lang="en-US" sz="1600" dirty="0" smtClean="0">
                <a:hlinkClick r:id="rId4"/>
              </a:rPr>
              <a:t>http://www.vulcan.com</a:t>
            </a:r>
            <a:r>
              <a:rPr lang="en-US" sz="1600" dirty="0" smtClean="0"/>
              <a:t> and </a:t>
            </a:r>
            <a:r>
              <a:rPr lang="en-US" sz="1600" dirty="0" smtClean="0">
                <a:hlinkClick r:id="rId5"/>
              </a:rPr>
              <a:t>www.projecthalo.com</a:t>
            </a:r>
            <a:endParaRPr lang="en-US" sz="1600" dirty="0" smtClean="0"/>
          </a:p>
          <a:p>
            <a:r>
              <a:rPr lang="en-US" dirty="0" smtClean="0"/>
              <a:t>AURA/Inquire Development Team</a:t>
            </a:r>
          </a:p>
          <a:p>
            <a:pPr lvl="1"/>
            <a:r>
              <a:rPr lang="en-US" sz="1400" dirty="0" smtClean="0"/>
              <a:t>Eva </a:t>
            </a:r>
            <a:r>
              <a:rPr lang="en-US" sz="1400" dirty="0" err="1" smtClean="0"/>
              <a:t>Banik</a:t>
            </a:r>
            <a:r>
              <a:rPr lang="en-US" sz="1400" dirty="0" smtClean="0"/>
              <a:t>, Peter Clark, Roger </a:t>
            </a:r>
            <a:r>
              <a:rPr lang="en-US" sz="1400" dirty="0" err="1"/>
              <a:t>Corman</a:t>
            </a:r>
            <a:r>
              <a:rPr lang="en-US" sz="1400" dirty="0"/>
              <a:t>, Nikhil Dinesh, Debbie Frazier, </a:t>
            </a:r>
            <a:r>
              <a:rPr lang="en-US" sz="1400" dirty="0" err="1"/>
              <a:t>Stijn</a:t>
            </a:r>
            <a:r>
              <a:rPr lang="en-US" sz="1400" dirty="0"/>
              <a:t> Heymans, Sue </a:t>
            </a:r>
            <a:r>
              <a:rPr lang="en-US" sz="1400" dirty="0" err="1"/>
              <a:t>Hinojoza</a:t>
            </a:r>
            <a:r>
              <a:rPr lang="en-US" sz="1400" dirty="0"/>
              <a:t>, David </a:t>
            </a:r>
            <a:r>
              <a:rPr lang="en-US" sz="1400" dirty="0" err="1"/>
              <a:t>Margolies</a:t>
            </a:r>
            <a:r>
              <a:rPr lang="en-US" sz="1400" dirty="0"/>
              <a:t>,  </a:t>
            </a:r>
            <a:r>
              <a:rPr lang="en-US" sz="1400" dirty="0" smtClean="0"/>
              <a:t>Adam </a:t>
            </a:r>
            <a:r>
              <a:rPr lang="en-US" sz="1400" dirty="0" err="1"/>
              <a:t>Overholtzer</a:t>
            </a:r>
            <a:r>
              <a:rPr lang="en-US" sz="1400" dirty="0"/>
              <a:t>, Aaron Spaulding, Ethan Stone, William Webb, Michael Wessel and Neil </a:t>
            </a:r>
            <a:r>
              <a:rPr lang="en-US" sz="1400" dirty="0" err="1" smtClean="0"/>
              <a:t>Yorke</a:t>
            </a:r>
            <a:r>
              <a:rPr lang="en-US" sz="1400" dirty="0" smtClean="0"/>
              <a:t>-Smith</a:t>
            </a:r>
            <a:endParaRPr lang="en-US" sz="1400" dirty="0"/>
          </a:p>
          <a:p>
            <a:pPr lvl="1"/>
            <a:r>
              <a:rPr lang="en-US" sz="1400" dirty="0" err="1" smtClean="0"/>
              <a:t>Ashutosh</a:t>
            </a:r>
            <a:r>
              <a:rPr lang="en-US" sz="1400" dirty="0" smtClean="0"/>
              <a:t> </a:t>
            </a:r>
            <a:r>
              <a:rPr lang="en-US" sz="1400" dirty="0" err="1" smtClean="0"/>
              <a:t>Pande</a:t>
            </a:r>
            <a:r>
              <a:rPr lang="en-US" sz="1400" dirty="0" smtClean="0"/>
              <a:t>, Naveen Sharma, Rahul </a:t>
            </a:r>
            <a:r>
              <a:rPr lang="en-US" sz="1400" dirty="0" err="1" smtClean="0"/>
              <a:t>Katragadda</a:t>
            </a:r>
            <a:r>
              <a:rPr lang="en-US" sz="1400" dirty="0" smtClean="0"/>
              <a:t>, </a:t>
            </a:r>
            <a:r>
              <a:rPr lang="en-US" sz="1400" dirty="0" err="1" smtClean="0"/>
              <a:t>Umangi</a:t>
            </a:r>
            <a:r>
              <a:rPr lang="en-US" sz="1400" dirty="0" smtClean="0"/>
              <a:t> </a:t>
            </a:r>
            <a:r>
              <a:rPr lang="en-US" sz="1400" dirty="0" err="1" smtClean="0"/>
              <a:t>Oza</a:t>
            </a:r>
            <a:endParaRPr lang="en-US" sz="1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 Management 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Ontology evaluation</a:t>
            </a:r>
          </a:p>
          <a:p>
            <a:pPr lvl="1"/>
            <a:r>
              <a:rPr lang="en-US" dirty="0" smtClean="0"/>
              <a:t>Which parts of KB_Bio_101 are high quality? Which can be improved?</a:t>
            </a:r>
          </a:p>
          <a:p>
            <a:r>
              <a:rPr lang="en-US" dirty="0" smtClean="0"/>
              <a:t>Ontology modularization</a:t>
            </a:r>
          </a:p>
          <a:p>
            <a:pPr lvl="1"/>
            <a:r>
              <a:rPr lang="en-US" dirty="0" smtClean="0"/>
              <a:t>Can we extract meaningful modules from KB_Bio_101?</a:t>
            </a:r>
          </a:p>
          <a:p>
            <a:r>
              <a:rPr lang="en-US" dirty="0" smtClean="0"/>
              <a:t>Ontology design patterns</a:t>
            </a:r>
          </a:p>
          <a:p>
            <a:pPr lvl="1"/>
            <a:r>
              <a:rPr lang="en-US" dirty="0" smtClean="0"/>
              <a:t>What are repeating patterns of axioms in KB_Bio_101?</a:t>
            </a:r>
          </a:p>
          <a:p>
            <a:r>
              <a:rPr lang="en-US" dirty="0" smtClean="0"/>
              <a:t>Ontology testing and debugging</a:t>
            </a:r>
          </a:p>
          <a:p>
            <a:pPr lvl="1"/>
            <a:r>
              <a:rPr lang="en-US" dirty="0" smtClean="0"/>
              <a:t>Is KB_Bio_101 consistent? What are maximally consistent subsets?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CA9CD-11FA-4A98-9D93-E250E3D3467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0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8"/>
    </mc:Choice>
    <mc:Fallback>
      <p:transition spd="slow" advTm="5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KB_Bio_101 </a:t>
            </a:r>
          </a:p>
          <a:p>
            <a:pPr lvl="1"/>
            <a:r>
              <a:rPr lang="en-US" dirty="0" smtClean="0"/>
              <a:t>is a core component of an intelligent biology textbook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valuable resource for AI research on </a:t>
            </a:r>
            <a:r>
              <a:rPr lang="en-US" dirty="0" err="1" smtClean="0"/>
              <a:t>reasoner</a:t>
            </a:r>
            <a:r>
              <a:rPr lang="en-US" dirty="0" smtClean="0"/>
              <a:t> </a:t>
            </a:r>
            <a:r>
              <a:rPr lang="en-US" dirty="0" smtClean="0"/>
              <a:t>evaluation</a:t>
            </a:r>
          </a:p>
          <a:p>
            <a:pPr lvl="2"/>
            <a:r>
              <a:rPr lang="en-US" dirty="0" smtClean="0"/>
              <a:t>Graph structured concepts</a:t>
            </a:r>
          </a:p>
          <a:p>
            <a:pPr lvl="2"/>
            <a:r>
              <a:rPr lang="en-US" dirty="0" smtClean="0"/>
              <a:t>Terminological cycles</a:t>
            </a:r>
          </a:p>
          <a:p>
            <a:pPr lvl="2"/>
            <a:r>
              <a:rPr lang="en-US" dirty="0" smtClean="0"/>
              <a:t>Size and complexity</a:t>
            </a:r>
          </a:p>
          <a:p>
            <a:pPr lvl="1"/>
            <a:r>
              <a:rPr lang="en-US" dirty="0" smtClean="0"/>
              <a:t>We welcome feedback from the community on this data set and suggestions for improving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0"/>
    </mc:Choice>
    <mc:Fallback>
      <p:transition spd="slow" advTm="3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CA9CD-11FA-4A98-9D93-E250E3D3467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90279" y="2672316"/>
            <a:ext cx="2078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Thank You!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05247" y="5116018"/>
            <a:ext cx="4648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/>
              <a:t>work is owned by Vulcan Inc. and is licensed for use under the Creative Commons Attribution-</a:t>
            </a:r>
            <a:r>
              <a:rPr lang="en-US" dirty="0" err="1"/>
              <a:t>NonCommerical</a:t>
            </a:r>
            <a:r>
              <a:rPr lang="en-US" dirty="0"/>
              <a:t>-</a:t>
            </a:r>
            <a:r>
              <a:rPr lang="en-US" dirty="0" err="1"/>
              <a:t>ShareAlike</a:t>
            </a:r>
            <a:r>
              <a:rPr lang="en-US" dirty="0"/>
              <a:t> 3.0 license (</a:t>
            </a:r>
            <a:r>
              <a:rPr lang="en-US" dirty="0">
                <a:hlinkClick r:id="rId4"/>
              </a:rPr>
              <a:t>http://creativecommons.org/licenses/by-nc-sa/3.0/</a:t>
            </a:r>
            <a:r>
              <a:rPr lang="en-US" dirty="0"/>
              <a:t>). Vulcan Inc., June </a:t>
            </a: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3"/>
    </mc:Choice>
    <mc:Fallback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800" dirty="0" smtClean="0"/>
              <a:t>Campbell Biology is a textbook used in </a:t>
            </a:r>
            <a:r>
              <a:rPr lang="en-US" sz="1800" dirty="0" smtClean="0"/>
              <a:t>introductory </a:t>
            </a:r>
            <a:r>
              <a:rPr lang="en-US" sz="1800" dirty="0" smtClean="0"/>
              <a:t>(</a:t>
            </a:r>
            <a:r>
              <a:rPr lang="en-US" sz="1800" dirty="0" err="1" smtClean="0"/>
              <a:t>ie</a:t>
            </a:r>
            <a:r>
              <a:rPr lang="en-US" sz="1800" dirty="0" smtClean="0"/>
              <a:t>, 101) biology courses in colleges</a:t>
            </a:r>
          </a:p>
          <a:p>
            <a:r>
              <a:rPr lang="en-US" sz="1800" dirty="0" smtClean="0"/>
              <a:t>The </a:t>
            </a:r>
            <a:r>
              <a:rPr lang="en-US" sz="1800" dirty="0" smtClean="0"/>
              <a:t>KB is used in an intelligent </a:t>
            </a:r>
            <a:r>
              <a:rPr lang="en-US" sz="1800" dirty="0" smtClean="0"/>
              <a:t>textbook prototype</a:t>
            </a:r>
            <a:endParaRPr lang="en-US" sz="1800" dirty="0" smtClean="0"/>
          </a:p>
          <a:p>
            <a:pPr lvl="1"/>
            <a:r>
              <a:rPr lang="en-US" sz="1600" dirty="0" smtClean="0"/>
              <a:t>See </a:t>
            </a:r>
            <a:r>
              <a:rPr lang="en-US" sz="1600" dirty="0">
                <a:hlinkClick r:id="rId4"/>
              </a:rPr>
              <a:t>http://www.aaaivideos.org/2012/inquire_intelligent_textbook/</a:t>
            </a:r>
            <a:endParaRPr lang="en-US" sz="16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KB is a valuable asset: it </a:t>
            </a:r>
            <a:r>
              <a:rPr lang="en-US" sz="1800" dirty="0" smtClean="0"/>
              <a:t>was created by an estimated 12 person </a:t>
            </a:r>
            <a:r>
              <a:rPr lang="en-US" sz="1800" dirty="0"/>
              <a:t>years of </a:t>
            </a:r>
            <a:r>
              <a:rPr lang="en-US" sz="1800" dirty="0" smtClean="0"/>
              <a:t>encoding effort by biologists, </a:t>
            </a:r>
            <a:r>
              <a:rPr lang="en-US" sz="1800" dirty="0"/>
              <a:t>and </a:t>
            </a:r>
            <a:r>
              <a:rPr lang="en-US" sz="1800" dirty="0" smtClean="0"/>
              <a:t>an estimated </a:t>
            </a:r>
            <a:r>
              <a:rPr lang="en-US" sz="1800" dirty="0"/>
              <a:t>5</a:t>
            </a:r>
            <a:r>
              <a:rPr lang="en-US" sz="1800" dirty="0" smtClean="0"/>
              <a:t> </a:t>
            </a:r>
            <a:r>
              <a:rPr lang="en-US" sz="1800" dirty="0"/>
              <a:t>person years of work on the upper ontology </a:t>
            </a:r>
            <a:endParaRPr lang="en-US" sz="1800" dirty="0" smtClean="0"/>
          </a:p>
          <a:p>
            <a:r>
              <a:rPr lang="en-US" sz="1800" dirty="0" smtClean="0"/>
              <a:t>Vulcan has released </a:t>
            </a:r>
            <a:r>
              <a:rPr lang="en-US" sz="1800" dirty="0"/>
              <a:t>this asset free of charge </a:t>
            </a:r>
            <a:r>
              <a:rPr lang="en-US" sz="1800" dirty="0" smtClean="0"/>
              <a:t>for research purposes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/>
              <a:t>  </a:t>
            </a:r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www.ai.sri.com/~halo/public/exported-kb/biokb.html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649288"/>
            <a:ext cx="4732337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60"/>
      </p:ext>
    </p:extLst>
  </p:cSld>
  <p:clrMapOvr>
    <a:masterClrMapping/>
  </p:clrMapOvr>
  <p:transition advTm="86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OWL Reasoning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Graph-structured descriptions</a:t>
            </a:r>
          </a:p>
          <a:p>
            <a:r>
              <a:rPr lang="en-US" dirty="0" smtClean="0"/>
              <a:t>Terminological cycles</a:t>
            </a:r>
          </a:p>
          <a:p>
            <a:r>
              <a:rPr lang="en-US" dirty="0" smtClean="0"/>
              <a:t>Size and complexity</a:t>
            </a:r>
          </a:p>
          <a:p>
            <a:pPr lvl="1"/>
            <a:r>
              <a:rPr lang="en-US" dirty="0" smtClean="0"/>
              <a:t>Over 5000 classes</a:t>
            </a:r>
          </a:p>
          <a:p>
            <a:pPr lvl="1"/>
            <a:r>
              <a:rPr lang="en-US" dirty="0" smtClean="0"/>
              <a:t>Requires at least </a:t>
            </a:r>
            <a:r>
              <a:rPr lang="en-US" dirty="0" smtClean="0">
                <a:latin typeface="Lucida Handwriting" pitchFamily="66" charset="0"/>
              </a:rPr>
              <a:t>SHOIQ(</a:t>
            </a:r>
            <a:r>
              <a:rPr lang="en-US" dirty="0" err="1" smtClean="0">
                <a:latin typeface="Lucida Handwriting" pitchFamily="66" charset="0"/>
              </a:rPr>
              <a:t>D</a:t>
            </a:r>
            <a:r>
              <a:rPr lang="en-US" baseline="-25000" dirty="0" err="1">
                <a:latin typeface="Lucida Handwriting" pitchFamily="66" charset="0"/>
              </a:rPr>
              <a:t>n</a:t>
            </a:r>
            <a:r>
              <a:rPr lang="en-US" dirty="0" smtClean="0">
                <a:latin typeface="Lucida Handwriting" pitchFamily="66" charset="0"/>
              </a:rPr>
              <a:t>)</a:t>
            </a:r>
            <a:endParaRPr lang="en-US" dirty="0">
              <a:latin typeface="Lucida Handwriting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CA9CD-11FA-4A98-9D93-E250E3D3467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4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87"/>
    </mc:Choice>
    <mc:Fallback>
      <p:transition spd="slow" advTm="4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KR in 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All the favorite features</a:t>
            </a:r>
          </a:p>
          <a:p>
            <a:pPr lvl="1"/>
            <a:r>
              <a:rPr lang="en-US" sz="1200" dirty="0" smtClean="0"/>
              <a:t>Classes</a:t>
            </a:r>
          </a:p>
          <a:p>
            <a:pPr lvl="2"/>
            <a:r>
              <a:rPr lang="en-US" sz="1200" dirty="0" smtClean="0"/>
              <a:t>Necessary and sufficient conditions</a:t>
            </a:r>
          </a:p>
          <a:p>
            <a:pPr lvl="2"/>
            <a:r>
              <a:rPr lang="en-US" sz="1200" dirty="0" smtClean="0"/>
              <a:t>Disjoint-ness</a:t>
            </a:r>
          </a:p>
          <a:p>
            <a:pPr lvl="2"/>
            <a:r>
              <a:rPr lang="en-US" sz="1200" dirty="0" smtClean="0"/>
              <a:t>Multiple Inheritance</a:t>
            </a:r>
          </a:p>
          <a:p>
            <a:pPr lvl="1"/>
            <a:r>
              <a:rPr lang="en-US" sz="1200" dirty="0" smtClean="0"/>
              <a:t>Relations and Property Values</a:t>
            </a:r>
          </a:p>
          <a:p>
            <a:pPr lvl="2"/>
            <a:r>
              <a:rPr lang="en-US" sz="1200" dirty="0"/>
              <a:t>domain, </a:t>
            </a:r>
            <a:r>
              <a:rPr lang="en-US" sz="1200" dirty="0" smtClean="0"/>
              <a:t>range</a:t>
            </a:r>
          </a:p>
          <a:p>
            <a:pPr lvl="2"/>
            <a:r>
              <a:rPr lang="en-US" sz="1200" dirty="0" smtClean="0"/>
              <a:t>inverse relations</a:t>
            </a:r>
            <a:endParaRPr lang="en-US" sz="1200" dirty="0"/>
          </a:p>
          <a:p>
            <a:pPr lvl="2"/>
            <a:r>
              <a:rPr lang="en-US" sz="1200" dirty="0"/>
              <a:t>transitivity </a:t>
            </a:r>
          </a:p>
          <a:p>
            <a:pPr lvl="2"/>
            <a:r>
              <a:rPr lang="en-US" sz="1200" dirty="0" smtClean="0"/>
              <a:t>Relation hierarchy</a:t>
            </a:r>
            <a:endParaRPr lang="en-US" sz="1200" dirty="0"/>
          </a:p>
          <a:p>
            <a:pPr lvl="2"/>
            <a:r>
              <a:rPr lang="en-US" sz="1200" dirty="0" smtClean="0"/>
              <a:t>Relation composition </a:t>
            </a:r>
            <a:endParaRPr lang="en-US" sz="1200" dirty="0"/>
          </a:p>
          <a:p>
            <a:pPr lvl="2"/>
            <a:r>
              <a:rPr lang="en-US" sz="1200" dirty="0"/>
              <a:t>qualified number restrictions </a:t>
            </a:r>
            <a:endParaRPr lang="en-US" sz="1200" dirty="0" smtClean="0"/>
          </a:p>
          <a:p>
            <a:pPr lvl="2"/>
            <a:r>
              <a:rPr lang="en-US" sz="1200" dirty="0" err="1" smtClean="0"/>
              <a:t>Nominals</a:t>
            </a: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11078" y="4196890"/>
                <a:ext cx="5000847" cy="939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∀ </m:t>
                      </m:r>
                      <m:r>
                        <a:rPr lang="en-US" i="1" smtClean="0">
                          <a:latin typeface="Cambria Math"/>
                        </a:rPr>
                        <m:t>𝑥</m:t>
                      </m:r>
                      <m:r>
                        <a:rPr lang="en-US" i="1" smtClean="0">
                          <a:latin typeface="Cambria Math"/>
                        </a:rPr>
                        <m:t> :</m:t>
                      </m:r>
                      <m:r>
                        <a:rPr lang="en-US" i="1" smtClean="0">
                          <a:latin typeface="Cambria Math"/>
                        </a:rPr>
                        <m:t>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→</m:t>
                      </m:r>
                      <m:r>
                        <a:rPr lang="en-US">
                          <a:latin typeface="Cambria Math"/>
                        </a:rPr>
                        <m:t>∃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: </m:t>
                      </m:r>
                      <m:r>
                        <a:rPr lang="en-US" i="1">
                          <a:latin typeface="Cambria Math"/>
                        </a:rPr>
                        <m:t>𝐿𝑖𝑣𝑖𝑛𝑔𝐸𝑛𝑡𝑖𝑡𝑦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∧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/>
                        </a:rPr>
                        <m:t> ∧ </m:t>
                      </m:r>
                      <m:r>
                        <a:rPr lang="en-US" i="1" smtClean="0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𝑅𝑖𝑏𝑜𝑠𝑜𝑚𝑒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  ∧ </m:t>
                      </m:r>
                      <m:r>
                        <a:rPr lang="en-US" i="1">
                          <a:latin typeface="Cambria Math"/>
                        </a:rPr>
                        <m:t>𝐶h𝑟𝑜𝑚𝑜𝑠𝑜𝑚𝑒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78" y="4196890"/>
                <a:ext cx="5000847" cy="939296"/>
              </a:xfrm>
              <a:prstGeom prst="rect">
                <a:avLst/>
              </a:prstGeom>
              <a:blipFill rotWithShape="1">
                <a:blip r:embed="rId4"/>
                <a:stretch>
                  <a:fillRect b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575655" y="1146608"/>
            <a:ext cx="429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 Cell  is a Living Entity and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has a Ribosome and a Chromosome part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56968" r="55870" b="21516"/>
          <a:stretch/>
        </p:blipFill>
        <p:spPr bwMode="auto">
          <a:xfrm>
            <a:off x="5130564" y="2016856"/>
            <a:ext cx="3362721" cy="176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36918"/>
      </p:ext>
    </p:extLst>
  </p:cSld>
  <p:clrMapOvr>
    <a:masterClrMapping/>
  </p:clrMapOvr>
  <p:transition advTm="61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KR in 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646" y="709688"/>
            <a:ext cx="8382000" cy="5364163"/>
          </a:xfrm>
        </p:spPr>
        <p:txBody>
          <a:bodyPr/>
          <a:lstStyle/>
          <a:p>
            <a:r>
              <a:rPr lang="en-US" sz="2000" dirty="0" smtClean="0"/>
              <a:t>Unique Features</a:t>
            </a:r>
          </a:p>
          <a:p>
            <a:pPr lvl="1"/>
            <a:r>
              <a:rPr lang="en-US" sz="1600" dirty="0" smtClean="0"/>
              <a:t>Graph structured descriptions</a:t>
            </a: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7727" y="1425025"/>
            <a:ext cx="48590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Every Eukaryotic Cell is a Cell and</a:t>
            </a:r>
          </a:p>
          <a:p>
            <a:pPr algn="l"/>
            <a:r>
              <a:rPr lang="en-US" dirty="0" smtClean="0"/>
              <a:t>has parts Eukaryotic Chromosome, Nucleus and a Ribosome such that </a:t>
            </a:r>
          </a:p>
          <a:p>
            <a:pPr algn="l"/>
            <a:r>
              <a:rPr lang="en-US" dirty="0" smtClean="0"/>
              <a:t>Eukaryotic Chromosome is inside the Nucleus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873547" y="4311295"/>
                <a:ext cx="650845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∀ </m:t>
                      </m:r>
                      <m:r>
                        <a:rPr lang="en-US" i="1" smtClean="0">
                          <a:latin typeface="Cambria Math"/>
                        </a:rPr>
                        <m:t>𝑥</m:t>
                      </m:r>
                      <m:r>
                        <a:rPr lang="en-US" i="1" smtClean="0">
                          <a:latin typeface="Cambria Math"/>
                        </a:rPr>
                        <m:t> :</m:t>
                      </m:r>
                      <m:r>
                        <a:rPr lang="en-US" i="1" smtClean="0">
                          <a:latin typeface="Cambria Math"/>
                        </a:rPr>
                        <m:t>𝐸𝑢𝑘𝑎𝑟𝑦𝑜𝑡𝑖𝑐𝐶𝑒𝑙𝑙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→</m:t>
                      </m:r>
                    </m:oMath>
                  </m:oMathPara>
                </a14:m>
                <a:endParaRPr lang="en-US" i="1" dirty="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/>
                        </a:rPr>
                        <m:t>       </m:t>
                      </m:r>
                      <m:r>
                        <a:rPr lang="en-US">
                          <a:latin typeface="Cambria Math"/>
                        </a:rPr>
                        <m:t>∃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i="1">
                          <a:latin typeface="Cambria Math"/>
                        </a:rPr>
                        <m:t>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∧</m:t>
                      </m:r>
                    </m:oMath>
                  </m:oMathPara>
                </a14:m>
                <a:endParaRPr lang="en-US" i="1" dirty="0" smtClean="0">
                  <a:latin typeface="Arial" pitchFamily="34" charset="0"/>
                </a:endParaRPr>
              </a:p>
              <a:p>
                <a:pPr algn="l"/>
                <a:r>
                  <a:rPr lang="en-US" i="1" dirty="0">
                    <a:latin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                   </m:t>
                    </m:r>
                    <m:r>
                      <a:rPr lang="en-US" b="0" i="1" smtClean="0">
                        <a:latin typeface="Cambria Math"/>
                      </a:rPr>
                      <m:t>        </m:t>
                    </m:r>
                    <m:r>
                      <a:rPr lang="en-US" i="1">
                        <a:latin typeface="Cambria Math"/>
                      </a:rPr>
                      <m:t>h𝑎𝑠𝑃𝑎𝑟𝑡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/>
                      </a:rPr>
                      <m:t> ∧ </m:t>
                    </m:r>
                    <m:r>
                      <a:rPr lang="en-US" i="1" smtClean="0">
                        <a:solidFill>
                          <a:srgbClr val="800000"/>
                        </a:solidFill>
                        <a:latin typeface="Cambria Math"/>
                      </a:rPr>
                      <m:t>h𝑎𝑠𝑃𝑎𝑟𝑡</m:t>
                    </m:r>
                    <m:d>
                      <m:dPr>
                        <m:ctrlPr>
                          <a:rPr lang="en-US" i="1">
                            <a:solidFill>
                              <a:srgbClr val="8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80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8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8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80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80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800000"/>
                        </a:solidFill>
                        <a:latin typeface="Cambria Math"/>
                      </a:rPr>
                      <m:t>∧ </m:t>
                    </m:r>
                    <m:r>
                      <a:rPr lang="en-US" i="1">
                        <a:solidFill>
                          <a:srgbClr val="800000"/>
                        </a:solidFill>
                        <a:latin typeface="Cambria Math"/>
                      </a:rPr>
                      <m:t>h𝑎𝑠𝑃𝑎𝑟𝑡</m:t>
                    </m:r>
                    <m:d>
                      <m:dPr>
                        <m:ctrlPr>
                          <a:rPr lang="en-US" i="1">
                            <a:solidFill>
                              <a:srgbClr val="8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80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8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8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80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80000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800000"/>
                        </a:solidFill>
                        <a:latin typeface="Cambria Math"/>
                      </a:rPr>
                      <m:t>∧</m:t>
                    </m:r>
                  </m:oMath>
                </a14:m>
                <a:endParaRPr lang="en-US" i="1" dirty="0" smtClean="0">
                  <a:solidFill>
                    <a:srgbClr val="800000"/>
                  </a:solidFill>
                  <a:latin typeface="Arial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800000"/>
                          </a:solidFill>
                          <a:latin typeface="Cambria Math"/>
                        </a:rPr>
                        <m:t>                             </m:t>
                      </m:r>
                      <m:r>
                        <a:rPr lang="en-US" i="1">
                          <a:solidFill>
                            <a:srgbClr val="800000"/>
                          </a:solidFill>
                          <a:latin typeface="Cambria Math"/>
                        </a:rPr>
                        <m:t>𝑖𝑠𝐼𝑛𝑠𝑖𝑑𝑒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80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8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∧ </m:t>
                      </m:r>
                      <m:r>
                        <a:rPr lang="en-US" i="1">
                          <a:latin typeface="Cambria Math"/>
                        </a:rPr>
                        <m:t>𝑅𝑖𝑏𝑜𝑠𝑜𝑚𝑒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  ∧</m:t>
                      </m:r>
                    </m:oMath>
                  </m:oMathPara>
                </a14:m>
                <a:endParaRPr lang="en-US" i="1" dirty="0" smtClean="0">
                  <a:latin typeface="Cambria Math"/>
                </a:endParaRPr>
              </a:p>
              <a:p>
                <a:pPr algn="l"/>
                <a:r>
                  <a:rPr lang="en-US" b="0" dirty="0" smtClean="0"/>
                  <a:t>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𝐸𝑢𝑘𝑎𝑟𝑦𝑜𝑡𝑖𝑐</m:t>
                    </m:r>
                    <m:r>
                      <a:rPr lang="en-US" i="1">
                        <a:latin typeface="Cambria Math"/>
                      </a:rPr>
                      <m:t>𝐶h𝑟𝑜𝑚𝑜𝑠𝑜𝑚𝑒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∧</m:t>
                    </m:r>
                  </m:oMath>
                </a14:m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𝑁𝑢𝑐𝑙𝑒𝑢𝑠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algn="l"/>
                <a:r>
                  <a:rPr lang="en-US" dirty="0" smtClean="0"/>
                  <a:t>     </a:t>
                </a:r>
                <a:r>
                  <a:rPr lang="en-US" dirty="0" smtClean="0"/>
                  <a:t>                                                          </a:t>
                </a:r>
                <a:endParaRPr lang="en-US" dirty="0"/>
              </a:p>
              <a:p>
                <a:pPr algn="l"/>
                <a:endParaRPr lang="en-US" i="1" dirty="0">
                  <a:latin typeface="Arial" pitchFamily="34" charset="0"/>
                </a:endParaRPr>
              </a:p>
              <a:p>
                <a:endParaRPr lang="en-US" i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547" y="4311295"/>
                <a:ext cx="6508453" cy="203132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96264" y="5786167"/>
            <a:ext cx="674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knowledge shown in red is not expressible in known decidable description logics such as OWL 2</a:t>
            </a:r>
          </a:p>
          <a:p>
            <a:r>
              <a:rPr lang="en-US" dirty="0" smtClean="0"/>
              <a:t>This can be captured in Rule Languages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73547" y="2487689"/>
            <a:ext cx="4792663" cy="1808162"/>
            <a:chOff x="1873547" y="2487689"/>
            <a:chExt cx="4792663" cy="1808162"/>
          </a:xfrm>
        </p:grpSpPr>
        <p:pic>
          <p:nvPicPr>
            <p:cNvPr id="7" name="Picture 11" descr="Capture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2933"/>
      </p:ext>
    </p:extLst>
  </p:cSld>
  <p:clrMapOvr>
    <a:masterClrMapping/>
  </p:clrMapOvr>
  <p:transition advTm="5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KR in 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646" y="709688"/>
            <a:ext cx="8382000" cy="5364163"/>
          </a:xfrm>
        </p:spPr>
        <p:txBody>
          <a:bodyPr/>
          <a:lstStyle/>
          <a:p>
            <a:r>
              <a:rPr lang="en-US" sz="2000" dirty="0" smtClean="0"/>
              <a:t>Unique Features</a:t>
            </a:r>
          </a:p>
          <a:p>
            <a:pPr lvl="1"/>
            <a:r>
              <a:rPr lang="en-US" sz="1600" dirty="0" smtClean="0"/>
              <a:t>Inherit and Specialize</a:t>
            </a: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7727" y="1425025"/>
            <a:ext cx="6402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In the Eukaryotic Cell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Ribosome was inherited from Cell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             Chromosome was inherited from Cell and specialized to Eukaryotic Chromosome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56968" r="55870" b="21516"/>
          <a:stretch/>
        </p:blipFill>
        <p:spPr bwMode="auto">
          <a:xfrm>
            <a:off x="546366" y="2425810"/>
            <a:ext cx="3362721" cy="176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01744" y="2402969"/>
            <a:ext cx="4792663" cy="1808162"/>
            <a:chOff x="1873547" y="2487689"/>
            <a:chExt cx="4792663" cy="1808162"/>
          </a:xfrm>
        </p:grpSpPr>
        <p:pic>
          <p:nvPicPr>
            <p:cNvPr id="11" name="Picture 11" descr="Capture-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8107"/>
      </p:ext>
    </p:extLst>
  </p:cSld>
  <p:clrMapOvr>
    <a:masterClrMapping/>
  </p:clrMapOvr>
  <p:transition advTm="34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KR in 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646" y="709688"/>
            <a:ext cx="8382000" cy="5364163"/>
          </a:xfrm>
        </p:spPr>
        <p:txBody>
          <a:bodyPr/>
          <a:lstStyle/>
          <a:p>
            <a:r>
              <a:rPr lang="en-US" sz="2000" dirty="0" smtClean="0"/>
              <a:t>Unique Features</a:t>
            </a:r>
          </a:p>
          <a:p>
            <a:pPr lvl="1"/>
            <a:r>
              <a:rPr lang="en-US" sz="1600" dirty="0" smtClean="0"/>
              <a:t>Inherit and Specialize</a:t>
            </a: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7727" y="1425025"/>
            <a:ext cx="6402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In the Eukaryotic Cell</a:t>
            </a:r>
          </a:p>
          <a:p>
            <a:pPr algn="l"/>
            <a:r>
              <a:rPr lang="en-US" dirty="0"/>
              <a:t>	</a:t>
            </a:r>
            <a:r>
              <a:rPr lang="en-US" dirty="0" smtClean="0"/>
              <a:t>Ribosome was inherited from Cell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             Chromosome was inherited from Cell and specialized to Eukaryotic Chromosome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2240" y="4210790"/>
                <a:ext cx="4572000" cy="9768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∀ 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 :</m:t>
                      </m:r>
                      <m:r>
                        <a:rPr lang="en-US" i="1">
                          <a:latin typeface="Cambria Math"/>
                        </a:rPr>
                        <m:t>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→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    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#2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𝑅𝑖𝑏𝑜𝑠𝑜𝑚𝑒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𝐶h𝑟𝑜𝑚𝑜𝑠𝑜𝑚𝑒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𝐶𝑒𝑙𝑙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#2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40" y="4210790"/>
                <a:ext cx="4572000" cy="976870"/>
              </a:xfrm>
              <a:prstGeom prst="rect">
                <a:avLst/>
              </a:prstGeom>
              <a:blipFill rotWithShape="1">
                <a:blip r:embed="rId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58817" y="4912835"/>
                <a:ext cx="5936327" cy="1435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∀ </m:t>
                      </m:r>
                      <m:r>
                        <a:rPr lang="en-US" i="1" smtClean="0">
                          <a:latin typeface="Cambria Math"/>
                        </a:rPr>
                        <m:t>𝑥</m:t>
                      </m:r>
                      <m:r>
                        <a:rPr lang="en-US" i="1" smtClean="0">
                          <a:latin typeface="Cambria Math"/>
                        </a:rPr>
                        <m:t> :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i="1">
                          <a:latin typeface="Cambria Math"/>
                        </a:rPr>
                        <m:t>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→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    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#2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                     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𝐸𝐶𝑒𝑙𝑙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</m:t>
                      </m:r>
                      <m:r>
                        <a:rPr lang="en-US" b="0" i="1" smtClean="0">
                          <a:latin typeface="Cambria Math"/>
                        </a:rPr>
                        <m:t>𝑖𝑠𝐼𝑛𝑠𝑖𝑑𝑒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𝐸𝐶𝑒𝑙𝑙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#2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𝐸𝐶𝑒𝑙𝑙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#3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𝑅𝑖𝑏𝑜𝑠𝑜𝑚𝑒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𝐶h𝑟𝑜𝑚𝑜𝑠𝑜𝑚𝑒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𝐶𝑒𝑙𝑙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#2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)∧</m:t>
                      </m:r>
                      <m:r>
                        <a:rPr lang="en-US" b="0" i="1" smtClean="0">
                          <a:latin typeface="Cambria Math"/>
                        </a:rPr>
                        <m:t>𝑁𝑢𝑐𝑙𝑒𝑢𝑠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𝐶𝑒𝑙𝑙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#</m:t>
                      </m:r>
                      <m:r>
                        <a:rPr lang="en-US" b="0" i="1" smtClean="0">
                          <a:latin typeface="Cambria Math"/>
                        </a:rPr>
                        <m:t>3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17" y="4912835"/>
                <a:ext cx="5936327" cy="143545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56968" r="55870" b="21516"/>
          <a:stretch/>
        </p:blipFill>
        <p:spPr bwMode="auto">
          <a:xfrm>
            <a:off x="267619" y="2448309"/>
            <a:ext cx="3362721" cy="176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962754" y="2402628"/>
            <a:ext cx="4792663" cy="1808162"/>
            <a:chOff x="1873547" y="2487689"/>
            <a:chExt cx="4792663" cy="1808162"/>
          </a:xfrm>
        </p:grpSpPr>
        <p:pic>
          <p:nvPicPr>
            <p:cNvPr id="13" name="Picture 11" descr="Capture-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67901"/>
      </p:ext>
    </p:extLst>
  </p:cSld>
  <p:clrMapOvr>
    <a:masterClrMapping/>
  </p:clrMapOvr>
  <p:transition advTm="14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KR in KB_Bio_101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646" y="709688"/>
            <a:ext cx="8382000" cy="5364163"/>
          </a:xfrm>
        </p:spPr>
        <p:txBody>
          <a:bodyPr/>
          <a:lstStyle/>
          <a:p>
            <a:r>
              <a:rPr lang="en-US" sz="2000" dirty="0" smtClean="0"/>
              <a:t>Unique Features</a:t>
            </a:r>
          </a:p>
          <a:p>
            <a:pPr lvl="1"/>
            <a:r>
              <a:rPr lang="en-US" sz="1600" dirty="0" smtClean="0"/>
              <a:t>Inherit and Specialize</a:t>
            </a:r>
            <a:endParaRPr lang="en-US" sz="12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7727" y="1425025"/>
            <a:ext cx="6402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In the Eukaryotic Cell</a:t>
            </a:r>
          </a:p>
          <a:p>
            <a:pPr algn="l"/>
            <a:r>
              <a:rPr lang="en-US" dirty="0"/>
              <a:t>	</a:t>
            </a:r>
            <a:r>
              <a:rPr lang="en-US" dirty="0" smtClean="0">
                <a:solidFill>
                  <a:srgbClr val="006600"/>
                </a:solidFill>
              </a:rPr>
              <a:t>Ribosome was inherited from Cell  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en-US" dirty="0" smtClean="0">
                <a:solidFill>
                  <a:srgbClr val="0070C0"/>
                </a:solidFill>
              </a:rPr>
              <a:t>Chromosome was inherited from Cell and specialized to Eukaryotic Chromosome</a:t>
            </a:r>
          </a:p>
        </p:txBody>
      </p:sp>
      <p:pic>
        <p:nvPicPr>
          <p:cNvPr id="10" name="Picture 9" descr="Capture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2" b="15172"/>
          <a:stretch/>
        </p:blipFill>
        <p:spPr bwMode="auto">
          <a:xfrm>
            <a:off x="132240" y="2402627"/>
            <a:ext cx="3844925" cy="175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2240" y="4210790"/>
                <a:ext cx="4572000" cy="9768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∀ </m:t>
                      </m:r>
                      <m:r>
                        <a:rPr lang="en-US" i="1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 :</m:t>
                      </m:r>
                      <m:r>
                        <a:rPr lang="en-US" i="1">
                          <a:latin typeface="Cambria Math"/>
                        </a:rPr>
                        <m:t>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→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    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#2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𝑅𝑖𝑏𝑜𝑠𝑜𝑚𝑒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𝐶h𝑟𝑜𝑚𝑜𝑠𝑜𝑚𝑒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𝐶𝑒𝑙𝑙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#2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40" y="4210790"/>
                <a:ext cx="4572000" cy="976870"/>
              </a:xfrm>
              <a:prstGeom prst="rect">
                <a:avLst/>
              </a:prstGeom>
              <a:blipFill rotWithShape="1">
                <a:blip r:embed="rId5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58817" y="4912835"/>
                <a:ext cx="5936327" cy="1435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∀ </m:t>
                      </m:r>
                      <m:r>
                        <a:rPr lang="en-US" i="1" smtClean="0">
                          <a:latin typeface="Cambria Math"/>
                        </a:rPr>
                        <m:t>𝑥</m:t>
                      </m:r>
                      <m:r>
                        <a:rPr lang="en-US" i="1" smtClean="0">
                          <a:latin typeface="Cambria Math"/>
                        </a:rPr>
                        <m:t> :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i="1">
                          <a:latin typeface="Cambria Math"/>
                        </a:rPr>
                        <m:t>𝐶𝑒𝑙𝑙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→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    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#2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                      </m:t>
                      </m:r>
                      <m:r>
                        <a:rPr lang="en-US" i="1">
                          <a:latin typeface="Cambria Math"/>
                        </a:rPr>
                        <m:t>h𝑎𝑠𝑃𝑎𝑟𝑡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𝐸𝐶𝑒𝑙𝑙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</m:t>
                      </m:r>
                      <m:r>
                        <a:rPr lang="en-US" b="0" i="1" smtClean="0">
                          <a:latin typeface="Cambria Math"/>
                        </a:rPr>
                        <m:t>𝑖𝑠𝐼𝑛𝑠𝑖𝑑𝑒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𝐸𝐶𝑒𝑙𝑙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#2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𝐸𝐶𝑒𝑙𝑙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#3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𝑅𝑖𝑏𝑜𝑠𝑜𝑚𝑒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𝐶𝑒𝑙𝑙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#1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/>
                        </a:rPr>
                        <m:t> ∧ </m:t>
                      </m:r>
                      <m:r>
                        <a:rPr lang="en-US" i="1">
                          <a:latin typeface="Cambria Math"/>
                        </a:rPr>
                        <m:t>𝐶h𝑟𝑜𝑚𝑜𝑠𝑜𝑚𝑒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𝐶𝑒𝑙𝑙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#2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)∧</m:t>
                      </m:r>
                      <m:r>
                        <a:rPr lang="en-US" b="0" i="1" smtClean="0">
                          <a:latin typeface="Cambria Math"/>
                        </a:rPr>
                        <m:t>𝑁𝑢𝑐𝑙𝑒𝑢𝑠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i="1">
                              <a:latin typeface="Cambria Math"/>
                            </a:rPr>
                            <m:t>𝐶𝑒𝑙𝑙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#</m:t>
                      </m:r>
                      <m:r>
                        <a:rPr lang="en-US" b="0" i="1" smtClean="0">
                          <a:latin typeface="Cambria Math"/>
                        </a:rPr>
                        <m:t>3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17" y="4912835"/>
                <a:ext cx="5936327" cy="143545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75143" y="6413205"/>
                <a:ext cx="226946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0066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𝐶𝑒𝑙𝑙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6600"/>
                            </a:solidFill>
                            <a:latin typeface="Cambria Math"/>
                          </a:rPr>
                          <m:t>#1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>
                    <a:solidFill>
                      <a:srgbClr val="006600"/>
                    </a:solidFill>
                  </a:rPr>
                  <a:t>=</a:t>
                </a:r>
                <a:r>
                  <a:rPr lang="en-US" dirty="0">
                    <a:solidFill>
                      <a:srgbClr val="0066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0066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𝐸</m:t>
                            </m:r>
                            <m: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𝐶𝑒𝑙𝑙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6600"/>
                            </a:solidFill>
                            <a:latin typeface="Cambria Math"/>
                          </a:rPr>
                          <m:t>#1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66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143" y="6413205"/>
                <a:ext cx="2269467" cy="307777"/>
              </a:xfrm>
              <a:prstGeom prst="rect">
                <a:avLst/>
              </a:prstGeom>
              <a:blipFill rotWithShape="1">
                <a:blip r:embed="rId7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294350" y="6413205"/>
                <a:ext cx="226946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𝐶𝑒𝑙𝑙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  <m:t>#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=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𝐸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𝐶𝑒𝑙𝑙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  <m:t>#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350" y="6413205"/>
                <a:ext cx="2269468" cy="307777"/>
              </a:xfrm>
              <a:prstGeom prst="rect">
                <a:avLst/>
              </a:prstGeom>
              <a:blipFill rotWithShape="1">
                <a:blip r:embed="rId8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77943-867B-B044-AE7A-D4887EA38E01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34347" y="2352712"/>
            <a:ext cx="4792663" cy="1808162"/>
            <a:chOff x="1873547" y="2487689"/>
            <a:chExt cx="4792663" cy="1808162"/>
          </a:xfrm>
        </p:grpSpPr>
        <p:pic>
          <p:nvPicPr>
            <p:cNvPr id="13" name="Picture 11" descr="Capture-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547" y="2487689"/>
              <a:ext cx="4792663" cy="180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 bwMode="auto">
            <a:xfrm flipV="1">
              <a:off x="3925008" y="2815936"/>
              <a:ext cx="553474" cy="57583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38807"/>
      </p:ext>
    </p:extLst>
  </p:cSld>
  <p:clrMapOvr>
    <a:masterClrMapping/>
  </p:clrMapOvr>
  <p:transition advTm="48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alo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43094</TotalTime>
  <Words>1177</Words>
  <Application>Microsoft Office PowerPoint</Application>
  <PresentationFormat>On-screen Show (4:3)</PresentationFormat>
  <Paragraphs>292</Paragraphs>
  <Slides>22</Slides>
  <Notes>1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1_Halo</vt:lpstr>
      <vt:lpstr>KB_Bio_101: A Challenge for OWL Reasoners</vt:lpstr>
      <vt:lpstr>Acknowledgment</vt:lpstr>
      <vt:lpstr>KB_Bio_101</vt:lpstr>
      <vt:lpstr>Challenges for OWL Reasoning</vt:lpstr>
      <vt:lpstr>KR in KB_Bio_101</vt:lpstr>
      <vt:lpstr>KR in KB_Bio_101</vt:lpstr>
      <vt:lpstr>KR in KB_Bio_101</vt:lpstr>
      <vt:lpstr>KR in KB_Bio_101</vt:lpstr>
      <vt:lpstr>KR in KB_Bio_101</vt:lpstr>
      <vt:lpstr>KR in KB_Bio_101</vt:lpstr>
      <vt:lpstr>Necessary Properties of Classes</vt:lpstr>
      <vt:lpstr>Necessary Properties of Classes</vt:lpstr>
      <vt:lpstr>Translating Graph Structures</vt:lpstr>
      <vt:lpstr>Translating Graph Structures</vt:lpstr>
      <vt:lpstr>Inherit and Specialize</vt:lpstr>
      <vt:lpstr>Nominals</vt:lpstr>
      <vt:lpstr>Different Versions of KB_Bio_101</vt:lpstr>
      <vt:lpstr>KB_Bio_101 Statistics</vt:lpstr>
      <vt:lpstr>Reasoning Challenges</vt:lpstr>
      <vt:lpstr>Ontology Management Challenges</vt:lpstr>
      <vt:lpstr>Summary</vt:lpstr>
      <vt:lpstr>PowerPoint Presentation</vt:lpstr>
    </vt:vector>
  </TitlesOfParts>
  <Company>Vulcan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Halo Update</dc:title>
  <dc:creator>markg</dc:creator>
  <cp:lastModifiedBy>Vinay K Chaudhri</cp:lastModifiedBy>
  <cp:revision>1434</cp:revision>
  <cp:lastPrinted>2013-06-27T20:33:13Z</cp:lastPrinted>
  <dcterms:created xsi:type="dcterms:W3CDTF">2002-02-06T18:00:32Z</dcterms:created>
  <dcterms:modified xsi:type="dcterms:W3CDTF">2013-07-21T00:35:34Z</dcterms:modified>
</cp:coreProperties>
</file>