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9" r:id="rId1"/>
  </p:sldMasterIdLst>
  <p:notesMasterIdLst>
    <p:notesMasterId r:id="rId22"/>
  </p:notesMasterIdLst>
  <p:sldIdLst>
    <p:sldId id="256" r:id="rId2"/>
    <p:sldId id="279" r:id="rId3"/>
    <p:sldId id="280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83" r:id="rId12"/>
    <p:sldId id="278" r:id="rId13"/>
    <p:sldId id="272" r:id="rId14"/>
    <p:sldId id="273" r:id="rId15"/>
    <p:sldId id="282" r:id="rId16"/>
    <p:sldId id="274" r:id="rId17"/>
    <p:sldId id="281" r:id="rId18"/>
    <p:sldId id="275" r:id="rId19"/>
    <p:sldId id="276" r:id="rId20"/>
    <p:sldId id="277" r:id="rId2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PHD\Papers\ore2015_owlreasonersurvey\data\surve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survey_data!$L$1</c:f>
              <c:strCache>
                <c:ptCount val="1"/>
                <c:pt idx="0">
                  <c:v>prototype_date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survey_data!$L$2:$L$34</c:f>
              <c:numCache>
                <c:formatCode>General</c:formatCode>
                <c:ptCount val="33"/>
                <c:pt idx="0">
                  <c:v>1998</c:v>
                </c:pt>
                <c:pt idx="1">
                  <c:v>2003</c:v>
                </c:pt>
                <c:pt idx="2">
                  <c:v>2003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2008</c:v>
                </c:pt>
                <c:pt idx="8">
                  <c:v>2009</c:v>
                </c:pt>
                <c:pt idx="9">
                  <c:v>2009</c:v>
                </c:pt>
                <c:pt idx="10">
                  <c:v>2010</c:v>
                </c:pt>
                <c:pt idx="11">
                  <c:v>2010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2011</c:v>
                </c:pt>
                <c:pt idx="17">
                  <c:v>2011</c:v>
                </c:pt>
                <c:pt idx="18">
                  <c:v>2012</c:v>
                </c:pt>
                <c:pt idx="19">
                  <c:v>2012</c:v>
                </c:pt>
                <c:pt idx="20">
                  <c:v>2012</c:v>
                </c:pt>
                <c:pt idx="21">
                  <c:v>2012</c:v>
                </c:pt>
                <c:pt idx="22">
                  <c:v>2012</c:v>
                </c:pt>
                <c:pt idx="23">
                  <c:v>2012</c:v>
                </c:pt>
                <c:pt idx="24">
                  <c:v>2013</c:v>
                </c:pt>
                <c:pt idx="25">
                  <c:v>2013</c:v>
                </c:pt>
                <c:pt idx="26">
                  <c:v>2013</c:v>
                </c:pt>
                <c:pt idx="27">
                  <c:v>2013</c:v>
                </c:pt>
                <c:pt idx="28">
                  <c:v>2013</c:v>
                </c:pt>
                <c:pt idx="29">
                  <c:v>2013</c:v>
                </c:pt>
                <c:pt idx="30">
                  <c:v>2013</c:v>
                </c:pt>
                <c:pt idx="31">
                  <c:v>2014</c:v>
                </c:pt>
                <c:pt idx="32">
                  <c:v>2014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survey_data!$M$1</c:f>
              <c:strCache>
                <c:ptCount val="1"/>
                <c:pt idx="0">
                  <c:v>last_update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survey_data!$M$2:$M$34</c:f>
              <c:numCache>
                <c:formatCode>General</c:formatCode>
                <c:ptCount val="33"/>
                <c:pt idx="0">
                  <c:v>2015</c:v>
                </c:pt>
                <c:pt idx="1">
                  <c:v>2014</c:v>
                </c:pt>
                <c:pt idx="2">
                  <c:v>2014</c:v>
                </c:pt>
                <c:pt idx="3">
                  <c:v>2011</c:v>
                </c:pt>
                <c:pt idx="4">
                  <c:v>2014</c:v>
                </c:pt>
                <c:pt idx="5">
                  <c:v>2013</c:v>
                </c:pt>
                <c:pt idx="6">
                  <c:v>2015</c:v>
                </c:pt>
                <c:pt idx="7">
                  <c:v>2014</c:v>
                </c:pt>
                <c:pt idx="8">
                  <c:v>2012</c:v>
                </c:pt>
                <c:pt idx="9">
                  <c:v>2015</c:v>
                </c:pt>
                <c:pt idx="10">
                  <c:v>2013</c:v>
                </c:pt>
                <c:pt idx="11">
                  <c:v>2014</c:v>
                </c:pt>
                <c:pt idx="12">
                  <c:v>2014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2014</c:v>
                </c:pt>
                <c:pt idx="17">
                  <c:v>2014</c:v>
                </c:pt>
                <c:pt idx="18">
                  <c:v>2015</c:v>
                </c:pt>
                <c:pt idx="19">
                  <c:v>2014</c:v>
                </c:pt>
                <c:pt idx="20">
                  <c:v>2014</c:v>
                </c:pt>
                <c:pt idx="21">
                  <c:v>2015</c:v>
                </c:pt>
                <c:pt idx="22">
                  <c:v>2014</c:v>
                </c:pt>
                <c:pt idx="23">
                  <c:v>2013</c:v>
                </c:pt>
                <c:pt idx="24">
                  <c:v>2015</c:v>
                </c:pt>
                <c:pt idx="25">
                  <c:v>2015</c:v>
                </c:pt>
                <c:pt idx="26">
                  <c:v>2014</c:v>
                </c:pt>
                <c:pt idx="27">
                  <c:v>2015</c:v>
                </c:pt>
                <c:pt idx="28">
                  <c:v>2014</c:v>
                </c:pt>
                <c:pt idx="29">
                  <c:v>2015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737144"/>
        <c:axId val="465739888"/>
      </c:scatterChart>
      <c:valAx>
        <c:axId val="465737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739888"/>
        <c:crosses val="autoZero"/>
        <c:crossBetween val="midCat"/>
      </c:valAx>
      <c:valAx>
        <c:axId val="46573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737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80230-3532-4084-994B-BC6B657AE9BE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F87322B-6111-47D8-B901-9F4C8BEF568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Past</a:t>
          </a:r>
          <a:endParaRPr lang="en-GB" dirty="0"/>
        </a:p>
      </dgm:t>
    </dgm:pt>
    <dgm:pt modelId="{A0A34C91-527C-49DC-A4CE-F3945DCD1517}" type="parTrans" cxnId="{9C2F1184-9B5D-45B1-8EA0-9E3528E7B0C1}">
      <dgm:prSet/>
      <dgm:spPr/>
      <dgm:t>
        <a:bodyPr/>
        <a:lstStyle/>
        <a:p>
          <a:endParaRPr lang="en-GB"/>
        </a:p>
      </dgm:t>
    </dgm:pt>
    <dgm:pt modelId="{E3ED1E22-0C11-43C6-BBC3-14D97CDF3D24}" type="sibTrans" cxnId="{9C2F1184-9B5D-45B1-8EA0-9E3528E7B0C1}">
      <dgm:prSet/>
      <dgm:spPr/>
      <dgm:t>
        <a:bodyPr/>
        <a:lstStyle/>
        <a:p>
          <a:endParaRPr lang="en-GB"/>
        </a:p>
      </dgm:t>
    </dgm:pt>
    <dgm:pt modelId="{286CF8DB-25E0-43C3-9AEF-01C1AB4F2B5F}">
      <dgm:prSet phldrT="[Text]" custT="1"/>
      <dgm:spPr/>
      <dgm:t>
        <a:bodyPr/>
        <a:lstStyle/>
        <a:p>
          <a:r>
            <a:rPr lang="en-GB" sz="2400" dirty="0" smtClean="0"/>
            <a:t>Expert knowledge</a:t>
          </a:r>
          <a:endParaRPr lang="en-GB" sz="2400" dirty="0"/>
        </a:p>
      </dgm:t>
    </dgm:pt>
    <dgm:pt modelId="{0E744AAF-9D8B-4F52-8DFB-90CAF2A4ED6C}" type="parTrans" cxnId="{5BE670CB-4208-451C-8CF8-2E9317D109BE}">
      <dgm:prSet/>
      <dgm:spPr/>
      <dgm:t>
        <a:bodyPr/>
        <a:lstStyle/>
        <a:p>
          <a:endParaRPr lang="en-GB"/>
        </a:p>
      </dgm:t>
    </dgm:pt>
    <dgm:pt modelId="{78855246-3B1B-4F3D-8D33-842A3F9409F8}" type="sibTrans" cxnId="{5BE670CB-4208-451C-8CF8-2E9317D109BE}">
      <dgm:prSet/>
      <dgm:spPr/>
      <dgm:t>
        <a:bodyPr/>
        <a:lstStyle/>
        <a:p>
          <a:endParaRPr lang="en-GB"/>
        </a:p>
      </dgm:t>
    </dgm:pt>
    <dgm:pt modelId="{46456E20-42A8-441F-B909-D785132EB10F}">
      <dgm:prSet phldrT="[Text]" custT="1"/>
      <dgm:spPr/>
      <dgm:t>
        <a:bodyPr/>
        <a:lstStyle/>
        <a:p>
          <a:r>
            <a:rPr lang="en-GB" sz="2400" dirty="0" smtClean="0"/>
            <a:t>Incomplete reasoner listings</a:t>
          </a:r>
          <a:endParaRPr lang="en-GB" sz="2400" dirty="0"/>
        </a:p>
      </dgm:t>
    </dgm:pt>
    <dgm:pt modelId="{56DE1B53-62B3-484B-8701-F2AAA67F9D02}" type="parTrans" cxnId="{D38FD2EE-209C-4279-B7B5-AD4A718322E0}">
      <dgm:prSet/>
      <dgm:spPr/>
      <dgm:t>
        <a:bodyPr/>
        <a:lstStyle/>
        <a:p>
          <a:endParaRPr lang="en-GB"/>
        </a:p>
      </dgm:t>
    </dgm:pt>
    <dgm:pt modelId="{8DB1F7AC-D09C-40E5-BF1D-6AC9F3E8BADA}" type="sibTrans" cxnId="{D38FD2EE-209C-4279-B7B5-AD4A718322E0}">
      <dgm:prSet/>
      <dgm:spPr/>
      <dgm:t>
        <a:bodyPr/>
        <a:lstStyle/>
        <a:p>
          <a:endParaRPr lang="en-GB"/>
        </a:p>
      </dgm:t>
    </dgm:pt>
    <dgm:pt modelId="{A52B735C-D47F-4B9B-946C-785C619375A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Present</a:t>
          </a:r>
          <a:endParaRPr lang="en-GB" dirty="0"/>
        </a:p>
      </dgm:t>
    </dgm:pt>
    <dgm:pt modelId="{C41B9BE8-CAE3-458E-A30F-09F125D15BB8}" type="parTrans" cxnId="{56BCA126-A03C-4EEB-8A45-C6F0FD4E2F23}">
      <dgm:prSet/>
      <dgm:spPr/>
      <dgm:t>
        <a:bodyPr/>
        <a:lstStyle/>
        <a:p>
          <a:endParaRPr lang="en-GB"/>
        </a:p>
      </dgm:t>
    </dgm:pt>
    <dgm:pt modelId="{F95F0D73-41D0-43A0-B0D6-FDAC3595AB50}" type="sibTrans" cxnId="{56BCA126-A03C-4EEB-8A45-C6F0FD4E2F23}">
      <dgm:prSet/>
      <dgm:spPr/>
      <dgm:t>
        <a:bodyPr/>
        <a:lstStyle/>
        <a:p>
          <a:endParaRPr lang="en-GB"/>
        </a:p>
      </dgm:t>
    </dgm:pt>
    <dgm:pt modelId="{2DACEF91-A8A6-4907-B305-D86B084A0141}">
      <dgm:prSet phldrT="[Text]" custT="1"/>
      <dgm:spPr/>
      <dgm:t>
        <a:bodyPr/>
        <a:lstStyle/>
        <a:p>
          <a:r>
            <a:rPr lang="en-GB" sz="2400" dirty="0" smtClean="0"/>
            <a:t>Reasonable surveys</a:t>
          </a:r>
          <a:endParaRPr lang="en-GB" sz="2400" dirty="0"/>
        </a:p>
      </dgm:t>
    </dgm:pt>
    <dgm:pt modelId="{C5C50B1A-A40C-4FC9-B45A-1FFA73B68CB1}" type="parTrans" cxnId="{59BB3EAE-7AE1-4E06-BDF7-DEC2B552DFB9}">
      <dgm:prSet/>
      <dgm:spPr/>
      <dgm:t>
        <a:bodyPr/>
        <a:lstStyle/>
        <a:p>
          <a:endParaRPr lang="en-GB"/>
        </a:p>
      </dgm:t>
    </dgm:pt>
    <dgm:pt modelId="{5509F8D6-097D-4902-8F40-B981F3A6D24F}" type="sibTrans" cxnId="{59BB3EAE-7AE1-4E06-BDF7-DEC2B552DFB9}">
      <dgm:prSet/>
      <dgm:spPr/>
      <dgm:t>
        <a:bodyPr/>
        <a:lstStyle/>
        <a:p>
          <a:endParaRPr lang="en-GB"/>
        </a:p>
      </dgm:t>
    </dgm:pt>
    <dgm:pt modelId="{45592FF1-4BC3-4BC7-AC6F-1EE660D5AC7A}">
      <dgm:prSet phldrT="[Text]" custT="1"/>
      <dgm:spPr/>
      <dgm:t>
        <a:bodyPr/>
        <a:lstStyle/>
        <a:p>
          <a:r>
            <a:rPr lang="en-GB" sz="2400" dirty="0" smtClean="0"/>
            <a:t>More centralised benchmarking</a:t>
          </a:r>
          <a:endParaRPr lang="en-GB" sz="2400" dirty="0"/>
        </a:p>
      </dgm:t>
    </dgm:pt>
    <dgm:pt modelId="{7F536A61-193B-4E07-B494-151B957A186B}" type="parTrans" cxnId="{3093F363-BE3B-4F6C-B0FC-4E5506122B78}">
      <dgm:prSet/>
      <dgm:spPr/>
      <dgm:t>
        <a:bodyPr/>
        <a:lstStyle/>
        <a:p>
          <a:endParaRPr lang="en-GB"/>
        </a:p>
      </dgm:t>
    </dgm:pt>
    <dgm:pt modelId="{53DEBB1C-EA0F-458D-9E14-3247489C0B2D}" type="sibTrans" cxnId="{3093F363-BE3B-4F6C-B0FC-4E5506122B78}">
      <dgm:prSet/>
      <dgm:spPr/>
      <dgm:t>
        <a:bodyPr/>
        <a:lstStyle/>
        <a:p>
          <a:endParaRPr lang="en-GB"/>
        </a:p>
      </dgm:t>
    </dgm:pt>
    <dgm:pt modelId="{21B47D9D-C37E-4B67-AF0D-E83958138142}">
      <dgm:prSet phldrT="[Text]"/>
      <dgm:spPr/>
      <dgm:t>
        <a:bodyPr/>
        <a:lstStyle/>
        <a:p>
          <a:r>
            <a:rPr lang="en-GB" dirty="0" smtClean="0"/>
            <a:t>Future</a:t>
          </a:r>
          <a:endParaRPr lang="en-GB" dirty="0"/>
        </a:p>
      </dgm:t>
    </dgm:pt>
    <dgm:pt modelId="{7A5E7279-95CA-4F16-912E-60F3D22E1CBC}" type="parTrans" cxnId="{0ECC3CBF-9A92-4F94-B37C-6C264166A0FA}">
      <dgm:prSet/>
      <dgm:spPr/>
      <dgm:t>
        <a:bodyPr/>
        <a:lstStyle/>
        <a:p>
          <a:endParaRPr lang="en-GB"/>
        </a:p>
      </dgm:t>
    </dgm:pt>
    <dgm:pt modelId="{D5588BBA-9069-477A-B9ED-0BD6CDC68A3D}" type="sibTrans" cxnId="{0ECC3CBF-9A92-4F94-B37C-6C264166A0FA}">
      <dgm:prSet/>
      <dgm:spPr/>
      <dgm:t>
        <a:bodyPr/>
        <a:lstStyle/>
        <a:p>
          <a:endParaRPr lang="en-GB"/>
        </a:p>
      </dgm:t>
    </dgm:pt>
    <dgm:pt modelId="{62DC4D55-B188-4500-8983-8F8AF7CEE995}">
      <dgm:prSet phldrT="[Text]" custT="1"/>
      <dgm:spPr/>
      <dgm:t>
        <a:bodyPr/>
        <a:lstStyle/>
        <a:p>
          <a:r>
            <a:rPr lang="en-GB" sz="2400" dirty="0" smtClean="0"/>
            <a:t>Centralised information on reasoning</a:t>
          </a:r>
          <a:endParaRPr lang="en-GB" sz="2400" dirty="0"/>
        </a:p>
      </dgm:t>
    </dgm:pt>
    <dgm:pt modelId="{0365FF53-BFCA-45AC-9065-8424C6086481}" type="parTrans" cxnId="{0CB422B3-C376-4EE8-B098-6F7C7CFECB0B}">
      <dgm:prSet/>
      <dgm:spPr/>
      <dgm:t>
        <a:bodyPr/>
        <a:lstStyle/>
        <a:p>
          <a:endParaRPr lang="en-GB"/>
        </a:p>
      </dgm:t>
    </dgm:pt>
    <dgm:pt modelId="{C12EB773-50B9-4BC1-9867-596B209A1D37}" type="sibTrans" cxnId="{0CB422B3-C376-4EE8-B098-6F7C7CFECB0B}">
      <dgm:prSet/>
      <dgm:spPr/>
      <dgm:t>
        <a:bodyPr/>
        <a:lstStyle/>
        <a:p>
          <a:endParaRPr lang="en-GB"/>
        </a:p>
      </dgm:t>
    </dgm:pt>
    <dgm:pt modelId="{C8FD9E79-6A58-490E-AA3F-7613695FFF16}">
      <dgm:prSet phldrT="[Text]" custT="1"/>
      <dgm:spPr/>
      <dgm:t>
        <a:bodyPr/>
        <a:lstStyle/>
        <a:p>
          <a:r>
            <a:rPr lang="en-GB" sz="2400" dirty="0" smtClean="0"/>
            <a:t>Readily available updates on latest optimisations</a:t>
          </a:r>
          <a:endParaRPr lang="en-GB" sz="2400" dirty="0"/>
        </a:p>
      </dgm:t>
    </dgm:pt>
    <dgm:pt modelId="{3BE04602-D587-4F6D-9109-4F32258F509B}" type="parTrans" cxnId="{927B0B63-DB46-4E53-BCFD-759A81BA9285}">
      <dgm:prSet/>
      <dgm:spPr/>
      <dgm:t>
        <a:bodyPr/>
        <a:lstStyle/>
        <a:p>
          <a:endParaRPr lang="en-GB"/>
        </a:p>
      </dgm:t>
    </dgm:pt>
    <dgm:pt modelId="{3FEA288B-C35C-40FD-878E-2D1A03F45465}" type="sibTrans" cxnId="{927B0B63-DB46-4E53-BCFD-759A81BA9285}">
      <dgm:prSet/>
      <dgm:spPr/>
      <dgm:t>
        <a:bodyPr/>
        <a:lstStyle/>
        <a:p>
          <a:endParaRPr lang="en-GB"/>
        </a:p>
      </dgm:t>
    </dgm:pt>
    <dgm:pt modelId="{95768AB2-27FE-483A-AE01-A959E36AB313}">
      <dgm:prSet phldrT="[Text]" custT="1"/>
      <dgm:spPr/>
      <dgm:t>
        <a:bodyPr/>
        <a:lstStyle/>
        <a:p>
          <a:r>
            <a:rPr lang="en-GB" sz="2400" dirty="0" smtClean="0"/>
            <a:t>Fragmented literature and benchmarking</a:t>
          </a:r>
          <a:endParaRPr lang="en-GB" sz="2400" dirty="0"/>
        </a:p>
      </dgm:t>
    </dgm:pt>
    <dgm:pt modelId="{B43411DE-785B-4CC0-990A-116AF871611E}" type="parTrans" cxnId="{4B14C753-4F94-4233-B394-54C164D92C7B}">
      <dgm:prSet/>
      <dgm:spPr/>
      <dgm:t>
        <a:bodyPr/>
        <a:lstStyle/>
        <a:p>
          <a:endParaRPr lang="en-GB"/>
        </a:p>
      </dgm:t>
    </dgm:pt>
    <dgm:pt modelId="{E3EA8B58-F99C-498D-AD8C-9E783489F600}" type="sibTrans" cxnId="{4B14C753-4F94-4233-B394-54C164D92C7B}">
      <dgm:prSet/>
      <dgm:spPr/>
      <dgm:t>
        <a:bodyPr/>
        <a:lstStyle/>
        <a:p>
          <a:endParaRPr lang="en-GB"/>
        </a:p>
      </dgm:t>
    </dgm:pt>
    <dgm:pt modelId="{67F78843-2339-4DA0-B7F2-2D3F101EC902}">
      <dgm:prSet phldrT="[Text]" custT="1"/>
      <dgm:spPr/>
      <dgm:t>
        <a:bodyPr/>
        <a:lstStyle/>
        <a:p>
          <a:endParaRPr lang="en-GB" sz="2400" dirty="0"/>
        </a:p>
      </dgm:t>
    </dgm:pt>
    <dgm:pt modelId="{055BFD14-1DF2-49FC-8435-BC2F9926941C}" type="parTrans" cxnId="{6BB38F06-06D8-4F81-9DAD-D3CA5E63CC71}">
      <dgm:prSet/>
      <dgm:spPr/>
      <dgm:t>
        <a:bodyPr/>
        <a:lstStyle/>
        <a:p>
          <a:endParaRPr lang="en-GB"/>
        </a:p>
      </dgm:t>
    </dgm:pt>
    <dgm:pt modelId="{243666AA-8688-4691-8480-C5914CE8083C}" type="sibTrans" cxnId="{6BB38F06-06D8-4F81-9DAD-D3CA5E63CC71}">
      <dgm:prSet/>
      <dgm:spPr/>
      <dgm:t>
        <a:bodyPr/>
        <a:lstStyle/>
        <a:p>
          <a:endParaRPr lang="en-GB"/>
        </a:p>
      </dgm:t>
    </dgm:pt>
    <dgm:pt modelId="{D2941258-0F14-4788-A911-B8C3CE3A61F7}">
      <dgm:prSet phldrT="[Text]" custT="1"/>
      <dgm:spPr/>
      <dgm:t>
        <a:bodyPr/>
        <a:lstStyle/>
        <a:p>
          <a:endParaRPr lang="en-GB" sz="2400" dirty="0"/>
        </a:p>
      </dgm:t>
    </dgm:pt>
    <dgm:pt modelId="{4A539EB1-0DAF-49F2-AE6E-4932E158F1EF}" type="parTrans" cxnId="{3C05DE2C-2AE4-4BBC-A76E-461297D14ED1}">
      <dgm:prSet/>
      <dgm:spPr/>
      <dgm:t>
        <a:bodyPr/>
        <a:lstStyle/>
        <a:p>
          <a:endParaRPr lang="en-GB"/>
        </a:p>
      </dgm:t>
    </dgm:pt>
    <dgm:pt modelId="{B28980BC-6CD2-4F03-813B-0CF138909B44}" type="sibTrans" cxnId="{3C05DE2C-2AE4-4BBC-A76E-461297D14ED1}">
      <dgm:prSet/>
      <dgm:spPr/>
      <dgm:t>
        <a:bodyPr/>
        <a:lstStyle/>
        <a:p>
          <a:endParaRPr lang="en-GB"/>
        </a:p>
      </dgm:t>
    </dgm:pt>
    <dgm:pt modelId="{FF6BBC72-D502-42A4-BAFA-8F7A8C9D0B1B}">
      <dgm:prSet phldrT="[Text]" custT="1"/>
      <dgm:spPr/>
      <dgm:t>
        <a:bodyPr/>
        <a:lstStyle/>
        <a:p>
          <a:r>
            <a:rPr lang="en-GB" sz="2400" dirty="0" smtClean="0"/>
            <a:t>“Complete” listings</a:t>
          </a:r>
          <a:endParaRPr lang="en-GB" sz="2400" dirty="0"/>
        </a:p>
      </dgm:t>
    </dgm:pt>
    <dgm:pt modelId="{064C43BC-D089-4187-BBCD-B42C12E1D571}" type="parTrans" cxnId="{D8B6E35D-4232-489A-89FB-6062B6E34732}">
      <dgm:prSet/>
      <dgm:spPr/>
      <dgm:t>
        <a:bodyPr/>
        <a:lstStyle/>
        <a:p>
          <a:endParaRPr lang="en-GB"/>
        </a:p>
      </dgm:t>
    </dgm:pt>
    <dgm:pt modelId="{AE557F50-D324-4CCD-96B7-91FB1A0934C2}" type="sibTrans" cxnId="{D8B6E35D-4232-489A-89FB-6062B6E34732}">
      <dgm:prSet/>
      <dgm:spPr/>
      <dgm:t>
        <a:bodyPr/>
        <a:lstStyle/>
        <a:p>
          <a:endParaRPr lang="en-GB"/>
        </a:p>
      </dgm:t>
    </dgm:pt>
    <dgm:pt modelId="{C9F39F92-F568-4DA7-8CD7-4C124443FE54}">
      <dgm:prSet phldrT="[Text]" custT="1"/>
      <dgm:spPr/>
      <dgm:t>
        <a:bodyPr/>
        <a:lstStyle/>
        <a:p>
          <a:r>
            <a:rPr lang="en-GB" sz="2400" dirty="0" smtClean="0"/>
            <a:t>Truly independent extensive benchmarks</a:t>
          </a:r>
          <a:endParaRPr lang="en-GB" sz="2400" dirty="0"/>
        </a:p>
      </dgm:t>
    </dgm:pt>
    <dgm:pt modelId="{CF16BF64-CCB5-429A-853D-06DFC03F6CF0}" type="parTrans" cxnId="{B4D62BBC-73E7-44D9-A83C-32259D9EB884}">
      <dgm:prSet/>
      <dgm:spPr/>
      <dgm:t>
        <a:bodyPr/>
        <a:lstStyle/>
        <a:p>
          <a:endParaRPr lang="en-GB"/>
        </a:p>
      </dgm:t>
    </dgm:pt>
    <dgm:pt modelId="{D8BBC04D-EDC8-4A7A-B518-EDB2F55AE1BF}" type="sibTrans" cxnId="{B4D62BBC-73E7-44D9-A83C-32259D9EB884}">
      <dgm:prSet/>
      <dgm:spPr/>
      <dgm:t>
        <a:bodyPr/>
        <a:lstStyle/>
        <a:p>
          <a:endParaRPr lang="en-GB"/>
        </a:p>
      </dgm:t>
    </dgm:pt>
    <dgm:pt modelId="{1864D48D-5228-45F3-96D3-94B113A05F97}" type="pres">
      <dgm:prSet presAssocID="{E0A80230-3532-4084-994B-BC6B657AE9BE}" presName="Name0" presStyleCnt="0">
        <dgm:presLayoutVars>
          <dgm:dir/>
          <dgm:animLvl val="lvl"/>
          <dgm:resizeHandles val="exact"/>
        </dgm:presLayoutVars>
      </dgm:prSet>
      <dgm:spPr/>
    </dgm:pt>
    <dgm:pt modelId="{FD8FD2C1-46E6-440D-90DD-343C7880B806}" type="pres">
      <dgm:prSet presAssocID="{E0A80230-3532-4084-994B-BC6B657AE9BE}" presName="tSp" presStyleCnt="0"/>
      <dgm:spPr/>
    </dgm:pt>
    <dgm:pt modelId="{7E20A636-EE27-4408-8CB2-284E213FDFFD}" type="pres">
      <dgm:prSet presAssocID="{E0A80230-3532-4084-994B-BC6B657AE9BE}" presName="bSp" presStyleCnt="0"/>
      <dgm:spPr/>
    </dgm:pt>
    <dgm:pt modelId="{41D4366B-1AE7-4381-8826-366C2E0BA6FE}" type="pres">
      <dgm:prSet presAssocID="{E0A80230-3532-4084-994B-BC6B657AE9BE}" presName="process" presStyleCnt="0"/>
      <dgm:spPr/>
    </dgm:pt>
    <dgm:pt modelId="{DBAEFB35-F9C7-4482-BA29-4714144CCDE9}" type="pres">
      <dgm:prSet presAssocID="{EF87322B-6111-47D8-B901-9F4C8BEF568F}" presName="composite1" presStyleCnt="0"/>
      <dgm:spPr/>
    </dgm:pt>
    <dgm:pt modelId="{58DF668F-0A7C-424C-8C76-FB7B93F59B88}" type="pres">
      <dgm:prSet presAssocID="{EF87322B-6111-47D8-B901-9F4C8BEF568F}" presName="dummyNode1" presStyleLbl="node1" presStyleIdx="0" presStyleCnt="3"/>
      <dgm:spPr/>
    </dgm:pt>
    <dgm:pt modelId="{8C7974ED-B4ED-4F54-A148-963329BA19E3}" type="pres">
      <dgm:prSet presAssocID="{EF87322B-6111-47D8-B901-9F4C8BEF568F}" presName="childNode1" presStyleLbl="bgAcc1" presStyleIdx="0" presStyleCnt="3" custScaleX="121394" custScaleY="117585">
        <dgm:presLayoutVars>
          <dgm:bulletEnabled val="1"/>
        </dgm:presLayoutVars>
      </dgm:prSet>
      <dgm:spPr/>
    </dgm:pt>
    <dgm:pt modelId="{0BAFA13F-8584-4D36-91A5-C21433F87E0B}" type="pres">
      <dgm:prSet presAssocID="{EF87322B-6111-47D8-B901-9F4C8BEF568F}" presName="childNode1tx" presStyleLbl="bgAcc1" presStyleIdx="0" presStyleCnt="3">
        <dgm:presLayoutVars>
          <dgm:bulletEnabled val="1"/>
        </dgm:presLayoutVars>
      </dgm:prSet>
      <dgm:spPr/>
    </dgm:pt>
    <dgm:pt modelId="{9F679869-B6C9-4638-B4EA-8F8963C31728}" type="pres">
      <dgm:prSet presAssocID="{EF87322B-6111-47D8-B901-9F4C8BEF568F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E6D3F64-202C-499A-B95A-B5961B4EF614}" type="pres">
      <dgm:prSet presAssocID="{EF87322B-6111-47D8-B901-9F4C8BEF568F}" presName="connSite1" presStyleCnt="0"/>
      <dgm:spPr/>
    </dgm:pt>
    <dgm:pt modelId="{2054574B-336E-4E62-AEF7-DA364BD17544}" type="pres">
      <dgm:prSet presAssocID="{E3ED1E22-0C11-43C6-BBC3-14D97CDF3D24}" presName="Name9" presStyleLbl="sibTrans2D1" presStyleIdx="0" presStyleCnt="2"/>
      <dgm:spPr/>
    </dgm:pt>
    <dgm:pt modelId="{5EE277B6-AE0C-4375-A964-34329B1AC9DF}" type="pres">
      <dgm:prSet presAssocID="{A52B735C-D47F-4B9B-946C-785C619375A7}" presName="composite2" presStyleCnt="0"/>
      <dgm:spPr/>
    </dgm:pt>
    <dgm:pt modelId="{6DD239F4-C910-4D34-A144-FE433165C3FC}" type="pres">
      <dgm:prSet presAssocID="{A52B735C-D47F-4B9B-946C-785C619375A7}" presName="dummyNode2" presStyleLbl="node1" presStyleIdx="0" presStyleCnt="3"/>
      <dgm:spPr/>
    </dgm:pt>
    <dgm:pt modelId="{49B6F540-183A-404E-A7A3-A5479E8C754F}" type="pres">
      <dgm:prSet presAssocID="{A52B735C-D47F-4B9B-946C-785C619375A7}" presName="childNode2" presStyleLbl="bgAcc1" presStyleIdx="1" presStyleCnt="3" custScaleY="1175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2B295F-9F47-4DA9-ACFB-8F6EE1A1EF89}" type="pres">
      <dgm:prSet presAssocID="{A52B735C-D47F-4B9B-946C-785C619375A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04634D-A658-4D07-9C94-7179D94EC0EE}" type="pres">
      <dgm:prSet presAssocID="{A52B735C-D47F-4B9B-946C-785C619375A7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C62455D-0984-48E6-A5DB-989FD1828F67}" type="pres">
      <dgm:prSet presAssocID="{A52B735C-D47F-4B9B-946C-785C619375A7}" presName="connSite2" presStyleCnt="0"/>
      <dgm:spPr/>
    </dgm:pt>
    <dgm:pt modelId="{7D60707D-15A7-4D71-AC59-A91ADDB93284}" type="pres">
      <dgm:prSet presAssocID="{F95F0D73-41D0-43A0-B0D6-FDAC3595AB50}" presName="Name18" presStyleLbl="sibTrans2D1" presStyleIdx="1" presStyleCnt="2"/>
      <dgm:spPr/>
    </dgm:pt>
    <dgm:pt modelId="{942EAC09-285A-4A2C-935C-E52027782274}" type="pres">
      <dgm:prSet presAssocID="{21B47D9D-C37E-4B67-AF0D-E83958138142}" presName="composite1" presStyleCnt="0"/>
      <dgm:spPr/>
    </dgm:pt>
    <dgm:pt modelId="{202AF8AC-334F-475D-BB64-B1072EED23FF}" type="pres">
      <dgm:prSet presAssocID="{21B47D9D-C37E-4B67-AF0D-E83958138142}" presName="dummyNode1" presStyleLbl="node1" presStyleIdx="1" presStyleCnt="3"/>
      <dgm:spPr/>
    </dgm:pt>
    <dgm:pt modelId="{E43F1603-4736-4239-AF56-E3CFC811361F}" type="pres">
      <dgm:prSet presAssocID="{21B47D9D-C37E-4B67-AF0D-E83958138142}" presName="childNode1" presStyleLbl="bgAcc1" presStyleIdx="2" presStyleCnt="3" custScaleX="124968" custScaleY="1212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9897D0-BEB6-482D-9021-FA1E25AC3854}" type="pres">
      <dgm:prSet presAssocID="{21B47D9D-C37E-4B67-AF0D-E8395813814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E50623-CBF7-4CF3-BA0D-E9601E3C97E3}" type="pres">
      <dgm:prSet presAssocID="{21B47D9D-C37E-4B67-AF0D-E8395813814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D87DF50C-5462-4C9A-A561-39AC65A72E09}" type="pres">
      <dgm:prSet presAssocID="{21B47D9D-C37E-4B67-AF0D-E83958138142}" presName="connSite1" presStyleCnt="0"/>
      <dgm:spPr/>
    </dgm:pt>
  </dgm:ptLst>
  <dgm:cxnLst>
    <dgm:cxn modelId="{E1FA9B10-E53C-48CB-BF27-1F317268B391}" type="presOf" srcId="{45592FF1-4BC3-4BC7-AC6F-1EE660D5AC7A}" destId="{49B6F540-183A-404E-A7A3-A5479E8C754F}" srcOrd="0" destOrd="1" presId="urn:microsoft.com/office/officeart/2005/8/layout/hProcess4"/>
    <dgm:cxn modelId="{4B14C753-4F94-4233-B394-54C164D92C7B}" srcId="{EF87322B-6111-47D8-B901-9F4C8BEF568F}" destId="{95768AB2-27FE-483A-AE01-A959E36AB313}" srcOrd="2" destOrd="0" parTransId="{B43411DE-785B-4CC0-990A-116AF871611E}" sibTransId="{E3EA8B58-F99C-498D-AD8C-9E783489F600}"/>
    <dgm:cxn modelId="{9C747C3E-19C7-4DAF-99F6-D7F2D7FD7222}" type="presOf" srcId="{A52B735C-D47F-4B9B-946C-785C619375A7}" destId="{7B04634D-A658-4D07-9C94-7179D94EC0EE}" srcOrd="0" destOrd="0" presId="urn:microsoft.com/office/officeart/2005/8/layout/hProcess4"/>
    <dgm:cxn modelId="{56BCA126-A03C-4EEB-8A45-C6F0FD4E2F23}" srcId="{E0A80230-3532-4084-994B-BC6B657AE9BE}" destId="{A52B735C-D47F-4B9B-946C-785C619375A7}" srcOrd="1" destOrd="0" parTransId="{C41B9BE8-CAE3-458E-A30F-09F125D15BB8}" sibTransId="{F95F0D73-41D0-43A0-B0D6-FDAC3595AB50}"/>
    <dgm:cxn modelId="{018FE84F-F3B7-41B7-B2F3-03D74101DA5E}" type="presOf" srcId="{62DC4D55-B188-4500-8983-8F8AF7CEE995}" destId="{289897D0-BEB6-482D-9021-FA1E25AC3854}" srcOrd="1" destOrd="0" presId="urn:microsoft.com/office/officeart/2005/8/layout/hProcess4"/>
    <dgm:cxn modelId="{927B0B63-DB46-4E53-BCFD-759A81BA9285}" srcId="{21B47D9D-C37E-4B67-AF0D-E83958138142}" destId="{C8FD9E79-6A58-490E-AA3F-7613695FFF16}" srcOrd="1" destOrd="0" parTransId="{3BE04602-D587-4F6D-9109-4F32258F509B}" sibTransId="{3FEA288B-C35C-40FD-878E-2D1A03F45465}"/>
    <dgm:cxn modelId="{6D35A6BB-3844-4964-AE8C-6B00B8A2CCC1}" type="presOf" srcId="{286CF8DB-25E0-43C3-9AEF-01C1AB4F2B5F}" destId="{8C7974ED-B4ED-4F54-A148-963329BA19E3}" srcOrd="0" destOrd="0" presId="urn:microsoft.com/office/officeart/2005/8/layout/hProcess4"/>
    <dgm:cxn modelId="{D8B6E35D-4232-489A-89FB-6062B6E34732}" srcId="{A52B735C-D47F-4B9B-946C-785C619375A7}" destId="{FF6BBC72-D502-42A4-BAFA-8F7A8C9D0B1B}" srcOrd="2" destOrd="0" parTransId="{064C43BC-D089-4187-BBCD-B42C12E1D571}" sibTransId="{AE557F50-D324-4CCD-96B7-91FB1A0934C2}"/>
    <dgm:cxn modelId="{3C05DE2C-2AE4-4BBC-A76E-461297D14ED1}" srcId="{A52B735C-D47F-4B9B-946C-785C619375A7}" destId="{D2941258-0F14-4788-A911-B8C3CE3A61F7}" srcOrd="3" destOrd="0" parTransId="{4A539EB1-0DAF-49F2-AE6E-4932E158F1EF}" sibTransId="{B28980BC-6CD2-4F03-813B-0CF138909B44}"/>
    <dgm:cxn modelId="{CA20BE53-5EB1-46DB-A3B1-90A367E6676D}" type="presOf" srcId="{2DACEF91-A8A6-4907-B305-D86B084A0141}" destId="{49B6F540-183A-404E-A7A3-A5479E8C754F}" srcOrd="0" destOrd="0" presId="urn:microsoft.com/office/officeart/2005/8/layout/hProcess4"/>
    <dgm:cxn modelId="{70CAD98D-2662-4208-992F-AA0C9F8DDC03}" type="presOf" srcId="{62DC4D55-B188-4500-8983-8F8AF7CEE995}" destId="{E43F1603-4736-4239-AF56-E3CFC811361F}" srcOrd="0" destOrd="0" presId="urn:microsoft.com/office/officeart/2005/8/layout/hProcess4"/>
    <dgm:cxn modelId="{582C7267-358A-4D85-807D-A5D3A0AA6047}" type="presOf" srcId="{C8FD9E79-6A58-490E-AA3F-7613695FFF16}" destId="{E43F1603-4736-4239-AF56-E3CFC811361F}" srcOrd="0" destOrd="1" presId="urn:microsoft.com/office/officeart/2005/8/layout/hProcess4"/>
    <dgm:cxn modelId="{D774A4DB-0C97-4B0B-BC95-F1F7DEBC1C82}" type="presOf" srcId="{286CF8DB-25E0-43C3-9AEF-01C1AB4F2B5F}" destId="{0BAFA13F-8584-4D36-91A5-C21433F87E0B}" srcOrd="1" destOrd="0" presId="urn:microsoft.com/office/officeart/2005/8/layout/hProcess4"/>
    <dgm:cxn modelId="{4BD7F37D-ADE0-4902-A274-2F5C4DFFD480}" type="presOf" srcId="{D2941258-0F14-4788-A911-B8C3CE3A61F7}" destId="{CD2B295F-9F47-4DA9-ACFB-8F6EE1A1EF89}" srcOrd="1" destOrd="3" presId="urn:microsoft.com/office/officeart/2005/8/layout/hProcess4"/>
    <dgm:cxn modelId="{C1463DE5-96E7-4738-A300-F482B15D91C3}" type="presOf" srcId="{21B47D9D-C37E-4B67-AF0D-E83958138142}" destId="{34E50623-CBF7-4CF3-BA0D-E9601E3C97E3}" srcOrd="0" destOrd="0" presId="urn:microsoft.com/office/officeart/2005/8/layout/hProcess4"/>
    <dgm:cxn modelId="{EF584C13-B72E-43F3-8496-09148A53315B}" type="presOf" srcId="{EF87322B-6111-47D8-B901-9F4C8BEF568F}" destId="{9F679869-B6C9-4638-B4EA-8F8963C31728}" srcOrd="0" destOrd="0" presId="urn:microsoft.com/office/officeart/2005/8/layout/hProcess4"/>
    <dgm:cxn modelId="{38870D11-8EED-4521-BF6B-B91062E0D927}" type="presOf" srcId="{67F78843-2339-4DA0-B7F2-2D3F101EC902}" destId="{CD2B295F-9F47-4DA9-ACFB-8F6EE1A1EF89}" srcOrd="1" destOrd="4" presId="urn:microsoft.com/office/officeart/2005/8/layout/hProcess4"/>
    <dgm:cxn modelId="{2D4C3074-5BE8-47DD-B90D-1C84FC265B58}" type="presOf" srcId="{46456E20-42A8-441F-B909-D785132EB10F}" destId="{8C7974ED-B4ED-4F54-A148-963329BA19E3}" srcOrd="0" destOrd="1" presId="urn:microsoft.com/office/officeart/2005/8/layout/hProcess4"/>
    <dgm:cxn modelId="{A00B015D-93DC-49D0-8098-A9B2C1C44878}" type="presOf" srcId="{F95F0D73-41D0-43A0-B0D6-FDAC3595AB50}" destId="{7D60707D-15A7-4D71-AC59-A91ADDB93284}" srcOrd="0" destOrd="0" presId="urn:microsoft.com/office/officeart/2005/8/layout/hProcess4"/>
    <dgm:cxn modelId="{94578D09-6FCE-4388-B6FA-4D6F290B5864}" type="presOf" srcId="{46456E20-42A8-441F-B909-D785132EB10F}" destId="{0BAFA13F-8584-4D36-91A5-C21433F87E0B}" srcOrd="1" destOrd="1" presId="urn:microsoft.com/office/officeart/2005/8/layout/hProcess4"/>
    <dgm:cxn modelId="{7D811EDE-17E4-492A-96D4-F3C4D7B5E767}" type="presOf" srcId="{E3ED1E22-0C11-43C6-BBC3-14D97CDF3D24}" destId="{2054574B-336E-4E62-AEF7-DA364BD17544}" srcOrd="0" destOrd="0" presId="urn:microsoft.com/office/officeart/2005/8/layout/hProcess4"/>
    <dgm:cxn modelId="{BFDCFFCA-3C89-4133-9079-01F54E813777}" type="presOf" srcId="{2DACEF91-A8A6-4907-B305-D86B084A0141}" destId="{CD2B295F-9F47-4DA9-ACFB-8F6EE1A1EF89}" srcOrd="1" destOrd="0" presId="urn:microsoft.com/office/officeart/2005/8/layout/hProcess4"/>
    <dgm:cxn modelId="{A5F5BA69-1B16-4327-B9AD-F723CA124E42}" type="presOf" srcId="{FF6BBC72-D502-42A4-BAFA-8F7A8C9D0B1B}" destId="{CD2B295F-9F47-4DA9-ACFB-8F6EE1A1EF89}" srcOrd="1" destOrd="2" presId="urn:microsoft.com/office/officeart/2005/8/layout/hProcess4"/>
    <dgm:cxn modelId="{5BE670CB-4208-451C-8CF8-2E9317D109BE}" srcId="{EF87322B-6111-47D8-B901-9F4C8BEF568F}" destId="{286CF8DB-25E0-43C3-9AEF-01C1AB4F2B5F}" srcOrd="0" destOrd="0" parTransId="{0E744AAF-9D8B-4F52-8DFB-90CAF2A4ED6C}" sibTransId="{78855246-3B1B-4F3D-8D33-842A3F9409F8}"/>
    <dgm:cxn modelId="{F65CC021-7421-483A-9599-7BDEDC99B82B}" type="presOf" srcId="{D2941258-0F14-4788-A911-B8C3CE3A61F7}" destId="{49B6F540-183A-404E-A7A3-A5479E8C754F}" srcOrd="0" destOrd="3" presId="urn:microsoft.com/office/officeart/2005/8/layout/hProcess4"/>
    <dgm:cxn modelId="{6BB38F06-06D8-4F81-9DAD-D3CA5E63CC71}" srcId="{A52B735C-D47F-4B9B-946C-785C619375A7}" destId="{67F78843-2339-4DA0-B7F2-2D3F101EC902}" srcOrd="4" destOrd="0" parTransId="{055BFD14-1DF2-49FC-8435-BC2F9926941C}" sibTransId="{243666AA-8688-4691-8480-C5914CE8083C}"/>
    <dgm:cxn modelId="{111BC1D5-D8F9-41A8-AC3C-B74A6F2D71B7}" type="presOf" srcId="{95768AB2-27FE-483A-AE01-A959E36AB313}" destId="{0BAFA13F-8584-4D36-91A5-C21433F87E0B}" srcOrd="1" destOrd="2" presId="urn:microsoft.com/office/officeart/2005/8/layout/hProcess4"/>
    <dgm:cxn modelId="{D78B2BA3-666F-45C0-AB4D-CDB704BF63C6}" type="presOf" srcId="{C9F39F92-F568-4DA7-8CD7-4C124443FE54}" destId="{E43F1603-4736-4239-AF56-E3CFC811361F}" srcOrd="0" destOrd="2" presId="urn:microsoft.com/office/officeart/2005/8/layout/hProcess4"/>
    <dgm:cxn modelId="{504EC231-57AC-4FA1-B839-14A738E0B173}" type="presOf" srcId="{C9F39F92-F568-4DA7-8CD7-4C124443FE54}" destId="{289897D0-BEB6-482D-9021-FA1E25AC3854}" srcOrd="1" destOrd="2" presId="urn:microsoft.com/office/officeart/2005/8/layout/hProcess4"/>
    <dgm:cxn modelId="{0ECC3CBF-9A92-4F94-B37C-6C264166A0FA}" srcId="{E0A80230-3532-4084-994B-BC6B657AE9BE}" destId="{21B47D9D-C37E-4B67-AF0D-E83958138142}" srcOrd="2" destOrd="0" parTransId="{7A5E7279-95CA-4F16-912E-60F3D22E1CBC}" sibTransId="{D5588BBA-9069-477A-B9ED-0BD6CDC68A3D}"/>
    <dgm:cxn modelId="{D38FD2EE-209C-4279-B7B5-AD4A718322E0}" srcId="{EF87322B-6111-47D8-B901-9F4C8BEF568F}" destId="{46456E20-42A8-441F-B909-D785132EB10F}" srcOrd="1" destOrd="0" parTransId="{56DE1B53-62B3-484B-8701-F2AAA67F9D02}" sibTransId="{8DB1F7AC-D09C-40E5-BF1D-6AC9F3E8BADA}"/>
    <dgm:cxn modelId="{F797715E-E2CB-4556-82C9-5E232E21E0BC}" type="presOf" srcId="{45592FF1-4BC3-4BC7-AC6F-1EE660D5AC7A}" destId="{CD2B295F-9F47-4DA9-ACFB-8F6EE1A1EF89}" srcOrd="1" destOrd="1" presId="urn:microsoft.com/office/officeart/2005/8/layout/hProcess4"/>
    <dgm:cxn modelId="{B4D62BBC-73E7-44D9-A83C-32259D9EB884}" srcId="{21B47D9D-C37E-4B67-AF0D-E83958138142}" destId="{C9F39F92-F568-4DA7-8CD7-4C124443FE54}" srcOrd="2" destOrd="0" parTransId="{CF16BF64-CCB5-429A-853D-06DFC03F6CF0}" sibTransId="{D8BBC04D-EDC8-4A7A-B518-EDB2F55AE1BF}"/>
    <dgm:cxn modelId="{0CB422B3-C376-4EE8-B098-6F7C7CFECB0B}" srcId="{21B47D9D-C37E-4B67-AF0D-E83958138142}" destId="{62DC4D55-B188-4500-8983-8F8AF7CEE995}" srcOrd="0" destOrd="0" parTransId="{0365FF53-BFCA-45AC-9065-8424C6086481}" sibTransId="{C12EB773-50B9-4BC1-9867-596B209A1D37}"/>
    <dgm:cxn modelId="{59BB3EAE-7AE1-4E06-BDF7-DEC2B552DFB9}" srcId="{A52B735C-D47F-4B9B-946C-785C619375A7}" destId="{2DACEF91-A8A6-4907-B305-D86B084A0141}" srcOrd="0" destOrd="0" parTransId="{C5C50B1A-A40C-4FC9-B45A-1FFA73B68CB1}" sibTransId="{5509F8D6-097D-4902-8F40-B981F3A6D24F}"/>
    <dgm:cxn modelId="{036667C8-9CAE-4D7A-AF9B-3348780FA17D}" type="presOf" srcId="{67F78843-2339-4DA0-B7F2-2D3F101EC902}" destId="{49B6F540-183A-404E-A7A3-A5479E8C754F}" srcOrd="0" destOrd="4" presId="urn:microsoft.com/office/officeart/2005/8/layout/hProcess4"/>
    <dgm:cxn modelId="{4A95CECB-98A8-4E7B-83B0-067E02EF6F74}" type="presOf" srcId="{FF6BBC72-D502-42A4-BAFA-8F7A8C9D0B1B}" destId="{49B6F540-183A-404E-A7A3-A5479E8C754F}" srcOrd="0" destOrd="2" presId="urn:microsoft.com/office/officeart/2005/8/layout/hProcess4"/>
    <dgm:cxn modelId="{9C2F1184-9B5D-45B1-8EA0-9E3528E7B0C1}" srcId="{E0A80230-3532-4084-994B-BC6B657AE9BE}" destId="{EF87322B-6111-47D8-B901-9F4C8BEF568F}" srcOrd="0" destOrd="0" parTransId="{A0A34C91-527C-49DC-A4CE-F3945DCD1517}" sibTransId="{E3ED1E22-0C11-43C6-BBC3-14D97CDF3D24}"/>
    <dgm:cxn modelId="{8F7D0369-B21B-4F1D-B290-D27F5C042A66}" type="presOf" srcId="{C8FD9E79-6A58-490E-AA3F-7613695FFF16}" destId="{289897D0-BEB6-482D-9021-FA1E25AC3854}" srcOrd="1" destOrd="1" presId="urn:microsoft.com/office/officeart/2005/8/layout/hProcess4"/>
    <dgm:cxn modelId="{3093F363-BE3B-4F6C-B0FC-4E5506122B78}" srcId="{A52B735C-D47F-4B9B-946C-785C619375A7}" destId="{45592FF1-4BC3-4BC7-AC6F-1EE660D5AC7A}" srcOrd="1" destOrd="0" parTransId="{7F536A61-193B-4E07-B494-151B957A186B}" sibTransId="{53DEBB1C-EA0F-458D-9E14-3247489C0B2D}"/>
    <dgm:cxn modelId="{80DB525A-9125-4C67-8D2A-5D39EA2DDB8A}" type="presOf" srcId="{E0A80230-3532-4084-994B-BC6B657AE9BE}" destId="{1864D48D-5228-45F3-96D3-94B113A05F97}" srcOrd="0" destOrd="0" presId="urn:microsoft.com/office/officeart/2005/8/layout/hProcess4"/>
    <dgm:cxn modelId="{2FE2B462-BD22-4975-8304-5B91CE2F6906}" type="presOf" srcId="{95768AB2-27FE-483A-AE01-A959E36AB313}" destId="{8C7974ED-B4ED-4F54-A148-963329BA19E3}" srcOrd="0" destOrd="2" presId="urn:microsoft.com/office/officeart/2005/8/layout/hProcess4"/>
    <dgm:cxn modelId="{DDEA9242-A800-4D62-A40A-EFBD958428D8}" type="presParOf" srcId="{1864D48D-5228-45F3-96D3-94B113A05F97}" destId="{FD8FD2C1-46E6-440D-90DD-343C7880B806}" srcOrd="0" destOrd="0" presId="urn:microsoft.com/office/officeart/2005/8/layout/hProcess4"/>
    <dgm:cxn modelId="{0A6DB183-13B8-4279-9DE1-96CDE7DA00C0}" type="presParOf" srcId="{1864D48D-5228-45F3-96D3-94B113A05F97}" destId="{7E20A636-EE27-4408-8CB2-284E213FDFFD}" srcOrd="1" destOrd="0" presId="urn:microsoft.com/office/officeart/2005/8/layout/hProcess4"/>
    <dgm:cxn modelId="{FA3C7AEF-4254-4620-BDB5-5429BB91EC9C}" type="presParOf" srcId="{1864D48D-5228-45F3-96D3-94B113A05F97}" destId="{41D4366B-1AE7-4381-8826-366C2E0BA6FE}" srcOrd="2" destOrd="0" presId="urn:microsoft.com/office/officeart/2005/8/layout/hProcess4"/>
    <dgm:cxn modelId="{59CDDBC3-25BE-4040-9302-82DEE41301B9}" type="presParOf" srcId="{41D4366B-1AE7-4381-8826-366C2E0BA6FE}" destId="{DBAEFB35-F9C7-4482-BA29-4714144CCDE9}" srcOrd="0" destOrd="0" presId="urn:microsoft.com/office/officeart/2005/8/layout/hProcess4"/>
    <dgm:cxn modelId="{44C22FD6-1C3D-40F9-A8EB-2C2C1BEEBE17}" type="presParOf" srcId="{DBAEFB35-F9C7-4482-BA29-4714144CCDE9}" destId="{58DF668F-0A7C-424C-8C76-FB7B93F59B88}" srcOrd="0" destOrd="0" presId="urn:microsoft.com/office/officeart/2005/8/layout/hProcess4"/>
    <dgm:cxn modelId="{27E6FF0B-80B1-4C13-B977-A260F6343DBD}" type="presParOf" srcId="{DBAEFB35-F9C7-4482-BA29-4714144CCDE9}" destId="{8C7974ED-B4ED-4F54-A148-963329BA19E3}" srcOrd="1" destOrd="0" presId="urn:microsoft.com/office/officeart/2005/8/layout/hProcess4"/>
    <dgm:cxn modelId="{6A576EC8-186A-4419-9062-CDDC38683482}" type="presParOf" srcId="{DBAEFB35-F9C7-4482-BA29-4714144CCDE9}" destId="{0BAFA13F-8584-4D36-91A5-C21433F87E0B}" srcOrd="2" destOrd="0" presId="urn:microsoft.com/office/officeart/2005/8/layout/hProcess4"/>
    <dgm:cxn modelId="{8210E848-1C03-40CA-BF67-30C6C7A4F0B1}" type="presParOf" srcId="{DBAEFB35-F9C7-4482-BA29-4714144CCDE9}" destId="{9F679869-B6C9-4638-B4EA-8F8963C31728}" srcOrd="3" destOrd="0" presId="urn:microsoft.com/office/officeart/2005/8/layout/hProcess4"/>
    <dgm:cxn modelId="{7134248B-8E62-47B3-8414-FB61C7FCBB00}" type="presParOf" srcId="{DBAEFB35-F9C7-4482-BA29-4714144CCDE9}" destId="{DE6D3F64-202C-499A-B95A-B5961B4EF614}" srcOrd="4" destOrd="0" presId="urn:microsoft.com/office/officeart/2005/8/layout/hProcess4"/>
    <dgm:cxn modelId="{3E2F1EEA-83DF-4B0A-844D-78C934017CE5}" type="presParOf" srcId="{41D4366B-1AE7-4381-8826-366C2E0BA6FE}" destId="{2054574B-336E-4E62-AEF7-DA364BD17544}" srcOrd="1" destOrd="0" presId="urn:microsoft.com/office/officeart/2005/8/layout/hProcess4"/>
    <dgm:cxn modelId="{C1AFB0BD-8089-445B-BA06-2C2DDDE3A758}" type="presParOf" srcId="{41D4366B-1AE7-4381-8826-366C2E0BA6FE}" destId="{5EE277B6-AE0C-4375-A964-34329B1AC9DF}" srcOrd="2" destOrd="0" presId="urn:microsoft.com/office/officeart/2005/8/layout/hProcess4"/>
    <dgm:cxn modelId="{D344F93F-08AB-4CF2-A589-DA51C4950270}" type="presParOf" srcId="{5EE277B6-AE0C-4375-A964-34329B1AC9DF}" destId="{6DD239F4-C910-4D34-A144-FE433165C3FC}" srcOrd="0" destOrd="0" presId="urn:microsoft.com/office/officeart/2005/8/layout/hProcess4"/>
    <dgm:cxn modelId="{EDBCA655-6E23-4688-8C9C-2F89A71EF705}" type="presParOf" srcId="{5EE277B6-AE0C-4375-A964-34329B1AC9DF}" destId="{49B6F540-183A-404E-A7A3-A5479E8C754F}" srcOrd="1" destOrd="0" presId="urn:microsoft.com/office/officeart/2005/8/layout/hProcess4"/>
    <dgm:cxn modelId="{6066C826-E474-4630-8343-38FFE0246B8D}" type="presParOf" srcId="{5EE277B6-AE0C-4375-A964-34329B1AC9DF}" destId="{CD2B295F-9F47-4DA9-ACFB-8F6EE1A1EF89}" srcOrd="2" destOrd="0" presId="urn:microsoft.com/office/officeart/2005/8/layout/hProcess4"/>
    <dgm:cxn modelId="{BEDF31C9-BE29-4722-B6C3-2A164555CA8B}" type="presParOf" srcId="{5EE277B6-AE0C-4375-A964-34329B1AC9DF}" destId="{7B04634D-A658-4D07-9C94-7179D94EC0EE}" srcOrd="3" destOrd="0" presId="urn:microsoft.com/office/officeart/2005/8/layout/hProcess4"/>
    <dgm:cxn modelId="{92930090-518E-4CA7-866D-E7D8AB4B3645}" type="presParOf" srcId="{5EE277B6-AE0C-4375-A964-34329B1AC9DF}" destId="{7C62455D-0984-48E6-A5DB-989FD1828F67}" srcOrd="4" destOrd="0" presId="urn:microsoft.com/office/officeart/2005/8/layout/hProcess4"/>
    <dgm:cxn modelId="{CDF0C4D9-F454-4F8F-88F1-316C17C21303}" type="presParOf" srcId="{41D4366B-1AE7-4381-8826-366C2E0BA6FE}" destId="{7D60707D-15A7-4D71-AC59-A91ADDB93284}" srcOrd="3" destOrd="0" presId="urn:microsoft.com/office/officeart/2005/8/layout/hProcess4"/>
    <dgm:cxn modelId="{18D2E587-E41C-4787-8994-08C53125863E}" type="presParOf" srcId="{41D4366B-1AE7-4381-8826-366C2E0BA6FE}" destId="{942EAC09-285A-4A2C-935C-E52027782274}" srcOrd="4" destOrd="0" presId="urn:microsoft.com/office/officeart/2005/8/layout/hProcess4"/>
    <dgm:cxn modelId="{F43D01BB-E4C7-485B-9AC2-8371E3774F24}" type="presParOf" srcId="{942EAC09-285A-4A2C-935C-E52027782274}" destId="{202AF8AC-334F-475D-BB64-B1072EED23FF}" srcOrd="0" destOrd="0" presId="urn:microsoft.com/office/officeart/2005/8/layout/hProcess4"/>
    <dgm:cxn modelId="{257160DB-95E9-4842-B022-119B80608698}" type="presParOf" srcId="{942EAC09-285A-4A2C-935C-E52027782274}" destId="{E43F1603-4736-4239-AF56-E3CFC811361F}" srcOrd="1" destOrd="0" presId="urn:microsoft.com/office/officeart/2005/8/layout/hProcess4"/>
    <dgm:cxn modelId="{F185B79F-828B-493C-A896-71CFAD1A4F0B}" type="presParOf" srcId="{942EAC09-285A-4A2C-935C-E52027782274}" destId="{289897D0-BEB6-482D-9021-FA1E25AC3854}" srcOrd="2" destOrd="0" presId="urn:microsoft.com/office/officeart/2005/8/layout/hProcess4"/>
    <dgm:cxn modelId="{B8D940B5-EB71-4265-BB24-0477CDF690C6}" type="presParOf" srcId="{942EAC09-285A-4A2C-935C-E52027782274}" destId="{34E50623-CBF7-4CF3-BA0D-E9601E3C97E3}" srcOrd="3" destOrd="0" presId="urn:microsoft.com/office/officeart/2005/8/layout/hProcess4"/>
    <dgm:cxn modelId="{7F424D4B-C0BD-409E-856E-D8AFD590FAF7}" type="presParOf" srcId="{942EAC09-285A-4A2C-935C-E52027782274}" destId="{D87DF50C-5462-4C9A-A561-39AC65A72E0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974ED-B4ED-4F54-A148-963329BA19E3}">
      <dsp:nvSpPr>
        <dsp:cNvPr id="0" name=""/>
        <dsp:cNvSpPr/>
      </dsp:nvSpPr>
      <dsp:spPr>
        <a:xfrm>
          <a:off x="2682" y="1875347"/>
          <a:ext cx="4054397" cy="3239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Expert knowledge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Incomplete reasoner listings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Fragmented literature and benchmarking</a:t>
          </a:r>
          <a:endParaRPr lang="en-GB" sz="2400" kern="1200" dirty="0"/>
        </a:p>
      </dsp:txBody>
      <dsp:txXfrm>
        <a:off x="77223" y="1949888"/>
        <a:ext cx="3905315" cy="2395928"/>
      </dsp:txXfrm>
    </dsp:sp>
    <dsp:sp modelId="{2054574B-336E-4E62-AEF7-DA364BD17544}">
      <dsp:nvSpPr>
        <dsp:cNvPr id="0" name=""/>
        <dsp:cNvSpPr/>
      </dsp:nvSpPr>
      <dsp:spPr>
        <a:xfrm>
          <a:off x="2245944" y="2806242"/>
          <a:ext cx="3635082" cy="3635082"/>
        </a:xfrm>
        <a:prstGeom prst="leftCircularArrow">
          <a:avLst>
            <a:gd name="adj1" fmla="val 3023"/>
            <a:gd name="adj2" fmla="val 370840"/>
            <a:gd name="adj3" fmla="val 2146351"/>
            <a:gd name="adj4" fmla="val 9024489"/>
            <a:gd name="adj5" fmla="val 3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679869-B6C9-4638-B4EA-8F8963C31728}">
      <dsp:nvSpPr>
        <dsp:cNvPr id="0" name=""/>
        <dsp:cNvSpPr/>
      </dsp:nvSpPr>
      <dsp:spPr>
        <a:xfrm>
          <a:off x="1102140" y="4281953"/>
          <a:ext cx="2968770" cy="11805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Past</a:t>
          </a:r>
          <a:endParaRPr lang="en-GB" sz="6500" kern="1200" dirty="0"/>
        </a:p>
      </dsp:txBody>
      <dsp:txXfrm>
        <a:off x="1136718" y="4316531"/>
        <a:ext cx="2899614" cy="1111425"/>
      </dsp:txXfrm>
    </dsp:sp>
    <dsp:sp modelId="{49B6F540-183A-404E-A7A3-A5479E8C754F}">
      <dsp:nvSpPr>
        <dsp:cNvPr id="0" name=""/>
        <dsp:cNvSpPr/>
      </dsp:nvSpPr>
      <dsp:spPr>
        <a:xfrm>
          <a:off x="4594150" y="1871887"/>
          <a:ext cx="3339866" cy="3239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Reasonable surveys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More centralised benchmarking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“Complete” listings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</dsp:txBody>
      <dsp:txXfrm>
        <a:off x="4668691" y="2640521"/>
        <a:ext cx="3190784" cy="2395928"/>
      </dsp:txXfrm>
    </dsp:sp>
    <dsp:sp modelId="{7D60707D-15A7-4D71-AC59-A91ADDB93284}">
      <dsp:nvSpPr>
        <dsp:cNvPr id="0" name=""/>
        <dsp:cNvSpPr/>
      </dsp:nvSpPr>
      <dsp:spPr>
        <a:xfrm>
          <a:off x="6421147" y="315466"/>
          <a:ext cx="4541334" cy="4541334"/>
        </a:xfrm>
        <a:prstGeom prst="circularArrow">
          <a:avLst>
            <a:gd name="adj1" fmla="val 2420"/>
            <a:gd name="adj2" fmla="val 292689"/>
            <a:gd name="adj3" fmla="val 19531465"/>
            <a:gd name="adj4" fmla="val 12575175"/>
            <a:gd name="adj5" fmla="val 282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04634D-A658-4D07-9C94-7179D94EC0EE}">
      <dsp:nvSpPr>
        <dsp:cNvPr id="0" name=""/>
        <dsp:cNvSpPr/>
      </dsp:nvSpPr>
      <dsp:spPr>
        <a:xfrm>
          <a:off x="5336343" y="1523802"/>
          <a:ext cx="2968770" cy="11805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Present</a:t>
          </a:r>
          <a:endParaRPr lang="en-GB" sz="6500" kern="1200" dirty="0"/>
        </a:p>
      </dsp:txBody>
      <dsp:txXfrm>
        <a:off x="5370921" y="1558380"/>
        <a:ext cx="2899614" cy="1111425"/>
      </dsp:txXfrm>
    </dsp:sp>
    <dsp:sp modelId="{E43F1603-4736-4239-AF56-E3CFC811361F}">
      <dsp:nvSpPr>
        <dsp:cNvPr id="0" name=""/>
        <dsp:cNvSpPr/>
      </dsp:nvSpPr>
      <dsp:spPr>
        <a:xfrm>
          <a:off x="8828353" y="1824571"/>
          <a:ext cx="4173764" cy="3341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Centralised information on reasoning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Readily available updates on latest optimisations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Truly independent extensive benchmarks</a:t>
          </a:r>
          <a:endParaRPr lang="en-GB" sz="2400" kern="1200" dirty="0"/>
        </a:p>
      </dsp:txBody>
      <dsp:txXfrm>
        <a:off x="8905248" y="1901466"/>
        <a:ext cx="4019974" cy="2471584"/>
      </dsp:txXfrm>
    </dsp:sp>
    <dsp:sp modelId="{34E50623-CBF7-4CF3-BA0D-E9601E3C97E3}">
      <dsp:nvSpPr>
        <dsp:cNvPr id="0" name=""/>
        <dsp:cNvSpPr/>
      </dsp:nvSpPr>
      <dsp:spPr>
        <a:xfrm>
          <a:off x="9987494" y="4282318"/>
          <a:ext cx="2968770" cy="1180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Future</a:t>
          </a:r>
          <a:endParaRPr lang="en-GB" sz="6500" kern="1200" dirty="0"/>
        </a:p>
      </dsp:txBody>
      <dsp:txXfrm>
        <a:off x="10022072" y="4316896"/>
        <a:ext cx="2899614" cy="1111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657718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8DC-D826-4E20-BC48-7513BECD843B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D221-B78E-40E7-B1EC-298CA32A0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3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8DC-D826-4E20-BC48-7513BECD843B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D221-B78E-40E7-B1EC-298CA32A0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7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8DC-D826-4E20-BC48-7513BECD843B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D221-B78E-40E7-B1EC-298CA32A0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270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4311378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9041164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8DC-D826-4E20-BC48-7513BECD843B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D221-B78E-40E7-B1EC-298CA32A0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40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8DC-D826-4E20-BC48-7513BECD843B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D221-B78E-40E7-B1EC-298CA32A0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3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8DC-D826-4E20-BC48-7513BECD843B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D221-B78E-40E7-B1EC-298CA32A0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31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8DC-D826-4E20-BC48-7513BECD843B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D221-B78E-40E7-B1EC-298CA32A0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1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8DC-D826-4E20-BC48-7513BECD843B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D221-B78E-40E7-B1EC-298CA32A0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12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8DC-D826-4E20-BC48-7513BECD843B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D221-B78E-40E7-B1EC-298CA32A0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8DC-D826-4E20-BC48-7513BECD843B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D221-B78E-40E7-B1EC-298CA32A0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42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8DC-D826-4E20-BC48-7513BECD843B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D221-B78E-40E7-B1EC-298CA32A0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2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248DC-D826-4E20-BC48-7513BECD843B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D221-B78E-40E7-B1EC-298CA32A0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9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364875" y="2950167"/>
            <a:ext cx="10441643" cy="23065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sz="6400" dirty="0"/>
              <a:t>A </a:t>
            </a:r>
            <a:r>
              <a:rPr lang="en-GB" sz="6400" dirty="0" smtClean="0"/>
              <a:t>S</a:t>
            </a:r>
            <a:r>
              <a:rPr sz="6400" dirty="0" err="1" smtClean="0"/>
              <a:t>urvey</a:t>
            </a:r>
            <a:r>
              <a:rPr sz="6400" dirty="0" smtClean="0"/>
              <a:t> </a:t>
            </a:r>
            <a:r>
              <a:rPr sz="6400" dirty="0"/>
              <a:t>of </a:t>
            </a:r>
            <a:r>
              <a:rPr lang="en-GB" sz="6400" dirty="0" smtClean="0"/>
              <a:t>C</a:t>
            </a:r>
            <a:r>
              <a:rPr sz="6400" dirty="0" err="1" smtClean="0"/>
              <a:t>urrent</a:t>
            </a:r>
            <a:r>
              <a:rPr sz="6400" dirty="0"/>
              <a:t>, </a:t>
            </a:r>
            <a:r>
              <a:rPr lang="en-GB" sz="6400" dirty="0" smtClean="0"/>
              <a:t>S</a:t>
            </a:r>
            <a:r>
              <a:rPr sz="6400" dirty="0" err="1" smtClean="0"/>
              <a:t>tand</a:t>
            </a:r>
            <a:r>
              <a:rPr sz="6400" dirty="0" smtClean="0"/>
              <a:t>-alone</a:t>
            </a:r>
            <a:endParaRPr sz="6400" dirty="0"/>
          </a:p>
          <a:p>
            <a:pPr lvl="0">
              <a:defRPr sz="1800"/>
            </a:pPr>
            <a:r>
              <a:rPr sz="6400" dirty="0"/>
              <a:t>OWL </a:t>
            </a:r>
            <a:r>
              <a:rPr lang="en-GB" sz="6400" dirty="0" err="1"/>
              <a:t>R</a:t>
            </a:r>
            <a:r>
              <a:rPr sz="6400" dirty="0" err="1" smtClean="0"/>
              <a:t>easoners</a:t>
            </a:r>
            <a:endParaRPr sz="6400" dirty="0"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403401" y="6129087"/>
            <a:ext cx="6975841" cy="157112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sz="2800" dirty="0"/>
              <a:t>Nicolas </a:t>
            </a:r>
            <a:r>
              <a:rPr sz="2800" dirty="0" smtClean="0"/>
              <a:t>Matentzoglu</a:t>
            </a:r>
            <a:r>
              <a:rPr lang="en-GB" sz="2800" dirty="0" smtClean="0"/>
              <a:t>, Jared Leo, Valentino </a:t>
            </a:r>
            <a:r>
              <a:rPr lang="en-GB" sz="2800" dirty="0" err="1" smtClean="0"/>
              <a:t>Hudhra</a:t>
            </a:r>
            <a:r>
              <a:rPr lang="en-GB" sz="2800" dirty="0" smtClean="0"/>
              <a:t>, </a:t>
            </a:r>
            <a:r>
              <a:rPr lang="en-GB" sz="2800" dirty="0" err="1" smtClean="0"/>
              <a:t>Bijan</a:t>
            </a:r>
            <a:r>
              <a:rPr lang="en-GB" sz="2800" dirty="0" smtClean="0"/>
              <a:t> </a:t>
            </a:r>
            <a:r>
              <a:rPr lang="en-GB" sz="2800" dirty="0" err="1" smtClean="0"/>
              <a:t>Parsia</a:t>
            </a:r>
            <a:r>
              <a:rPr lang="en-GB" sz="2800" dirty="0" smtClean="0"/>
              <a:t>, </a:t>
            </a:r>
            <a:r>
              <a:rPr lang="en-GB" sz="2800" dirty="0" err="1" smtClean="0"/>
              <a:t>Uli</a:t>
            </a:r>
            <a:r>
              <a:rPr lang="en-GB" sz="2800" dirty="0" smtClean="0"/>
              <a:t> Sattler</a:t>
            </a:r>
            <a:endParaRPr sz="2800" dirty="0"/>
          </a:p>
        </p:txBody>
      </p:sp>
      <p:pic>
        <p:nvPicPr>
          <p:cNvPr id="34" name="459953245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8337" y="27962"/>
            <a:ext cx="3397977" cy="2918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dirty="0"/>
              <a:t>Results</a:t>
            </a:r>
          </a:p>
        </p:txBody>
      </p:sp>
      <p:sp>
        <p:nvSpPr>
          <p:cNvPr id="77" name="Shape 7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493888" indent="-493888" algn="l">
              <a:buSzPct val="75000"/>
              <a:buChar char="•"/>
              <a:defRPr sz="3500"/>
            </a:lvl1pPr>
          </a:lstStyle>
          <a:p>
            <a:pPr lvl="0">
              <a:defRPr sz="1800"/>
            </a:pPr>
            <a:r>
              <a:rPr sz="3500" dirty="0"/>
              <a:t>35 Reasoners</a:t>
            </a:r>
          </a:p>
        </p:txBody>
      </p:sp>
      <p:pic>
        <p:nvPicPr>
          <p:cNvPr id="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8742" y="3449053"/>
            <a:ext cx="9927316" cy="53359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7551698" y="519290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Vertical Scroll 2"/>
          <p:cNvSpPr/>
          <p:nvPr/>
        </p:nvSpPr>
        <p:spPr>
          <a:xfrm>
            <a:off x="6689558" y="439676"/>
            <a:ext cx="5951621" cy="281746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Living Semantic Platform</a:t>
            </a:r>
          </a:p>
          <a:p>
            <a:r>
              <a:rPr lang="en-GB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KARMA</a:t>
            </a:r>
          </a:p>
          <a:p>
            <a:r>
              <a:rPr lang="en-GB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HydrOWL</a:t>
            </a:r>
            <a:endParaRPr lang="en-GB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GB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PAGOdA</a:t>
            </a:r>
            <a:endParaRPr lang="en-GB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Institutions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" y="2819400"/>
            <a:ext cx="12911687" cy="59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dirty="0"/>
              <a:t>Results</a:t>
            </a:r>
          </a:p>
        </p:txBody>
      </p:sp>
      <p:sp>
        <p:nvSpPr>
          <p:cNvPr id="77" name="Shape 7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493888" indent="-493888" algn="l">
              <a:buSzPct val="75000"/>
              <a:buChar char="•"/>
              <a:defRPr sz="3500"/>
            </a:lvl1pPr>
          </a:lstStyle>
          <a:p>
            <a:pPr>
              <a:defRPr sz="1800"/>
            </a:pPr>
            <a:r>
              <a:rPr lang="en-GB" sz="3600" dirty="0" smtClean="0"/>
              <a:t>All </a:t>
            </a:r>
            <a:r>
              <a:rPr lang="en-GB" sz="3600" dirty="0"/>
              <a:t>calculi were grouped into </a:t>
            </a:r>
            <a:r>
              <a:rPr lang="en-GB" sz="3600" dirty="0" smtClean="0"/>
              <a:t>4 categories</a:t>
            </a:r>
          </a:p>
          <a:p>
            <a:pPr>
              <a:defRPr sz="1800"/>
            </a:pPr>
            <a:r>
              <a:rPr lang="en-GB" sz="3600" dirty="0" smtClean="0"/>
              <a:t>True </a:t>
            </a:r>
            <a:r>
              <a:rPr lang="en-GB" sz="3600" dirty="0"/>
              <a:t>Hybrid</a:t>
            </a:r>
            <a:r>
              <a:rPr lang="en-GB" sz="3600" dirty="0" smtClean="0"/>
              <a:t> vs</a:t>
            </a:r>
            <a:r>
              <a:rPr lang="en-GB" sz="3600" dirty="0"/>
              <a:t>. </a:t>
            </a:r>
            <a:r>
              <a:rPr lang="en-GB" sz="3600" dirty="0" smtClean="0"/>
              <a:t>Pseudo </a:t>
            </a:r>
            <a:r>
              <a:rPr lang="en-GB" sz="3600" dirty="0"/>
              <a:t>Hybrid</a:t>
            </a:r>
          </a:p>
          <a:p>
            <a:pPr lvl="0">
              <a:defRPr sz="1800"/>
            </a:pPr>
            <a:endParaRPr sz="35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621472"/>
              </p:ext>
            </p:extLst>
          </p:nvPr>
        </p:nvGraphicFramePr>
        <p:xfrm>
          <a:off x="894080" y="5528912"/>
          <a:ext cx="1363579" cy="3002280"/>
        </p:xfrm>
        <a:graphic>
          <a:graphicData uri="http://schemas.openxmlformats.org/drawingml/2006/table">
            <a:tbl>
              <a:tblPr/>
              <a:tblGrid>
                <a:gridCol w="1363579"/>
              </a:tblGrid>
              <a:tr h="17646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DeLorean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6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DReW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6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Mastro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6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ontop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6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Clipper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6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ELOG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6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RDFox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46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RuQAR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39319"/>
              </p:ext>
            </p:extLst>
          </p:nvPr>
        </p:nvGraphicFramePr>
        <p:xfrm>
          <a:off x="3391233" y="6286749"/>
          <a:ext cx="1309103" cy="750570"/>
        </p:xfrm>
        <a:graphic>
          <a:graphicData uri="http://schemas.openxmlformats.org/drawingml/2006/table">
            <a:tbl>
              <a:tblPr/>
              <a:tblGrid>
                <a:gridCol w="130910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Chainsaw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79241"/>
              </p:ext>
            </p:extLst>
          </p:nvPr>
        </p:nvGraphicFramePr>
        <p:xfrm>
          <a:off x="10667946" y="4358543"/>
          <a:ext cx="2833103" cy="4878705"/>
        </p:xfrm>
        <a:graphic>
          <a:graphicData uri="http://schemas.openxmlformats.org/drawingml/2006/table">
            <a:tbl>
              <a:tblPr/>
              <a:tblGrid>
                <a:gridCol w="283310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FaCT++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Pellet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fuzzyDL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HermiT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JFact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BUNDLE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Konclude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TReasoner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TRILLP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07787"/>
              </p:ext>
            </p:extLst>
          </p:nvPr>
        </p:nvGraphicFramePr>
        <p:xfrm>
          <a:off x="6188784" y="5208031"/>
          <a:ext cx="1758282" cy="3752850"/>
        </p:xfrm>
        <a:graphic>
          <a:graphicData uri="http://schemas.openxmlformats.org/drawingml/2006/table">
            <a:tbl>
              <a:tblPr/>
              <a:tblGrid>
                <a:gridCol w="175828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BaseVISor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Snorocket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TrOWL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DBOWL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ELepHant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WSClassifier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35513" y="4912513"/>
            <a:ext cx="178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Rewriting</a:t>
            </a:r>
            <a:endParaRPr lang="en-GB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212616" y="5674687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Modular</a:t>
            </a:r>
            <a:endParaRPr lang="en-GB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9369982" y="3740763"/>
            <a:ext cx="3461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Model construction</a:t>
            </a:r>
            <a:endParaRPr lang="en-GB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4921975" y="4620126"/>
            <a:ext cx="3549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Consequence-based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1100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  <p:bldP spid="23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pPr lvl="0"/>
            <a:r>
              <a:rPr lang="en-GB" sz="4693" dirty="0"/>
              <a:t>Results</a:t>
            </a:r>
            <a:endParaRPr lang="en-GB" sz="4693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4080" y="2404535"/>
            <a:ext cx="11216640" cy="6380479"/>
          </a:xfrm>
        </p:spPr>
        <p:txBody>
          <a:bodyPr/>
          <a:lstStyle/>
          <a:p>
            <a:pPr marL="493888" lvl="0" indent="-493888">
              <a:lnSpc>
                <a:spcPct val="150000"/>
              </a:lnSpc>
              <a:buSzPct val="75000"/>
              <a:defRPr sz="1800"/>
            </a:pPr>
            <a:r>
              <a:rPr lang="en-GB" sz="3200" dirty="0"/>
              <a:t>One language to rule them all</a:t>
            </a:r>
          </a:p>
          <a:p>
            <a:pPr lvl="0">
              <a:lnSpc>
                <a:spcPct val="150000"/>
              </a:lnSpc>
              <a:defRPr sz="1800"/>
            </a:pPr>
            <a:endParaRPr lang="en-GB" sz="3200" dirty="0"/>
          </a:p>
          <a:p>
            <a:pPr lvl="0">
              <a:lnSpc>
                <a:spcPct val="150000"/>
              </a:lnSpc>
              <a:defRPr sz="1800"/>
            </a:pPr>
            <a:endParaRPr lang="en-GB" sz="3200" dirty="0"/>
          </a:p>
          <a:p>
            <a:pPr lvl="0">
              <a:lnSpc>
                <a:spcPct val="150000"/>
              </a:lnSpc>
              <a:defRPr sz="1800"/>
            </a:pPr>
            <a:endParaRPr lang="en-GB" sz="3200" dirty="0"/>
          </a:p>
          <a:p>
            <a:pPr marL="493888" lvl="0" indent="-493888">
              <a:lnSpc>
                <a:spcPct val="150000"/>
              </a:lnSpc>
              <a:buSzPct val="75000"/>
              <a:defRPr sz="1800"/>
            </a:pPr>
            <a:r>
              <a:rPr lang="en-GB" sz="3200" dirty="0" smtClean="0"/>
              <a:t>OWL API rules</a:t>
            </a:r>
            <a:endParaRPr lang="en-GB" sz="3200" dirty="0"/>
          </a:p>
          <a:p>
            <a:endParaRPr lang="en-GB" dirty="0"/>
          </a:p>
        </p:txBody>
      </p:sp>
      <p:pic>
        <p:nvPicPr>
          <p:cNvPr id="109" name="programming_lan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0209" y="519290"/>
            <a:ext cx="6054233" cy="4116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jav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968" y="3261777"/>
            <a:ext cx="2286000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nterface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62097" y="5070832"/>
            <a:ext cx="5832346" cy="3954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rotegeLogo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34837" y="8427979"/>
            <a:ext cx="2204586" cy="796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terminal_icon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66366" y="7400218"/>
            <a:ext cx="9906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owl_icon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36123" y="4305109"/>
            <a:ext cx="1003300" cy="100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owl_icon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10996" y="7424679"/>
            <a:ext cx="1003300" cy="100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400"/>
            </a:lvl1pPr>
          </a:lstStyle>
          <a:p>
            <a:pPr>
              <a:defRPr sz="1800"/>
            </a:pPr>
            <a:r>
              <a:rPr sz="4693" dirty="0"/>
              <a:t>Results</a:t>
            </a:r>
            <a:r>
              <a:rPr lang="en-GB" sz="4693" dirty="0"/>
              <a:t>: </a:t>
            </a:r>
            <a:r>
              <a:rPr lang="en-GB" sz="4693" dirty="0"/>
              <a:t>E</a:t>
            </a:r>
            <a:r>
              <a:rPr lang="en-GB" sz="4693" dirty="0" smtClean="0"/>
              <a:t>xpressivity </a:t>
            </a:r>
            <a:r>
              <a:rPr lang="en-GB" sz="4693" dirty="0"/>
              <a:t>and </a:t>
            </a:r>
            <a:r>
              <a:rPr lang="en-GB" sz="4693" dirty="0"/>
              <a:t>services</a:t>
            </a:r>
            <a:endParaRPr sz="4693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Services</a:t>
            </a:r>
          </a:p>
          <a:p>
            <a:pPr lvl="1"/>
            <a:r>
              <a:rPr lang="en-GB" dirty="0" err="1" smtClean="0"/>
              <a:t>Satisfiability</a:t>
            </a:r>
            <a:r>
              <a:rPr lang="en-GB" dirty="0" smtClean="0"/>
              <a:t> </a:t>
            </a:r>
            <a:r>
              <a:rPr lang="en-GB" dirty="0"/>
              <a:t>checking (</a:t>
            </a:r>
            <a:r>
              <a:rPr lang="en-GB" dirty="0" smtClean="0"/>
              <a:t>22) </a:t>
            </a:r>
          </a:p>
          <a:p>
            <a:pPr lvl="1"/>
            <a:r>
              <a:rPr lang="en-GB" dirty="0" smtClean="0"/>
              <a:t>KB </a:t>
            </a:r>
            <a:r>
              <a:rPr lang="en-GB" dirty="0"/>
              <a:t>consistency (24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Entailments </a:t>
            </a:r>
            <a:r>
              <a:rPr lang="en-GB" dirty="0"/>
              <a:t>checking (19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Classification </a:t>
            </a:r>
            <a:r>
              <a:rPr lang="en-GB" dirty="0"/>
              <a:t>(21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smtClean="0"/>
              <a:t>Realisation (15)</a:t>
            </a:r>
          </a:p>
          <a:p>
            <a:pPr lvl="1"/>
            <a:r>
              <a:rPr lang="en-GB" dirty="0" smtClean="0"/>
              <a:t>Conjunctive </a:t>
            </a:r>
            <a:r>
              <a:rPr lang="en-GB" dirty="0"/>
              <a:t>query answering (11)</a:t>
            </a:r>
            <a:endParaRPr lang="en-GB" dirty="0"/>
          </a:p>
        </p:txBody>
      </p:sp>
      <p:pic>
        <p:nvPicPr>
          <p:cNvPr id="118" name="expressivit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223" y="6063917"/>
            <a:ext cx="13022023" cy="2996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Little use of modularity (4)</a:t>
            </a:r>
          </a:p>
          <a:p>
            <a:pPr lvl="1"/>
            <a:r>
              <a:rPr lang="en-GB" dirty="0" smtClean="0"/>
              <a:t>Incremental (3)</a:t>
            </a:r>
          </a:p>
          <a:p>
            <a:pPr lvl="1"/>
            <a:r>
              <a:rPr lang="en-GB" dirty="0" smtClean="0"/>
              <a:t>Classification (4)</a:t>
            </a:r>
          </a:p>
          <a:p>
            <a:r>
              <a:rPr lang="en-GB" dirty="0" smtClean="0"/>
              <a:t>Some use of parallelisation </a:t>
            </a:r>
          </a:p>
          <a:p>
            <a:pPr lvl="1"/>
            <a:r>
              <a:rPr lang="en-GB" dirty="0" smtClean="0"/>
              <a:t>Classification (6)</a:t>
            </a:r>
          </a:p>
          <a:p>
            <a:pPr lvl="1"/>
            <a:r>
              <a:rPr lang="en-GB" dirty="0" smtClean="0"/>
              <a:t>Prep-pro (4)</a:t>
            </a:r>
          </a:p>
          <a:p>
            <a:r>
              <a:rPr lang="en-GB" dirty="0" smtClean="0"/>
              <a:t>Some reasoners tuned to particular ontologies</a:t>
            </a:r>
          </a:p>
          <a:p>
            <a:pPr lvl="1"/>
            <a:r>
              <a:rPr lang="en-GB" dirty="0" smtClean="0"/>
              <a:t>SNOMED</a:t>
            </a:r>
          </a:p>
          <a:p>
            <a:pPr lvl="1"/>
            <a:r>
              <a:rPr lang="en-GB" dirty="0" smtClean="0"/>
              <a:t>FMA</a:t>
            </a:r>
          </a:p>
          <a:p>
            <a:r>
              <a:rPr lang="en-GB" dirty="0" smtClean="0"/>
              <a:t>Some experiments involving mobile technologies</a:t>
            </a:r>
          </a:p>
          <a:p>
            <a:pPr lvl="1"/>
            <a:r>
              <a:rPr lang="en-GB" dirty="0" smtClean="0"/>
              <a:t>Run on Android (5)</a:t>
            </a:r>
          </a:p>
          <a:p>
            <a:pPr lvl="1"/>
            <a:r>
              <a:rPr lang="en-GB" dirty="0" smtClean="0"/>
              <a:t>Never (24)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3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 dirty="0" smtClean="0"/>
              <a:t>Results</a:t>
            </a:r>
            <a:r>
              <a:rPr lang="en-GB" sz="6400" dirty="0" smtClean="0"/>
              <a:t>: Recent Activity</a:t>
            </a:r>
            <a:endParaRPr sz="6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360856"/>
              </p:ext>
            </p:extLst>
          </p:nvPr>
        </p:nvGraphicFramePr>
        <p:xfrm>
          <a:off x="352926" y="2404535"/>
          <a:ext cx="12192000" cy="709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Foundations of the OWL Reasoning KB</a:t>
            </a:r>
            <a:endParaRPr lang="en-GB" dirty="0"/>
          </a:p>
        </p:txBody>
      </p:sp>
      <p:pic>
        <p:nvPicPr>
          <p:cNvPr id="4" name="Protege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5293" y="4328366"/>
            <a:ext cx="4241291" cy="15109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859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pPr lvl="0"/>
            <a:r>
              <a:rPr lang="en-GB" smtClean="0"/>
              <a:t>Future Directions</a:t>
            </a:r>
            <a:endParaRPr lang="en-GB"/>
          </a:p>
        </p:txBody>
      </p:sp>
      <p:sp>
        <p:nvSpPr>
          <p:cNvPr id="124" name="Shape 1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>
                <a:sym typeface="Helvetica"/>
              </a:rPr>
              <a:t>Parallelism</a:t>
            </a:r>
            <a:r>
              <a:rPr lang="en-GB" dirty="0" smtClean="0"/>
              <a:t> and </a:t>
            </a:r>
            <a:r>
              <a:rPr lang="en-GB" dirty="0" smtClean="0">
                <a:sym typeface="Helvetica"/>
              </a:rPr>
              <a:t>Concurrency (6)</a:t>
            </a:r>
          </a:p>
          <a:p>
            <a:pPr lvl="0"/>
            <a:r>
              <a:rPr lang="en-GB" dirty="0" smtClean="0">
                <a:sym typeface="Helvetica"/>
              </a:rPr>
              <a:t>Incremental reasoning </a:t>
            </a:r>
            <a:r>
              <a:rPr lang="en-GB" dirty="0" smtClean="0"/>
              <a:t> (4) </a:t>
            </a:r>
            <a:endParaRPr lang="en-GB" dirty="0" smtClean="0">
              <a:sym typeface="Helvetica"/>
            </a:endParaRPr>
          </a:p>
          <a:p>
            <a:pPr lvl="0"/>
            <a:r>
              <a:rPr lang="en-GB" dirty="0" smtClean="0"/>
              <a:t>Other topics of interest: </a:t>
            </a:r>
          </a:p>
          <a:p>
            <a:pPr lvl="1"/>
            <a:r>
              <a:rPr lang="en-GB" dirty="0" smtClean="0"/>
              <a:t>Reasoning with large scale datasets</a:t>
            </a:r>
          </a:p>
          <a:p>
            <a:pPr lvl="1"/>
            <a:r>
              <a:rPr lang="en-GB" dirty="0" smtClean="0"/>
              <a:t>Meta-modelling and mete-reasoning</a:t>
            </a:r>
          </a:p>
          <a:p>
            <a:pPr lvl="1"/>
            <a:r>
              <a:rPr lang="en-GB" dirty="0" smtClean="0"/>
              <a:t>Proof-based explanations</a:t>
            </a:r>
          </a:p>
          <a:p>
            <a:pPr lvl="1"/>
            <a:r>
              <a:rPr lang="en-GB" dirty="0" smtClean="0"/>
              <a:t>Interfaces that support access to tableaux structure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pPr lvl="0"/>
            <a:r>
              <a:rPr lang="en-GB" smtClean="0"/>
              <a:t>Conclusions</a:t>
            </a:r>
            <a:endParaRPr lang="en-GB"/>
          </a:p>
        </p:txBody>
      </p:sp>
      <p:sp>
        <p:nvSpPr>
          <p:cNvPr id="127" name="Shape 1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There is still a lot going on in the world of OWL reasoning</a:t>
            </a:r>
            <a:endParaRPr lang="en-GB" dirty="0" smtClean="0">
              <a:sym typeface="Helvetica"/>
            </a:endParaRP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While the survey was “exhaustive”, som</a:t>
            </a:r>
            <a:r>
              <a:rPr lang="en-GB" dirty="0" smtClean="0"/>
              <a:t>e reasoners where surely missed out</a:t>
            </a:r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The data and knowledge generated as part of the service will be made accessible in for of a knowledge base…</a:t>
            </a:r>
          </a:p>
          <a:p>
            <a:pPr lvl="0"/>
            <a:r>
              <a:rPr lang="en-GB" dirty="0" smtClean="0"/>
              <a:t>… but whoever wants to see the data now: email us!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Quo </a:t>
            </a:r>
            <a:r>
              <a:rPr lang="en-GB" dirty="0" err="1" smtClean="0"/>
              <a:t>vadis</a:t>
            </a:r>
            <a:r>
              <a:rPr lang="en-GB" dirty="0" smtClean="0"/>
              <a:t>, OWL reasoner development?</a:t>
            </a:r>
          </a:p>
          <a:p>
            <a:pPr lvl="1"/>
            <a:r>
              <a:rPr lang="en-GB" dirty="0" smtClean="0"/>
              <a:t>Trends</a:t>
            </a:r>
          </a:p>
          <a:p>
            <a:pPr lvl="1"/>
            <a:r>
              <a:rPr lang="en-GB" dirty="0" smtClean="0"/>
              <a:t>Extensions</a:t>
            </a:r>
          </a:p>
          <a:p>
            <a:r>
              <a:rPr lang="en-GB" dirty="0" smtClean="0"/>
              <a:t>Target some relevant folks to invite them to ORE</a:t>
            </a:r>
          </a:p>
          <a:p>
            <a:pPr lvl="1"/>
            <a:r>
              <a:rPr lang="en-GB" dirty="0" smtClean="0"/>
              <a:t>Competition</a:t>
            </a:r>
          </a:p>
          <a:p>
            <a:pPr lvl="1"/>
            <a:r>
              <a:rPr lang="en-GB" dirty="0" smtClean="0"/>
              <a:t>Workshop</a:t>
            </a:r>
          </a:p>
          <a:p>
            <a:r>
              <a:rPr lang="en-GB" dirty="0"/>
              <a:t>Terminological reconciliation</a:t>
            </a:r>
            <a:endParaRPr lang="en-GB" dirty="0" smtClean="0"/>
          </a:p>
          <a:p>
            <a:pPr lvl="1"/>
            <a:r>
              <a:rPr lang="en-GB" dirty="0" smtClean="0"/>
              <a:t>What do we mean by “OWL reasoner”? </a:t>
            </a:r>
          </a:p>
          <a:p>
            <a:pPr lvl="1"/>
            <a:r>
              <a:rPr lang="en-GB" dirty="0" smtClean="0"/>
              <a:t>OWL vs DL, optimisations, calculi, many more</a:t>
            </a:r>
          </a:p>
          <a:p>
            <a:r>
              <a:rPr lang="en-GB" dirty="0" smtClean="0"/>
              <a:t>Pointing reasoning related researchers to</a:t>
            </a:r>
          </a:p>
          <a:p>
            <a:pPr lvl="1"/>
            <a:r>
              <a:rPr lang="en-GB" dirty="0" smtClean="0"/>
              <a:t>Potential collaborations</a:t>
            </a:r>
          </a:p>
          <a:p>
            <a:pPr lvl="1"/>
            <a:r>
              <a:rPr lang="en-GB" dirty="0" smtClean="0"/>
              <a:t>Relevant related work</a:t>
            </a:r>
          </a:p>
          <a:p>
            <a:pPr lvl="1"/>
            <a:r>
              <a:rPr lang="en-GB" dirty="0" smtClean="0"/>
              <a:t>Relevant experts</a:t>
            </a:r>
          </a:p>
          <a:p>
            <a:r>
              <a:rPr lang="en-GB" dirty="0" smtClean="0"/>
              <a:t>Establish a sense of community</a:t>
            </a:r>
          </a:p>
          <a:p>
            <a:pPr lvl="1"/>
            <a:r>
              <a:rPr lang="en-GB" dirty="0" smtClean="0"/>
              <a:t>Better tools for the users</a:t>
            </a:r>
          </a:p>
          <a:p>
            <a:pPr lvl="1"/>
            <a:r>
              <a:rPr lang="en-GB" dirty="0" smtClean="0"/>
              <a:t>Hopefully one day focus some of the fragmented efforts</a:t>
            </a:r>
          </a:p>
          <a:p>
            <a:pPr lvl="1"/>
            <a:r>
              <a:rPr lang="en-GB" dirty="0" smtClean="0"/>
              <a:t>After all we are a research area, not a market (yet, so much)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96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Thank You!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515767"/>
              </p:ext>
            </p:extLst>
          </p:nvPr>
        </p:nvGraphicFramePr>
        <p:xfrm>
          <a:off x="1" y="1187115"/>
          <a:ext cx="13004800" cy="698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33137" y="962526"/>
            <a:ext cx="399448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owl.cs@manchester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33137" y="8173453"/>
            <a:ext cx="1219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w3c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430379" y="8173453"/>
            <a:ext cx="1820779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Protege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774818" y="190181"/>
            <a:ext cx="282641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err="1" smtClean="0">
                <a:latin typeface="CMR9"/>
              </a:rPr>
              <a:t>Abburu</a:t>
            </a:r>
            <a:r>
              <a:rPr lang="en-GB" dirty="0" smtClean="0">
                <a:latin typeface="CMR9"/>
              </a:rPr>
              <a:t> 2012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369444" y="7336939"/>
            <a:ext cx="366158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err="1" smtClean="0"/>
              <a:t>Dentler</a:t>
            </a:r>
            <a:r>
              <a:rPr lang="en-GB" dirty="0"/>
              <a:t> </a:t>
            </a:r>
            <a:r>
              <a:rPr lang="en-GB" dirty="0" smtClean="0"/>
              <a:t>et al</a:t>
            </a:r>
            <a:r>
              <a:rPr lang="en-GB" dirty="0" smtClean="0">
                <a:latin typeface="CMR9"/>
              </a:rPr>
              <a:t> 2011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188026" y="1096560"/>
            <a:ext cx="272382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>
                <a:latin typeface="CMR9"/>
              </a:rPr>
              <a:t>Mishra 2011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369444" y="8307487"/>
            <a:ext cx="131318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>
                <a:latin typeface="CMR9"/>
              </a:rPr>
              <a:t>ORE!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9853453" y="7336938"/>
            <a:ext cx="195438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>
                <a:latin typeface="CMR9"/>
              </a:rPr>
              <a:t>ORE 2.0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0491537" y="836512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Reasoner Surveys</a:t>
            </a:r>
          </a:p>
        </p:txBody>
      </p:sp>
      <p:sp>
        <p:nvSpPr>
          <p:cNvPr id="47" name="Shape 4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93888" lvl="0" indent="-493888" algn="l">
              <a:buSzPct val="75000"/>
              <a:buChar char="•"/>
              <a:defRPr sz="1800"/>
            </a:pPr>
            <a:r>
              <a:rPr sz="4000" b="1" i="1" dirty="0">
                <a:latin typeface="Helvetica"/>
                <a:ea typeface="Helvetica"/>
                <a:cs typeface="Helvetica"/>
                <a:sym typeface="Helvetica"/>
              </a:rPr>
              <a:t>Reasoner </a:t>
            </a:r>
            <a:r>
              <a:rPr sz="4000" b="1" i="1" dirty="0" smtClean="0">
                <a:latin typeface="Helvetica"/>
                <a:ea typeface="Helvetica"/>
                <a:cs typeface="Helvetica"/>
                <a:sym typeface="Helvetica"/>
              </a:rPr>
              <a:t>Benchmark</a:t>
            </a:r>
            <a:endParaRPr sz="4000" b="1" i="1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>
              <a:buSzPct val="72000"/>
              <a:buChar char="•"/>
              <a:defRPr sz="1800"/>
            </a:pPr>
            <a:r>
              <a:rPr sz="3500" dirty="0"/>
              <a:t>Performance</a:t>
            </a:r>
            <a:endParaRPr sz="3500"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>
              <a:buSzPct val="72000"/>
              <a:buChar char="•"/>
              <a:defRPr sz="1800"/>
            </a:pPr>
            <a:r>
              <a:rPr sz="3500" dirty="0"/>
              <a:t>Systematic approach</a:t>
            </a:r>
            <a:endParaRPr sz="3500"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>
              <a:buSzPct val="72000"/>
              <a:buChar char="•"/>
              <a:defRPr sz="1800"/>
            </a:pPr>
            <a:r>
              <a:rPr sz="3500" dirty="0"/>
              <a:t>Optimisations</a:t>
            </a:r>
          </a:p>
          <a:p>
            <a:pPr marL="938388" lvl="1" indent="-493888" algn="l">
              <a:buSzPct val="72000"/>
              <a:buChar char="•"/>
              <a:defRPr sz="1800"/>
            </a:pPr>
            <a:r>
              <a:rPr sz="3500" dirty="0"/>
              <a:t>Practical considerations</a:t>
            </a:r>
          </a:p>
          <a:p>
            <a:pPr marL="938388" lvl="1" indent="-493888" algn="l">
              <a:buSzPct val="72000"/>
              <a:buChar char="•"/>
              <a:defRPr sz="1800"/>
            </a:pPr>
            <a:r>
              <a:rPr sz="3500" dirty="0"/>
              <a:t>Competitions (ORE)</a:t>
            </a:r>
            <a:r>
              <a:rPr sz="3500" b="1" dirty="0">
                <a:latin typeface="Helvetica"/>
                <a:ea typeface="Helvetica"/>
                <a:cs typeface="Helvetica"/>
                <a:sym typeface="Helvetica"/>
              </a:rPr>
              <a:t/>
            </a:r>
            <a:br>
              <a:rPr sz="3500" b="1" dirty="0">
                <a:latin typeface="Helvetica"/>
                <a:ea typeface="Helvetica"/>
                <a:cs typeface="Helvetica"/>
                <a:sym typeface="Helvetica"/>
              </a:rPr>
            </a:br>
            <a:endParaRPr sz="3500"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>
              <a:buSzPct val="72000"/>
              <a:buChar char="•"/>
              <a:defRPr sz="1800"/>
            </a:pPr>
            <a:endParaRPr sz="3500"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493888" lvl="0" indent="-493888" algn="l">
              <a:buSzPct val="75000"/>
              <a:buChar char="•"/>
              <a:defRPr sz="1800"/>
            </a:pPr>
            <a:r>
              <a:rPr sz="4000" b="1" i="1" dirty="0">
                <a:latin typeface="Helvetica"/>
                <a:ea typeface="Helvetica"/>
                <a:cs typeface="Helvetica"/>
                <a:sym typeface="Helvetica"/>
              </a:rPr>
              <a:t>Reasoner </a:t>
            </a:r>
            <a:r>
              <a:rPr lang="en-GB" sz="4000" b="1" i="1" dirty="0" smtClean="0">
                <a:latin typeface="Helvetica"/>
                <a:ea typeface="Helvetica"/>
                <a:cs typeface="Helvetica"/>
                <a:sym typeface="Helvetica"/>
              </a:rPr>
              <a:t>M</a:t>
            </a:r>
            <a:r>
              <a:rPr sz="4000" b="1" i="1" dirty="0" smtClean="0">
                <a:latin typeface="Helvetica"/>
                <a:ea typeface="Helvetica"/>
                <a:cs typeface="Helvetica"/>
                <a:sym typeface="Helvetica"/>
              </a:rPr>
              <a:t>eta</a:t>
            </a:r>
            <a:r>
              <a:rPr lang="en-GB" sz="4000" b="1" i="1" dirty="0" smtClean="0">
                <a:latin typeface="Helvetica"/>
                <a:ea typeface="Helvetica"/>
                <a:cs typeface="Helvetica"/>
                <a:sym typeface="Helvetica"/>
              </a:rPr>
              <a:t> Survey</a:t>
            </a:r>
            <a:endParaRPr sz="4000" b="1" i="1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>
              <a:buSzPct val="75000"/>
              <a:buChar char="•"/>
              <a:defRPr sz="1800"/>
            </a:pPr>
            <a:r>
              <a:rPr sz="3500" dirty="0"/>
              <a:t>Surveying existing systems</a:t>
            </a:r>
            <a:endParaRPr sz="3500"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>
              <a:buSzPct val="75000"/>
              <a:buChar char="•"/>
              <a:defRPr sz="1800"/>
            </a:pPr>
            <a:r>
              <a:rPr sz="3500" dirty="0"/>
              <a:t>Supported </a:t>
            </a:r>
            <a:r>
              <a:rPr sz="3500" dirty="0" smtClean="0"/>
              <a:t>features</a:t>
            </a:r>
            <a:endParaRPr lang="en-GB" sz="3500" dirty="0" smtClean="0"/>
          </a:p>
          <a:p>
            <a:pPr marL="938388" lvl="1" indent="-493888" algn="l">
              <a:buSzPct val="75000"/>
              <a:buChar char="•"/>
              <a:defRPr sz="1800"/>
            </a:pPr>
            <a:r>
              <a:rPr lang="en-GB" sz="3500" dirty="0">
                <a:sym typeface="Helvetica"/>
              </a:rPr>
              <a:t>Categorisation &amp; Landscape</a:t>
            </a:r>
            <a:endParaRPr sz="3500" dirty="0">
              <a:sym typeface="Helvetica"/>
            </a:endParaRPr>
          </a:p>
          <a:p>
            <a:pPr marL="938388" lvl="1" indent="-493888" algn="l">
              <a:buSzPct val="75000"/>
              <a:buChar char="•"/>
              <a:defRPr sz="1800"/>
            </a:pPr>
            <a:r>
              <a:rPr sz="3500" dirty="0"/>
              <a:t>Methodology</a:t>
            </a:r>
          </a:p>
        </p:txBody>
      </p:sp>
      <p:pic>
        <p:nvPicPr>
          <p:cNvPr id="4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2820" y="1925085"/>
            <a:ext cx="3028002" cy="2998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asted-image.pn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8756827" y="6098730"/>
            <a:ext cx="1610692" cy="1862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43714" y="7948386"/>
            <a:ext cx="2094471" cy="53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99993" y="8450839"/>
            <a:ext cx="1286922" cy="385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95817" y="7060943"/>
            <a:ext cx="2212651" cy="824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pPr lvl="0"/>
            <a:r>
              <a:rPr lang="en-GB" smtClean="0"/>
              <a:t>Goals</a:t>
            </a:r>
            <a:endParaRPr lang="en-GB"/>
          </a:p>
        </p:txBody>
      </p:sp>
      <p:sp>
        <p:nvSpPr>
          <p:cNvPr id="63" name="Shape 6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u="sng" dirty="0" smtClean="0"/>
              <a:t>Identify</a:t>
            </a:r>
            <a:r>
              <a:rPr lang="en-GB" dirty="0" smtClean="0"/>
              <a:t> </a:t>
            </a:r>
            <a:r>
              <a:rPr lang="en-GB" dirty="0" smtClean="0">
                <a:sym typeface="Helvetica"/>
              </a:rPr>
              <a:t>all</a:t>
            </a:r>
            <a:r>
              <a:rPr lang="en-GB" dirty="0" smtClean="0"/>
              <a:t> </a:t>
            </a:r>
            <a:r>
              <a:rPr lang="en-GB" dirty="0" smtClean="0"/>
              <a:t>stand-alone </a:t>
            </a:r>
            <a:r>
              <a:rPr lang="en-GB" dirty="0" smtClean="0"/>
              <a:t>(current) </a:t>
            </a:r>
            <a:r>
              <a:rPr lang="en-GB" dirty="0" smtClean="0"/>
              <a:t>reasoners</a:t>
            </a:r>
          </a:p>
          <a:p>
            <a:pPr lvl="0"/>
            <a:r>
              <a:rPr lang="en-GB" dirty="0" smtClean="0"/>
              <a:t>… that will be able to process at least a subset of OWL</a:t>
            </a:r>
          </a:p>
          <a:p>
            <a:r>
              <a:rPr lang="en-GB" dirty="0" smtClean="0"/>
              <a:t>Problem: </a:t>
            </a:r>
          </a:p>
          <a:p>
            <a:pPr lvl="1"/>
            <a:r>
              <a:rPr lang="en-GB" dirty="0" smtClean="0"/>
              <a:t>Exact scope (OWLIM, Jess,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Distinguish proof of concept</a:t>
            </a:r>
            <a:endParaRPr lang="en-GB" dirty="0" smtClean="0"/>
          </a:p>
          <a:p>
            <a:pPr lvl="0"/>
            <a:r>
              <a:rPr lang="en-GB" dirty="0" smtClean="0"/>
              <a:t>Extract interesting </a:t>
            </a:r>
            <a:r>
              <a:rPr lang="en-GB" u="sng" dirty="0" smtClean="0"/>
              <a:t>characteristics </a:t>
            </a:r>
          </a:p>
          <a:p>
            <a:pPr lvl="0"/>
            <a:r>
              <a:rPr lang="en-GB" dirty="0" smtClean="0"/>
              <a:t>Group reasoners </a:t>
            </a:r>
            <a:r>
              <a:rPr lang="en-GB" dirty="0" smtClean="0"/>
              <a:t>by </a:t>
            </a:r>
            <a:r>
              <a:rPr lang="en-GB" dirty="0" smtClean="0"/>
              <a:t>reasonable </a:t>
            </a:r>
            <a:r>
              <a:rPr lang="en-GB" u="sng" dirty="0" smtClean="0"/>
              <a:t>criteria</a:t>
            </a:r>
            <a:endParaRPr lang="en-GB" u="sng" dirty="0" smtClean="0"/>
          </a:p>
          <a:p>
            <a:pPr lvl="0"/>
            <a:r>
              <a:rPr lang="en-GB" dirty="0" smtClean="0"/>
              <a:t>Get a sense of the </a:t>
            </a:r>
            <a:r>
              <a:rPr lang="en-GB" i="1" u="sng" dirty="0" smtClean="0"/>
              <a:t>direction</a:t>
            </a:r>
            <a:r>
              <a:rPr lang="en-GB" dirty="0" smtClean="0"/>
              <a:t> reasoner developing is heading</a:t>
            </a:r>
          </a:p>
          <a:p>
            <a:pPr lvl="0"/>
            <a:r>
              <a:rPr lang="en-GB" dirty="0" smtClean="0"/>
              <a:t>Provide </a:t>
            </a:r>
            <a:r>
              <a:rPr lang="en-GB" dirty="0" smtClean="0"/>
              <a:t>foundation </a:t>
            </a:r>
            <a:r>
              <a:rPr lang="en-GB" dirty="0" smtClean="0"/>
              <a:t>for </a:t>
            </a:r>
            <a:r>
              <a:rPr lang="en-GB" dirty="0" smtClean="0"/>
              <a:t>future </a:t>
            </a:r>
            <a:r>
              <a:rPr lang="en-GB" b="1" u="sng" dirty="0" smtClean="0"/>
              <a:t>KB</a:t>
            </a:r>
            <a:r>
              <a:rPr lang="en-GB" dirty="0" smtClean="0"/>
              <a:t> </a:t>
            </a:r>
            <a:r>
              <a:rPr lang="en-GB" dirty="0" smtClean="0"/>
              <a:t>of </a:t>
            </a:r>
            <a:r>
              <a:rPr lang="en-GB" dirty="0" smtClean="0"/>
              <a:t>OWL Reasoning</a:t>
            </a:r>
          </a:p>
          <a:p>
            <a:pPr lvl="1"/>
            <a:r>
              <a:rPr lang="en-GB" dirty="0" smtClean="0"/>
              <a:t>OWL Reasoner Ontology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pPr lvl="0"/>
            <a:r>
              <a:rPr lang="en-GB" dirty="0" smtClean="0"/>
              <a:t>Materials and Methodology</a:t>
            </a:r>
            <a:endParaRPr lang="en-GB" dirty="0"/>
          </a:p>
        </p:txBody>
      </p:sp>
      <p:sp>
        <p:nvSpPr>
          <p:cNvPr id="66" name="Shape 6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 smtClean="0"/>
              <a:t>We survey current, stand-alone, OWL reasoners</a:t>
            </a:r>
          </a:p>
          <a:p>
            <a:pPr lvl="1"/>
            <a:r>
              <a:rPr lang="en-GB" dirty="0" smtClean="0">
                <a:sym typeface="Helvetica"/>
              </a:rPr>
              <a:t>current</a:t>
            </a:r>
            <a:r>
              <a:rPr lang="en-GB" dirty="0" smtClean="0"/>
              <a:t>... updated/introduced since Jan 2012</a:t>
            </a:r>
          </a:p>
          <a:p>
            <a:pPr lvl="1"/>
            <a:r>
              <a:rPr lang="en-GB" dirty="0" smtClean="0">
                <a:sym typeface="Helvetica"/>
              </a:rPr>
              <a:t>stand</a:t>
            </a:r>
            <a:r>
              <a:rPr lang="en-GB" dirty="0" smtClean="0"/>
              <a:t>-</a:t>
            </a:r>
            <a:r>
              <a:rPr lang="en-GB" dirty="0" smtClean="0">
                <a:sym typeface="Helvetica"/>
              </a:rPr>
              <a:t>alone</a:t>
            </a:r>
            <a:r>
              <a:rPr lang="en-GB" dirty="0" smtClean="0"/>
              <a:t>... intended to be used by itself</a:t>
            </a:r>
          </a:p>
          <a:p>
            <a:pPr lvl="1"/>
            <a:r>
              <a:rPr lang="en-GB" dirty="0" smtClean="0">
                <a:sym typeface="Helvetica"/>
              </a:rPr>
              <a:t>OWL</a:t>
            </a:r>
            <a:r>
              <a:rPr lang="en-GB" dirty="0" smtClean="0"/>
              <a:t>... dealing with a defined fragment of OWL.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Reasoner selection</a:t>
            </a:r>
          </a:p>
          <a:p>
            <a:pPr lvl="1"/>
            <a:r>
              <a:rPr lang="en-GB" dirty="0" smtClean="0"/>
              <a:t>In: public </a:t>
            </a:r>
            <a:r>
              <a:rPr lang="en-GB" dirty="0" smtClean="0"/>
              <a:t>lists + </a:t>
            </a:r>
            <a:r>
              <a:rPr lang="en-GB" dirty="0" smtClean="0"/>
              <a:t>systematic review + previous surveys</a:t>
            </a:r>
          </a:p>
          <a:p>
            <a:pPr lvl="1"/>
            <a:r>
              <a:rPr lang="en-GB" dirty="0" smtClean="0"/>
              <a:t>Systematic review by-product</a:t>
            </a:r>
          </a:p>
          <a:p>
            <a:pPr lvl="1"/>
            <a:r>
              <a:rPr lang="en-GB" dirty="0">
                <a:sym typeface="Helvetica"/>
              </a:rPr>
              <a:t>68 initial </a:t>
            </a:r>
            <a:r>
              <a:rPr lang="en-GB" dirty="0"/>
              <a:t>reasoners added to the pool</a:t>
            </a:r>
            <a:endParaRPr lang="en-GB" dirty="0" smtClean="0"/>
          </a:p>
          <a:p>
            <a:pPr lvl="1"/>
            <a:r>
              <a:rPr lang="en-GB" dirty="0" smtClean="0"/>
              <a:t>Check the most up-to-date usage. Meets the criteria?</a:t>
            </a:r>
          </a:p>
          <a:p>
            <a:pPr lvl="1"/>
            <a:r>
              <a:rPr lang="en-GB" dirty="0" smtClean="0">
                <a:sym typeface="Helvetica"/>
              </a:rPr>
              <a:t>35 final </a:t>
            </a:r>
            <a:r>
              <a:rPr lang="en-GB" dirty="0" smtClean="0"/>
              <a:t>reasoners selected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Online questionnaire </a:t>
            </a:r>
            <a:endParaRPr lang="en-GB" dirty="0" smtClean="0"/>
          </a:p>
          <a:p>
            <a:pPr lvl="1"/>
            <a:r>
              <a:rPr lang="en-GB" dirty="0" smtClean="0"/>
              <a:t>Designed by </a:t>
            </a:r>
            <a:r>
              <a:rPr lang="en-GB" dirty="0" smtClean="0"/>
              <a:t>reasoner </a:t>
            </a:r>
            <a:r>
              <a:rPr lang="en-GB" dirty="0" smtClean="0"/>
              <a:t>developers, logicians and empirical </a:t>
            </a:r>
            <a:r>
              <a:rPr lang="en-GB" dirty="0" smtClean="0"/>
              <a:t>researchers</a:t>
            </a:r>
          </a:p>
          <a:p>
            <a:pPr lvl="1"/>
            <a:r>
              <a:rPr lang="en-GB" dirty="0" smtClean="0"/>
              <a:t>Sent to known developers of selected reasoners</a:t>
            </a:r>
          </a:p>
          <a:p>
            <a:pPr lvl="1"/>
            <a:endParaRPr lang="en-GB" dirty="0"/>
          </a:p>
          <a:p>
            <a:r>
              <a:rPr lang="en-GB" dirty="0" smtClean="0"/>
              <a:t>Final categorisation</a:t>
            </a:r>
          </a:p>
          <a:p>
            <a:pPr lvl="1"/>
            <a:r>
              <a:rPr lang="en-GB" dirty="0" smtClean="0"/>
              <a:t>Mainly developer response, sometimes expert review (calculus)</a:t>
            </a:r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400"/>
            </a:lvl1pPr>
          </a:lstStyle>
          <a:p>
            <a:pPr lvl="0"/>
            <a:r>
              <a:rPr lang="en-GB" sz="4800" dirty="0" smtClean="0"/>
              <a:t>Reasoner Characteristics</a:t>
            </a:r>
            <a:endParaRPr lang="en-GB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Utility</a:t>
            </a:r>
          </a:p>
          <a:p>
            <a:pPr lvl="1"/>
            <a:r>
              <a:rPr lang="en-GB" dirty="0" smtClean="0"/>
              <a:t>User perspective</a:t>
            </a:r>
          </a:p>
          <a:p>
            <a:pPr lvl="1"/>
            <a:r>
              <a:rPr lang="en-GB" dirty="0" smtClean="0"/>
              <a:t>What can it be used for?</a:t>
            </a:r>
          </a:p>
          <a:p>
            <a:r>
              <a:rPr lang="en-GB" b="1" dirty="0" smtClean="0"/>
              <a:t>Calculus</a:t>
            </a:r>
          </a:p>
          <a:p>
            <a:pPr lvl="1"/>
            <a:r>
              <a:rPr lang="en-GB" dirty="0" smtClean="0"/>
              <a:t>Developer perspective</a:t>
            </a:r>
          </a:p>
          <a:p>
            <a:pPr lvl="1"/>
            <a:r>
              <a:rPr lang="en-GB" dirty="0" smtClean="0"/>
              <a:t>How is functionality realised?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Reasoner Characteristics - Utility</a:t>
            </a:r>
            <a:endParaRPr lang="en-GB"/>
          </a:p>
        </p:txBody>
      </p:sp>
      <p:sp>
        <p:nvSpPr>
          <p:cNvPr id="71" name="Shape 7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 smtClean="0">
                <a:sym typeface="Helvetica"/>
              </a:rPr>
              <a:t>Supported reasoning services</a:t>
            </a:r>
            <a:r>
              <a:rPr lang="en-GB" dirty="0" smtClean="0">
                <a:sym typeface="Helvetica"/>
              </a:rPr>
              <a:t> : </a:t>
            </a:r>
          </a:p>
          <a:p>
            <a:pPr lvl="1"/>
            <a:r>
              <a:rPr lang="en-GB" dirty="0" smtClean="0"/>
              <a:t>Classification</a:t>
            </a:r>
          </a:p>
          <a:p>
            <a:pPr lvl="1"/>
            <a:r>
              <a:rPr lang="en-GB" dirty="0" smtClean="0"/>
              <a:t>Query Answering</a:t>
            </a:r>
          </a:p>
          <a:p>
            <a:pPr lvl="1"/>
            <a:r>
              <a:rPr lang="en-GB" dirty="0" smtClean="0"/>
              <a:t>Data Access </a:t>
            </a:r>
          </a:p>
          <a:p>
            <a:pPr lvl="1"/>
            <a:r>
              <a:rPr lang="en-GB" dirty="0" smtClean="0"/>
              <a:t>Consistency </a:t>
            </a:r>
          </a:p>
          <a:p>
            <a:pPr lvl="1"/>
            <a:r>
              <a:rPr lang="en-GB" dirty="0" smtClean="0"/>
              <a:t>Explanations 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tc.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b="1" dirty="0" smtClean="0">
                <a:sym typeface="Helvetica"/>
              </a:rPr>
              <a:t>Expressivity levels </a:t>
            </a:r>
            <a:r>
              <a:rPr lang="en-GB" dirty="0" smtClean="0">
                <a:sym typeface="Helvetica"/>
              </a:rPr>
              <a:t>:</a:t>
            </a:r>
            <a:r>
              <a:rPr lang="en-GB" dirty="0" smtClean="0"/>
              <a:t> </a:t>
            </a:r>
          </a:p>
          <a:p>
            <a:pPr lvl="1"/>
            <a:r>
              <a:rPr lang="en-GB" dirty="0"/>
              <a:t>OWL Profile (OWL 2 EL ... OWL 2 </a:t>
            </a:r>
            <a:r>
              <a:rPr lang="en-GB" dirty="0" smtClean="0"/>
              <a:t>DL)</a:t>
            </a:r>
            <a:endParaRPr lang="en-GB" dirty="0" smtClean="0"/>
          </a:p>
          <a:p>
            <a:pPr lvl="1"/>
            <a:r>
              <a:rPr lang="en-GB" dirty="0" smtClean="0"/>
              <a:t>DL </a:t>
            </a:r>
            <a:r>
              <a:rPr lang="en-GB" dirty="0"/>
              <a:t>Fragment (EL ... EL+ ... EL++ ... ALC ... SROIQ(D</a:t>
            </a:r>
            <a:r>
              <a:rPr lang="en-GB" dirty="0" smtClean="0"/>
              <a:t>))</a:t>
            </a:r>
            <a:endParaRPr lang="en-GB" dirty="0" smtClean="0"/>
          </a:p>
          <a:p>
            <a:pPr marL="487695" lvl="1" indent="0">
              <a:buNone/>
            </a:pPr>
            <a:endParaRPr lang="en-GB" dirty="0" smtClean="0"/>
          </a:p>
          <a:p>
            <a:pPr lvl="0"/>
            <a:r>
              <a:rPr lang="en-GB" b="1" dirty="0" smtClean="0">
                <a:sym typeface="Helvetica"/>
              </a:rPr>
              <a:t>Soundnes</a:t>
            </a:r>
            <a:r>
              <a:rPr lang="en-GB" b="1" dirty="0" smtClean="0">
                <a:sym typeface="Helvetica"/>
              </a:rPr>
              <a:t>s </a:t>
            </a:r>
            <a:r>
              <a:rPr lang="en-GB" b="1" dirty="0" smtClean="0">
                <a:sym typeface="Helvetica"/>
              </a:rPr>
              <a:t>and completeness</a:t>
            </a:r>
          </a:p>
          <a:p>
            <a:pPr lvl="1"/>
            <a:r>
              <a:rPr lang="en-GB" dirty="0" smtClean="0">
                <a:sym typeface="Helvetica"/>
              </a:rPr>
              <a:t>With respect to what?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Reasoner Characteristics - Calculus</a:t>
            </a:r>
            <a:endParaRPr lang="en-GB" dirty="0"/>
          </a:p>
        </p:txBody>
      </p:sp>
      <p:sp>
        <p:nvSpPr>
          <p:cNvPr id="74" name="Shape 7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 smtClean="0">
                <a:sym typeface="Helvetica"/>
              </a:rPr>
              <a:t>Model Construction</a:t>
            </a:r>
            <a:r>
              <a:rPr lang="en-GB" dirty="0" smtClean="0">
                <a:sym typeface="Helvetica"/>
              </a:rPr>
              <a:t>: </a:t>
            </a:r>
          </a:p>
          <a:p>
            <a:pPr lvl="1"/>
            <a:r>
              <a:rPr lang="en-GB" dirty="0" smtClean="0"/>
              <a:t>Building models to test knowledge base consistency </a:t>
            </a:r>
          </a:p>
          <a:p>
            <a:pPr lvl="1"/>
            <a:r>
              <a:rPr lang="en-GB" dirty="0" smtClean="0"/>
              <a:t>Normally used in highly expressive fragments of OWL 2 DL</a:t>
            </a:r>
          </a:p>
          <a:p>
            <a:pPr lvl="1"/>
            <a:r>
              <a:rPr lang="en-GB" dirty="0" smtClean="0"/>
              <a:t>Mainly used for automata-based and tableaux techniques</a:t>
            </a:r>
            <a:r>
              <a:rPr lang="en-GB" dirty="0" smtClean="0">
                <a:sym typeface="Helvetica"/>
              </a:rPr>
              <a:t/>
            </a:r>
            <a:br>
              <a:rPr lang="en-GB" dirty="0" smtClean="0">
                <a:sym typeface="Helvetica"/>
              </a:rPr>
            </a:br>
            <a:endParaRPr lang="en-GB" dirty="0" smtClean="0">
              <a:sym typeface="Helvetica"/>
            </a:endParaRPr>
          </a:p>
          <a:p>
            <a:pPr lvl="0"/>
            <a:r>
              <a:rPr lang="en-GB" b="1" dirty="0" smtClean="0">
                <a:sym typeface="Helvetica"/>
              </a:rPr>
              <a:t>Consequence-Based Reasoning</a:t>
            </a:r>
            <a:r>
              <a:rPr lang="en-GB" dirty="0" smtClean="0">
                <a:sym typeface="Helvetica"/>
              </a:rPr>
              <a:t>: </a:t>
            </a:r>
          </a:p>
          <a:p>
            <a:pPr lvl="1"/>
            <a:r>
              <a:rPr lang="en-GB" dirty="0" smtClean="0"/>
              <a:t>Relies on adding logical consequences to the knowledge base</a:t>
            </a:r>
          </a:p>
          <a:p>
            <a:pPr lvl="1"/>
            <a:r>
              <a:rPr lang="en-GB" dirty="0" smtClean="0"/>
              <a:t>Most commonly used for light weight fragments (EL+(+)) </a:t>
            </a:r>
          </a:p>
          <a:p>
            <a:pPr lvl="1"/>
            <a:r>
              <a:rPr lang="en-GB" dirty="0" smtClean="0"/>
              <a:t>Rule based, saturation, resolution etc.</a:t>
            </a:r>
            <a:r>
              <a:rPr lang="en-GB" dirty="0" smtClean="0">
                <a:sym typeface="Helvetica"/>
              </a:rPr>
              <a:t/>
            </a:r>
            <a:br>
              <a:rPr lang="en-GB" dirty="0" smtClean="0">
                <a:sym typeface="Helvetica"/>
              </a:rPr>
            </a:br>
            <a:endParaRPr lang="en-GB" dirty="0" smtClean="0">
              <a:sym typeface="Helvetica"/>
            </a:endParaRPr>
          </a:p>
          <a:p>
            <a:pPr lvl="0"/>
            <a:r>
              <a:rPr lang="en-GB" b="1" dirty="0" smtClean="0">
                <a:sym typeface="Helvetica"/>
              </a:rPr>
              <a:t>Rewriting</a:t>
            </a:r>
            <a:r>
              <a:rPr lang="en-GB" dirty="0" smtClean="0">
                <a:sym typeface="Helvetica"/>
              </a:rPr>
              <a:t>: </a:t>
            </a:r>
          </a:p>
          <a:p>
            <a:pPr lvl="1"/>
            <a:r>
              <a:rPr lang="en-GB" dirty="0" smtClean="0"/>
              <a:t>Expands knowledge base by rewriting facts for a specific task</a:t>
            </a:r>
          </a:p>
          <a:p>
            <a:pPr lvl="1"/>
            <a:r>
              <a:rPr lang="en-GB" dirty="0" smtClean="0"/>
              <a:t>Query answering, structural transformations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2418</TotalTime>
  <Words>686</Words>
  <Application>Microsoft Office PowerPoint</Application>
  <PresentationFormat>Custom</PresentationFormat>
  <Paragraphs>211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CMR9</vt:lpstr>
      <vt:lpstr>Helvetica</vt:lpstr>
      <vt:lpstr>Helvetica Light</vt:lpstr>
      <vt:lpstr>Helvetica Neue</vt:lpstr>
      <vt:lpstr>Office Theme</vt:lpstr>
      <vt:lpstr>A Survey of Current, Stand-alone OWL Reasoners</vt:lpstr>
      <vt:lpstr>Motivation</vt:lpstr>
      <vt:lpstr>PowerPoint Presentation</vt:lpstr>
      <vt:lpstr>Reasoner Surveys</vt:lpstr>
      <vt:lpstr>Goals</vt:lpstr>
      <vt:lpstr>Materials and Methodology</vt:lpstr>
      <vt:lpstr>Reasoner Characteristics</vt:lpstr>
      <vt:lpstr>Reasoner Characteristics - Utility</vt:lpstr>
      <vt:lpstr>Reasoner Characteristics - Calculus</vt:lpstr>
      <vt:lpstr>Results</vt:lpstr>
      <vt:lpstr>Results: Institutions</vt:lpstr>
      <vt:lpstr>Results</vt:lpstr>
      <vt:lpstr>Results</vt:lpstr>
      <vt:lpstr>Results: Expressivity and services</vt:lpstr>
      <vt:lpstr>Other features</vt:lpstr>
      <vt:lpstr>Results: Recent Activity</vt:lpstr>
      <vt:lpstr>Foundations of the OWL Reasoning KB</vt:lpstr>
      <vt:lpstr>Future Directions</vt:lpstr>
      <vt:lpstr>Conclusions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survey of current, stand-alone OWL Reasoners</dc:title>
  <cp:lastModifiedBy>Nicolas Matentzoglu</cp:lastModifiedBy>
  <cp:revision>28</cp:revision>
  <dcterms:modified xsi:type="dcterms:W3CDTF">2015-06-06T12:55:41Z</dcterms:modified>
</cp:coreProperties>
</file>