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5" r:id="rId1"/>
  </p:sldMasterIdLst>
  <p:notesMasterIdLst>
    <p:notesMasterId r:id="rId19"/>
  </p:notesMasterIdLst>
  <p:handoutMasterIdLst>
    <p:handoutMasterId r:id="rId20"/>
  </p:handoutMasterIdLst>
  <p:sldIdLst>
    <p:sldId id="1250" r:id="rId2"/>
    <p:sldId id="1570" r:id="rId3"/>
    <p:sldId id="1574" r:id="rId4"/>
    <p:sldId id="1587" r:id="rId5"/>
    <p:sldId id="1592" r:id="rId6"/>
    <p:sldId id="1594" r:id="rId7"/>
    <p:sldId id="1596" r:id="rId8"/>
    <p:sldId id="1593" r:id="rId9"/>
    <p:sldId id="1578" r:id="rId10"/>
    <p:sldId id="1597" r:id="rId11"/>
    <p:sldId id="1579" r:id="rId12"/>
    <p:sldId id="1580" r:id="rId13"/>
    <p:sldId id="1589" r:id="rId14"/>
    <p:sldId id="1591" r:id="rId15"/>
    <p:sldId id="1590" r:id="rId16"/>
    <p:sldId id="1583" r:id="rId17"/>
    <p:sldId id="1595" r:id="rId18"/>
  </p:sldIdLst>
  <p:sldSz cx="9144000" cy="6858000" type="screen4x3"/>
  <p:notesSz cx="7315200" cy="9601200"/>
  <p:custDataLst>
    <p:tags r:id="rId22"/>
  </p:custDataLst>
  <p:defaultTextStyle>
    <a:defPPr>
      <a:defRPr lang="en-GB"/>
    </a:defPPr>
    <a:lvl1pPr algn="l" rtl="0" fontAlgn="base">
      <a:spcBef>
        <a:spcPct val="20000"/>
      </a:spcBef>
      <a:spcAft>
        <a:spcPct val="0"/>
      </a:spcAft>
      <a:buClr>
        <a:srgbClr val="993300"/>
      </a:buClr>
      <a:buChar char="•"/>
      <a:defRPr sz="900"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1pPr>
    <a:lvl2pPr marL="457200" algn="l" rtl="0" fontAlgn="base">
      <a:spcBef>
        <a:spcPct val="20000"/>
      </a:spcBef>
      <a:spcAft>
        <a:spcPct val="0"/>
      </a:spcAft>
      <a:buClr>
        <a:srgbClr val="993300"/>
      </a:buClr>
      <a:buChar char="•"/>
      <a:defRPr sz="900"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2pPr>
    <a:lvl3pPr marL="914400" algn="l" rtl="0" fontAlgn="base">
      <a:spcBef>
        <a:spcPct val="20000"/>
      </a:spcBef>
      <a:spcAft>
        <a:spcPct val="0"/>
      </a:spcAft>
      <a:buClr>
        <a:srgbClr val="993300"/>
      </a:buClr>
      <a:buChar char="•"/>
      <a:defRPr sz="900"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3pPr>
    <a:lvl4pPr marL="1371600" algn="l" rtl="0" fontAlgn="base">
      <a:spcBef>
        <a:spcPct val="20000"/>
      </a:spcBef>
      <a:spcAft>
        <a:spcPct val="0"/>
      </a:spcAft>
      <a:buClr>
        <a:srgbClr val="993300"/>
      </a:buClr>
      <a:buChar char="•"/>
      <a:defRPr sz="900"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4pPr>
    <a:lvl5pPr marL="1828800" algn="l" rtl="0" fontAlgn="base">
      <a:spcBef>
        <a:spcPct val="20000"/>
      </a:spcBef>
      <a:spcAft>
        <a:spcPct val="0"/>
      </a:spcAft>
      <a:buClr>
        <a:srgbClr val="993300"/>
      </a:buClr>
      <a:buChar char="•"/>
      <a:defRPr sz="900"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900"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900"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900"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900" kern="1200">
        <a:solidFill>
          <a:schemeClr val="tx1"/>
        </a:solidFill>
        <a:latin typeface="Arial Narrow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CC00"/>
    <a:srgbClr val="FF9999"/>
    <a:srgbClr val="0099CC"/>
    <a:srgbClr val="333399"/>
    <a:srgbClr val="0033CC"/>
    <a:srgbClr val="FF00FF"/>
    <a:srgbClr val="000D63"/>
    <a:srgbClr val="D1D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 horzBarState="maximized">
    <p:restoredLeft sz="15620"/>
    <p:restoredTop sz="99668" autoAdjust="0"/>
  </p:normalViewPr>
  <p:slideViewPr>
    <p:cSldViewPr snapToGrid="0">
      <p:cViewPr>
        <p:scale>
          <a:sx n="165" d="100"/>
          <a:sy n="165" d="100"/>
        </p:scale>
        <p:origin x="576" y="448"/>
      </p:cViewPr>
      <p:guideLst>
        <p:guide orient="horz" pos="412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46336"/>
    </p:cViewPr>
  </p:sorterViewPr>
  <p:notesViewPr>
    <p:cSldViewPr snapToGrid="0">
      <p:cViewPr varScale="1">
        <p:scale>
          <a:sx n="49" d="100"/>
          <a:sy n="49" d="100"/>
        </p:scale>
        <p:origin x="-1506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tags" Target="tags/tag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6" tIns="46438" rIns="92876" bIns="46438" numCol="1" anchor="t" anchorCtr="0" compatLnSpc="1">
            <a:prstTxWarp prst="textNoShape">
              <a:avLst/>
            </a:prstTxWarp>
          </a:bodyPr>
          <a:lstStyle>
            <a:lvl1pPr defTabSz="928688">
              <a:buClrTx/>
              <a:defRPr sz="1200">
                <a:ea typeface="+mn-ea"/>
                <a:cs typeface="+mn-cs"/>
                <a:sym typeface="Wingdings 3" charset="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068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6" tIns="46438" rIns="92876" bIns="46438" numCol="1" anchor="t" anchorCtr="0" compatLnSpc="1">
            <a:prstTxWarp prst="textNoShape">
              <a:avLst/>
            </a:prstTxWarp>
          </a:bodyPr>
          <a:lstStyle>
            <a:lvl1pPr algn="r" defTabSz="928688">
              <a:buClrTx/>
              <a:defRPr sz="1200">
                <a:ea typeface="+mn-ea"/>
                <a:cs typeface="+mn-cs"/>
                <a:sym typeface="Wingdings 3" charset="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068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6" tIns="46438" rIns="92876" bIns="46438" numCol="1" anchor="b" anchorCtr="0" compatLnSpc="1">
            <a:prstTxWarp prst="textNoShape">
              <a:avLst/>
            </a:prstTxWarp>
          </a:bodyPr>
          <a:lstStyle>
            <a:lvl1pPr defTabSz="928688">
              <a:buClrTx/>
              <a:defRPr sz="1200">
                <a:ea typeface="+mn-ea"/>
                <a:cs typeface="+mn-cs"/>
                <a:sym typeface="Wingdings 3" charset="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068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6" tIns="46438" rIns="92876" bIns="46438" numCol="1" anchor="b" anchorCtr="0" compatLnSpc="1">
            <a:prstTxWarp prst="textNoShape">
              <a:avLst/>
            </a:prstTxWarp>
          </a:bodyPr>
          <a:lstStyle>
            <a:lvl1pPr algn="r" defTabSz="928688">
              <a:buClrTx/>
              <a:defRPr sz="1200">
                <a:sym typeface="Wingdings 3" charset="0"/>
              </a:defRPr>
            </a:lvl1pPr>
          </a:lstStyle>
          <a:p>
            <a:pPr>
              <a:defRPr/>
            </a:pPr>
            <a:fld id="{49612EDB-1D85-8A49-8843-A384717891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7227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6" tIns="46438" rIns="92876" bIns="46438" numCol="1" anchor="t" anchorCtr="0" compatLnSpc="1">
            <a:prstTxWarp prst="textNoShape">
              <a:avLst/>
            </a:prstTxWarp>
          </a:bodyPr>
          <a:lstStyle>
            <a:lvl1pPr defTabSz="928688">
              <a:spcBef>
                <a:spcPct val="0"/>
              </a:spcBef>
              <a:buClrTx/>
              <a:buFontTx/>
              <a:buNone/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6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6" tIns="46438" rIns="92876" bIns="46438" numCol="1" anchor="t" anchorCtr="0" compatLnSpc="1">
            <a:prstTxWarp prst="textNoShape">
              <a:avLst/>
            </a:prstTxWarp>
          </a:bodyPr>
          <a:lstStyle>
            <a:lvl1pPr algn="r" defTabSz="928688">
              <a:spcBef>
                <a:spcPct val="0"/>
              </a:spcBef>
              <a:buClrTx/>
              <a:buFontTx/>
              <a:buNone/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143125" y="569913"/>
            <a:ext cx="3028950" cy="22717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6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3067050"/>
            <a:ext cx="5362575" cy="581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6" tIns="46438" rIns="92876" bIns="464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56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6" tIns="46438" rIns="92876" bIns="46438" numCol="1" anchor="b" anchorCtr="0" compatLnSpc="1">
            <a:prstTxWarp prst="textNoShape">
              <a:avLst/>
            </a:prstTxWarp>
          </a:bodyPr>
          <a:lstStyle>
            <a:lvl1pPr defTabSz="928688">
              <a:spcBef>
                <a:spcPct val="0"/>
              </a:spcBef>
              <a:buClrTx/>
              <a:buFontTx/>
              <a:buNone/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6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6" tIns="46438" rIns="92876" bIns="46438" numCol="1" anchor="b" anchorCtr="0" compatLnSpc="1">
            <a:prstTxWarp prst="textNoShape">
              <a:avLst/>
            </a:prstTxWarp>
          </a:bodyPr>
          <a:lstStyle>
            <a:lvl1pPr algn="r" defTabSz="928688">
              <a:spcBef>
                <a:spcPct val="0"/>
              </a:spcBef>
              <a:buClrTx/>
              <a:buFontTx/>
              <a:buNone/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ACB6A8D3-5954-394E-B7F0-DA7A08C531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79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jpeg"/><Relationship Id="rId9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0" y="0"/>
            <a:ext cx="9144000" cy="1311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15" descr="CompSci_logo_landscapeR_rg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15888"/>
            <a:ext cx="3241675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1854200" y="1778000"/>
            <a:ext cx="184150" cy="4619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mtClean="0"/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7134225" y="3216275"/>
            <a:ext cx="12954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7134225" y="4962525"/>
            <a:ext cx="12954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16" descr="partne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63" y="3444875"/>
            <a:ext cx="1008062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partne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5337175"/>
            <a:ext cx="1008063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99592" y="3221658"/>
            <a:ext cx="5399088" cy="1143446"/>
          </a:xfrm>
        </p:spPr>
        <p:txBody>
          <a:bodyPr/>
          <a:lstStyle>
            <a:lvl1pPr>
              <a:lnSpc>
                <a:spcPts val="3500"/>
              </a:lnSpc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99592" y="4797152"/>
            <a:ext cx="5399087" cy="970830"/>
          </a:xfrm>
        </p:spPr>
        <p:txBody>
          <a:bodyPr/>
          <a:lstStyle>
            <a:lvl1pPr marL="0" indent="0">
              <a:lnSpc>
                <a:spcPts val="1800"/>
              </a:lnSpc>
              <a:buFont typeface="Wingdings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Click to edit Master subtitle style</a:t>
            </a:r>
            <a:endParaRPr lang="en-US" noProof="0" dirty="0" smtClean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096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2329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Click icon to add picture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556500" y="6102350"/>
            <a:ext cx="1366838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096000" y="6305550"/>
            <a:ext cx="1295400" cy="330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45388" y="6386513"/>
            <a:ext cx="1366837" cy="252412"/>
          </a:xfrm>
          <a:prstGeom prst="rect">
            <a:avLst/>
          </a:prstGeom>
        </p:spPr>
        <p:txBody>
          <a:bodyPr/>
          <a:lstStyle>
            <a:lvl1pPr>
              <a:buFontTx/>
              <a:buChar char="•"/>
              <a:defRPr/>
            </a:lvl1pPr>
          </a:lstStyle>
          <a:p>
            <a:pPr>
              <a:defRPr/>
            </a:pPr>
            <a:r>
              <a:rPr lang="en-US"/>
              <a:t> </a:t>
            </a:r>
            <a:fld id="{2D0B8B2F-AC41-5341-8659-ABF2A83D63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23174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556500" y="6102350"/>
            <a:ext cx="1366838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096000" y="6305550"/>
            <a:ext cx="1295400" cy="330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45388" y="6386513"/>
            <a:ext cx="1366837" cy="252412"/>
          </a:xfrm>
          <a:prstGeom prst="rect">
            <a:avLst/>
          </a:prstGeom>
        </p:spPr>
        <p:txBody>
          <a:bodyPr/>
          <a:lstStyle>
            <a:lvl1pPr>
              <a:buFontTx/>
              <a:buChar char="•"/>
              <a:defRPr/>
            </a:lvl1pPr>
          </a:lstStyle>
          <a:p>
            <a:pPr>
              <a:defRPr/>
            </a:pPr>
            <a:r>
              <a:rPr lang="en-US"/>
              <a:t> </a:t>
            </a:r>
            <a:fld id="{0C8E7A24-61C0-F44C-81C9-BA557B4DD5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9920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87338"/>
            <a:ext cx="1943100" cy="5338762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7338"/>
            <a:ext cx="5676900" cy="5338762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556500" y="6102350"/>
            <a:ext cx="1366838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096000" y="6305550"/>
            <a:ext cx="1295400" cy="330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45388" y="6386513"/>
            <a:ext cx="1366837" cy="252412"/>
          </a:xfrm>
          <a:prstGeom prst="rect">
            <a:avLst/>
          </a:prstGeom>
        </p:spPr>
        <p:txBody>
          <a:bodyPr/>
          <a:lstStyle>
            <a:lvl1pPr>
              <a:buFontTx/>
              <a:buChar char="•"/>
              <a:defRPr/>
            </a:lvl1pPr>
          </a:lstStyle>
          <a:p>
            <a:pPr>
              <a:defRPr/>
            </a:pPr>
            <a:r>
              <a:rPr lang="en-US"/>
              <a:t> </a:t>
            </a:r>
            <a:fld id="{042499D5-8748-B545-BB0E-019A5616E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1147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6"/>
          <p:cNvSpPr txBox="1">
            <a:spLocks noChangeArrowheads="1"/>
          </p:cNvSpPr>
          <p:nvPr/>
        </p:nvSpPr>
        <p:spPr bwMode="auto">
          <a:xfrm>
            <a:off x="1854200" y="1778000"/>
            <a:ext cx="184150" cy="4619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mtClean="0"/>
          </a:p>
        </p:txBody>
      </p:sp>
      <p:pic>
        <p:nvPicPr>
          <p:cNvPr id="5" name="Picture 11" descr="496_ph_student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t="153" b="-1418"/>
          <a:stretch>
            <a:fillRect/>
          </a:stretch>
        </p:blipFill>
        <p:spPr bwMode="auto">
          <a:xfrm>
            <a:off x="0" y="1306513"/>
            <a:ext cx="174466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Circuit Board CC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3" y="1314450"/>
            <a:ext cx="13366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COM_426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8" y="1304925"/>
            <a:ext cx="178435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COM_389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6"/>
          <a:stretch>
            <a:fillRect/>
          </a:stretch>
        </p:blipFill>
        <p:spPr bwMode="auto">
          <a:xfrm>
            <a:off x="7407275" y="1304925"/>
            <a:ext cx="1736725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iStock_000003233994XSma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1311275"/>
            <a:ext cx="17272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 descr="RadCamAria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22"/>
          <a:stretch>
            <a:fillRect/>
          </a:stretch>
        </p:blipFill>
        <p:spPr bwMode="auto">
          <a:xfrm>
            <a:off x="2838450" y="1187450"/>
            <a:ext cx="935038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BookEreader CC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5" r="1813"/>
          <a:stretch>
            <a:fillRect/>
          </a:stretch>
        </p:blipFill>
        <p:spPr bwMode="auto">
          <a:xfrm>
            <a:off x="6634163" y="1306513"/>
            <a:ext cx="766762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0"/>
            <a:ext cx="9144000" cy="1341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" name="Picture 15" descr="CompSci_logo_landscapeR_rgb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15888"/>
            <a:ext cx="3241675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677297"/>
            <a:ext cx="5399088" cy="831078"/>
          </a:xfrm>
        </p:spPr>
        <p:txBody>
          <a:bodyPr/>
          <a:lstStyle>
            <a:lvl1pPr>
              <a:lnSpc>
                <a:spcPts val="3500"/>
              </a:lnSpc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2813" y="3970338"/>
            <a:ext cx="5399087" cy="1752600"/>
          </a:xfrm>
        </p:spPr>
        <p:txBody>
          <a:bodyPr/>
          <a:lstStyle>
            <a:lvl1pPr marL="0" indent="0">
              <a:lnSpc>
                <a:spcPts val="1800"/>
              </a:lnSpc>
              <a:buFont typeface="Wingdings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Click to edit Master subtitle style</a:t>
            </a:r>
            <a:endParaRPr lang="en-US" noProof="0" dirty="0" smtClean="0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096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6142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556500" y="6102350"/>
            <a:ext cx="1366838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096000" y="6305550"/>
            <a:ext cx="1295400" cy="330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78863" y="6518275"/>
            <a:ext cx="465137" cy="3397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dirty="0" smtClean="0"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 </a:t>
            </a:r>
            <a:fld id="{13AA84A7-6831-1146-9033-28C42D09C3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4963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556500" y="6102350"/>
            <a:ext cx="1366838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096000" y="6305550"/>
            <a:ext cx="1295400" cy="330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45388" y="6386513"/>
            <a:ext cx="1366837" cy="252412"/>
          </a:xfrm>
          <a:prstGeom prst="rect">
            <a:avLst/>
          </a:prstGeom>
        </p:spPr>
        <p:txBody>
          <a:bodyPr/>
          <a:lstStyle>
            <a:lvl1pPr>
              <a:buFontTx/>
              <a:buChar char="•"/>
              <a:defRPr/>
            </a:lvl1pPr>
          </a:lstStyle>
          <a:p>
            <a:pPr>
              <a:defRPr/>
            </a:pPr>
            <a:r>
              <a:rPr lang="en-US"/>
              <a:t> </a:t>
            </a:r>
            <a:fld id="{CF3EE9F1-6BAA-2E42-B141-C2D5D3C163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5120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113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113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556500" y="6102350"/>
            <a:ext cx="1366838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096000" y="6305550"/>
            <a:ext cx="1295400" cy="330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45388" y="6386513"/>
            <a:ext cx="1366837" cy="252412"/>
          </a:xfrm>
          <a:prstGeom prst="rect">
            <a:avLst/>
          </a:prstGeom>
        </p:spPr>
        <p:txBody>
          <a:bodyPr/>
          <a:lstStyle>
            <a:lvl1pPr>
              <a:buFontTx/>
              <a:buChar char="•"/>
              <a:defRPr/>
            </a:lvl1pPr>
          </a:lstStyle>
          <a:p>
            <a:pPr>
              <a:defRPr/>
            </a:pPr>
            <a:r>
              <a:rPr lang="en-US"/>
              <a:t> </a:t>
            </a:r>
            <a:fld id="{6BBBFE80-9647-3C43-82C3-764A311C3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9619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556500" y="6102350"/>
            <a:ext cx="1366838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096000" y="6305550"/>
            <a:ext cx="1295400" cy="330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45388" y="6386513"/>
            <a:ext cx="1366837" cy="252412"/>
          </a:xfrm>
          <a:prstGeom prst="rect">
            <a:avLst/>
          </a:prstGeom>
        </p:spPr>
        <p:txBody>
          <a:bodyPr/>
          <a:lstStyle>
            <a:lvl1pPr>
              <a:buFontTx/>
              <a:buChar char="•"/>
              <a:defRPr/>
            </a:lvl1pPr>
          </a:lstStyle>
          <a:p>
            <a:pPr>
              <a:defRPr/>
            </a:pPr>
            <a:r>
              <a:rPr lang="en-US"/>
              <a:t> </a:t>
            </a:r>
            <a:fld id="{1981020A-F799-5642-81BE-6AD2F0375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2793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556500" y="6102350"/>
            <a:ext cx="1366838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096000" y="6305550"/>
            <a:ext cx="1295400" cy="330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45388" y="6386513"/>
            <a:ext cx="1366837" cy="252412"/>
          </a:xfrm>
          <a:prstGeom prst="rect">
            <a:avLst/>
          </a:prstGeom>
        </p:spPr>
        <p:txBody>
          <a:bodyPr/>
          <a:lstStyle>
            <a:lvl1pPr>
              <a:buFontTx/>
              <a:buChar char="•"/>
              <a:defRPr/>
            </a:lvl1pPr>
          </a:lstStyle>
          <a:p>
            <a:pPr>
              <a:defRPr/>
            </a:pPr>
            <a:r>
              <a:rPr lang="en-US"/>
              <a:t> </a:t>
            </a:r>
            <a:fld id="{8A25FB6C-8AD2-BB42-A76A-915B6A442D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06504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556500" y="6102350"/>
            <a:ext cx="1366838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096000" y="6305550"/>
            <a:ext cx="1295400" cy="330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45388" y="6386513"/>
            <a:ext cx="1366837" cy="252412"/>
          </a:xfrm>
          <a:prstGeom prst="rect">
            <a:avLst/>
          </a:prstGeom>
        </p:spPr>
        <p:txBody>
          <a:bodyPr/>
          <a:lstStyle>
            <a:lvl1pPr>
              <a:buFontTx/>
              <a:buChar char="•"/>
              <a:defRPr/>
            </a:lvl1pPr>
          </a:lstStyle>
          <a:p>
            <a:pPr>
              <a:defRPr/>
            </a:pPr>
            <a:r>
              <a:rPr lang="en-US"/>
              <a:t> </a:t>
            </a:r>
            <a:fld id="{65AAF89B-91D7-4C49-9893-CF0DC94A46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81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556500" y="6102350"/>
            <a:ext cx="1366838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096000" y="6305550"/>
            <a:ext cx="1295400" cy="330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45388" y="6386513"/>
            <a:ext cx="1366837" cy="252412"/>
          </a:xfrm>
          <a:prstGeom prst="rect">
            <a:avLst/>
          </a:prstGeom>
        </p:spPr>
        <p:txBody>
          <a:bodyPr/>
          <a:lstStyle>
            <a:lvl1pPr>
              <a:buFontTx/>
              <a:buChar char="•"/>
              <a:defRPr/>
            </a:lvl1pPr>
          </a:lstStyle>
          <a:p>
            <a:pPr>
              <a:defRPr/>
            </a:pPr>
            <a:r>
              <a:rPr lang="en-US"/>
              <a:t> </a:t>
            </a:r>
            <a:fld id="{DDE91BEA-7759-A04B-A2A2-4A5217BD6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47718"/>
      </p:ext>
    </p:extLst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1813"/>
            <a:ext cx="7772400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3538" y="1511300"/>
            <a:ext cx="8277225" cy="502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4" r:id="rId1"/>
    <p:sldLayoutId id="2147484495" r:id="rId2"/>
    <p:sldLayoutId id="2147484496" r:id="rId3"/>
    <p:sldLayoutId id="2147484497" r:id="rId4"/>
    <p:sldLayoutId id="2147484498" r:id="rId5"/>
    <p:sldLayoutId id="2147484499" r:id="rId6"/>
    <p:sldLayoutId id="2147484500" r:id="rId7"/>
    <p:sldLayoutId id="2147484501" r:id="rId8"/>
    <p:sldLayoutId id="2147484502" r:id="rId9"/>
    <p:sldLayoutId id="2147484503" r:id="rId10"/>
    <p:sldLayoutId id="2147484504" r:id="rId11"/>
    <p:sldLayoutId id="2147484505" r:id="rId12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82575" indent="-282575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002147"/>
        </a:buClr>
        <a:buSzPct val="80000"/>
        <a:buFont typeface="Wingdings" charset="0"/>
        <a:buChar char="§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63588" indent="-188913" algn="l" rtl="0" eaLnBrk="0" fontAlgn="base" hangingPunct="0">
        <a:spcBef>
          <a:spcPct val="20000"/>
        </a:spcBef>
        <a:spcAft>
          <a:spcPct val="0"/>
        </a:spcAft>
        <a:buClr>
          <a:srgbClr val="002147"/>
        </a:buClr>
        <a:buSzPct val="80000"/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2pPr>
      <a:lvl3pPr marL="1141413" indent="-187325" algn="l" rtl="0" eaLnBrk="0" fontAlgn="base" hangingPunct="0">
        <a:spcBef>
          <a:spcPct val="20000"/>
        </a:spcBef>
        <a:spcAft>
          <a:spcPct val="0"/>
        </a:spcAft>
        <a:buClr>
          <a:srgbClr val="002147"/>
        </a:buClr>
        <a:buSzPct val="80000"/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3pPr>
      <a:lvl4pPr marL="1519238" indent="-187325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1898650" indent="-1889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355850" indent="-188913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813050" indent="-188913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270250" indent="-188913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727450" indent="-188913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7" Type="http://schemas.openxmlformats.org/officeDocument/2006/relationships/image" Target="../media/image42.emf"/><Relationship Id="rId8" Type="http://schemas.openxmlformats.org/officeDocument/2006/relationships/image" Target="../media/image43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7" Type="http://schemas.openxmlformats.org/officeDocument/2006/relationships/image" Target="../media/image28.emf"/><Relationship Id="rId8" Type="http://schemas.openxmlformats.org/officeDocument/2006/relationships/image" Target="../media/image29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ctrTitle"/>
          </p:nvPr>
        </p:nvSpPr>
        <p:spPr>
          <a:xfrm>
            <a:off x="269394" y="2857500"/>
            <a:ext cx="8307869" cy="83185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Ontology-based Query Answering with </a:t>
            </a:r>
            <a:r>
              <a:rPr lang="en-US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PAGOdA</a:t>
            </a:r>
            <a:endParaRPr lang="en-US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6" name="Subtitle 2"/>
          <p:cNvSpPr>
            <a:spLocks noGrp="1"/>
          </p:cNvSpPr>
          <p:nvPr>
            <p:ph type="subTitle" idx="1"/>
          </p:nvPr>
        </p:nvSpPr>
        <p:spPr>
          <a:xfrm>
            <a:off x="761999" y="3634847"/>
            <a:ext cx="8720667" cy="2698750"/>
          </a:xfrm>
        </p:spPr>
        <p:txBody>
          <a:bodyPr/>
          <a:lstStyle/>
          <a:p>
            <a:pPr eaLnBrk="1" hangingPunct="1"/>
            <a:endParaRPr lang="en-US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u="sng" dirty="0" smtClean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	     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	 BERNARDO 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CUENCA GRAU</a:t>
            </a:r>
          </a:p>
          <a:p>
            <a:pPr eaLnBrk="1" hangingPunct="1"/>
            <a:endParaRPr lang="en-US" sz="18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1800" dirty="0" smtClean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Joint work with 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Yujiao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Zhou, 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Yavor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Nenov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, Ian 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Horrocks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, Mark Kaminski</a:t>
            </a:r>
            <a:endParaRPr lang="en-US" sz="18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 descr="2281_ox_logo_blue_p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210" y="5626102"/>
            <a:ext cx="612204" cy="73159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Subset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38" y="1511301"/>
            <a:ext cx="7433492" cy="173682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smtClean="0"/>
              <a:t>Construct a </a:t>
            </a:r>
            <a:r>
              <a:rPr lang="en-US" sz="1600" dirty="0" err="1" smtClean="0"/>
              <a:t>Datalog</a:t>
            </a:r>
            <a:r>
              <a:rPr lang="en-US" sz="1600" dirty="0" smtClean="0"/>
              <a:t> KB                           consisting of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dirty="0" smtClean="0"/>
              <a:t>All facts in 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dirty="0" smtClean="0"/>
              <a:t>A fact              for each gap answer </a:t>
            </a:r>
            <a:r>
              <a:rPr lang="en-US" sz="1600" b="1" dirty="0" smtClean="0"/>
              <a:t>a</a:t>
            </a:r>
          </a:p>
          <a:p>
            <a:pPr marL="0" indent="0">
              <a:buNone/>
            </a:pPr>
            <a:r>
              <a:rPr lang="en-US" sz="1600" b="1" dirty="0"/>
              <a:t>	</a:t>
            </a:r>
            <a:r>
              <a:rPr lang="en-US" sz="1600" dirty="0" smtClean="0"/>
              <a:t>Rules resulting from “inverting” rules in       </a:t>
            </a:r>
          </a:p>
          <a:p>
            <a:pPr marL="0" indent="0">
              <a:buNone/>
            </a:pPr>
            <a:r>
              <a:rPr lang="en-US" sz="1600" dirty="0"/>
              <a:t>	 </a:t>
            </a:r>
            <a:r>
              <a:rPr lang="en-US" sz="1600" dirty="0" smtClean="0"/>
              <a:t>       Simulate </a:t>
            </a:r>
            <a:r>
              <a:rPr lang="en-US" sz="1600" dirty="0" err="1" smtClean="0"/>
              <a:t>hyperresolution</a:t>
            </a:r>
            <a:r>
              <a:rPr lang="en-US" sz="1600" dirty="0" smtClean="0"/>
              <a:t> proofs in      “backwards”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</a:t>
            </a:r>
            <a:fld id="{13AA84A7-6831-1146-9033-28C42D09C31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264" y="1589229"/>
            <a:ext cx="1315798" cy="236333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324" y="2806391"/>
            <a:ext cx="180493" cy="187436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120" y="3559654"/>
            <a:ext cx="3506546" cy="235467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849" y="4312720"/>
            <a:ext cx="4872182" cy="965021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 bwMode="auto">
          <a:xfrm>
            <a:off x="3994729" y="3917758"/>
            <a:ext cx="138544" cy="300182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320" y="1885759"/>
            <a:ext cx="374649" cy="2539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31514" y="5672667"/>
            <a:ext cx="6911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Arial"/>
              </a:rPr>
              <a:t>Subset is then defined as follows:</a:t>
            </a:r>
            <a:r>
              <a:rPr lang="en-US" sz="1600" dirty="0">
                <a:latin typeface="Arial"/>
              </a:rPr>
              <a:t>	</a:t>
            </a: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492" y="6196060"/>
            <a:ext cx="6515478" cy="258039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266" y="2184978"/>
            <a:ext cx="564764" cy="27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2878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3: </a:t>
            </a:r>
            <a:r>
              <a:rPr lang="en-US" dirty="0" err="1" smtClean="0"/>
              <a:t>Summarisation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</a:t>
            </a:r>
            <a:fld id="{13AA84A7-6831-1146-9033-28C42D09C31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Picture 2" descr="framework_part2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083" r="-46083"/>
          <a:stretch>
            <a:fillRect/>
          </a:stretch>
        </p:blipFill>
        <p:spPr bwMode="auto">
          <a:xfrm>
            <a:off x="-952644" y="2134755"/>
            <a:ext cx="4905797" cy="297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86364" y="2501516"/>
            <a:ext cx="5926667" cy="2997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Arial"/>
              </a:rPr>
              <a:t>Further reduce problem size by </a:t>
            </a:r>
            <a:r>
              <a:rPr lang="en-US" sz="1600" dirty="0" err="1" smtClean="0">
                <a:solidFill>
                  <a:srgbClr val="FF0000"/>
                </a:solidFill>
                <a:latin typeface="Arial"/>
              </a:rPr>
              <a:t>summarising</a:t>
            </a:r>
            <a:r>
              <a:rPr lang="en-US" sz="1600" dirty="0" smtClean="0">
                <a:latin typeface="Arial"/>
              </a:rPr>
              <a:t> the </a:t>
            </a:r>
            <a:r>
              <a:rPr lang="en-US" sz="1600" dirty="0" smtClean="0">
                <a:latin typeface="Arial"/>
              </a:rPr>
              <a:t>KB subset</a:t>
            </a:r>
            <a:endParaRPr lang="en-US" sz="1600" dirty="0" smtClean="0">
              <a:latin typeface="Arial"/>
            </a:endParaRPr>
          </a:p>
          <a:p>
            <a:pPr lvl="1"/>
            <a:r>
              <a:rPr lang="en-US" sz="1600" dirty="0" smtClean="0">
                <a:latin typeface="Arial"/>
              </a:rPr>
              <a:t> Technique introduced by the SHER team at IBM</a:t>
            </a:r>
          </a:p>
          <a:p>
            <a:pPr lvl="1"/>
            <a:r>
              <a:rPr lang="en-US" sz="1600" dirty="0">
                <a:latin typeface="Arial"/>
              </a:rPr>
              <a:t> </a:t>
            </a:r>
            <a:r>
              <a:rPr lang="en-US" sz="1600" dirty="0" smtClean="0">
                <a:latin typeface="Arial"/>
              </a:rPr>
              <a:t>“Merge” constants that are instances of same concepts</a:t>
            </a:r>
          </a:p>
          <a:p>
            <a:pPr lvl="1"/>
            <a:r>
              <a:rPr lang="en-US" sz="1600" dirty="0" smtClean="0">
                <a:latin typeface="Arial"/>
              </a:rPr>
              <a:t> Check answers against summary using OWL 2 </a:t>
            </a:r>
            <a:r>
              <a:rPr lang="en-US" sz="1600" dirty="0" err="1" smtClean="0">
                <a:latin typeface="Arial"/>
              </a:rPr>
              <a:t>reasoner</a:t>
            </a:r>
            <a:endParaRPr lang="en-US" sz="1600" dirty="0">
              <a:latin typeface="Arial"/>
            </a:endParaRPr>
          </a:p>
          <a:p>
            <a:pPr lvl="1"/>
            <a:r>
              <a:rPr lang="en-US" sz="1600" dirty="0" smtClean="0">
                <a:latin typeface="Arial"/>
              </a:rPr>
              <a:t> The summary of the fragment is typically very small</a:t>
            </a:r>
          </a:p>
          <a:p>
            <a:pPr lvl="1"/>
            <a:endParaRPr lang="en-US" sz="1600" dirty="0">
              <a:latin typeface="Arial"/>
            </a:endParaRPr>
          </a:p>
          <a:p>
            <a:pPr>
              <a:buNone/>
            </a:pPr>
            <a:r>
              <a:rPr lang="en-US" sz="1600" dirty="0" smtClean="0">
                <a:latin typeface="Arial"/>
              </a:rPr>
              <a:t>This is an orthogonal over-approximation to previous ones</a:t>
            </a:r>
          </a:p>
          <a:p>
            <a:pPr lvl="1">
              <a:buNone/>
            </a:pPr>
            <a:r>
              <a:rPr lang="en-US" sz="1600" dirty="0" smtClean="0">
                <a:latin typeface="Arial"/>
              </a:rPr>
              <a:t> We further reduce the size </a:t>
            </a:r>
            <a:r>
              <a:rPr lang="en-US" sz="1600" dirty="0" smtClean="0">
                <a:latin typeface="Arial"/>
              </a:rPr>
              <a:t>of the gap</a:t>
            </a:r>
            <a:endParaRPr lang="en-US" sz="1600" dirty="0" smtClean="0">
              <a:solidFill>
                <a:srgbClr val="0000FF"/>
              </a:solidFill>
              <a:latin typeface="Arial"/>
              <a:ea typeface="ＭＳ ゴシック" charset="0"/>
              <a:cs typeface="ＭＳ ゴシック" charset="0"/>
              <a:sym typeface="Wingdings" charset="0"/>
            </a:endParaRPr>
          </a:p>
          <a:p>
            <a:pPr lvl="1">
              <a:buNone/>
            </a:pPr>
            <a:r>
              <a:rPr lang="en-US" sz="1600" dirty="0">
                <a:solidFill>
                  <a:srgbClr val="0000FF"/>
                </a:solidFill>
                <a:latin typeface="Arial"/>
                <a:ea typeface="ＭＳ ゴシック" charset="0"/>
                <a:cs typeface="ＭＳ ゴシック" charset="0"/>
                <a:sym typeface="Wingdings" charset="0"/>
              </a:rPr>
              <a:t> </a:t>
            </a:r>
            <a:r>
              <a:rPr lang="en-US" sz="1600" dirty="0" smtClean="0">
                <a:latin typeface="Arial"/>
                <a:ea typeface="ＭＳ ゴシック" charset="0"/>
                <a:cs typeface="ＭＳ ゴシック" charset="0"/>
                <a:sym typeface="Wingdings" charset="0"/>
              </a:rPr>
              <a:t>Sometimes we even make it empty ! </a:t>
            </a:r>
          </a:p>
          <a:p>
            <a:pPr lvl="1">
              <a:buNone/>
            </a:pPr>
            <a:r>
              <a:rPr lang="en-US" sz="1600" dirty="0" smtClean="0">
                <a:latin typeface="Arial"/>
              </a:rPr>
              <a:t>	</a:t>
            </a:r>
            <a:endParaRPr lang="en-US" sz="16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544140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4: Dependency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</a:t>
            </a:r>
            <a:fld id="{13AA84A7-6831-1146-9033-28C42D09C31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 descr="framework_part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24" y="2357773"/>
            <a:ext cx="2277003" cy="385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17152" y="3117273"/>
            <a:ext cx="5957454" cy="148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Arial"/>
              </a:rPr>
              <a:t>Group remaining candidate answers</a:t>
            </a:r>
          </a:p>
          <a:p>
            <a:pPr lvl="1"/>
            <a:r>
              <a:rPr lang="en-US" sz="1600" dirty="0" smtClean="0">
                <a:latin typeface="Arial"/>
              </a:rPr>
              <a:t> If </a:t>
            </a:r>
            <a:r>
              <a:rPr lang="en-US" sz="1600" b="1" dirty="0" smtClean="0">
                <a:solidFill>
                  <a:srgbClr val="3366FF"/>
                </a:solidFill>
                <a:latin typeface="Arial"/>
              </a:rPr>
              <a:t>a</a:t>
            </a:r>
            <a:r>
              <a:rPr lang="en-US" sz="1600" dirty="0" smtClean="0">
                <a:latin typeface="Arial"/>
              </a:rPr>
              <a:t> and </a:t>
            </a:r>
            <a:r>
              <a:rPr lang="en-US" sz="1600" b="1" dirty="0" smtClean="0">
                <a:solidFill>
                  <a:srgbClr val="3366FF"/>
                </a:solidFill>
                <a:latin typeface="Arial"/>
              </a:rPr>
              <a:t>b</a:t>
            </a:r>
            <a:r>
              <a:rPr lang="en-US" sz="1600" dirty="0" smtClean="0">
                <a:latin typeface="Arial"/>
              </a:rPr>
              <a:t> </a:t>
            </a:r>
            <a:r>
              <a:rPr lang="en-US" sz="1600" dirty="0" smtClean="0">
                <a:latin typeface="Arial"/>
              </a:rPr>
              <a:t>in </a:t>
            </a:r>
            <a:r>
              <a:rPr lang="en-US" sz="1600" dirty="0" smtClean="0">
                <a:latin typeface="Arial"/>
              </a:rPr>
              <a:t>the same group then </a:t>
            </a:r>
            <a:r>
              <a:rPr lang="en-US" sz="1600" b="1" dirty="0">
                <a:solidFill>
                  <a:srgbClr val="3366FF"/>
                </a:solidFill>
                <a:latin typeface="Arial"/>
              </a:rPr>
              <a:t>a</a:t>
            </a:r>
            <a:r>
              <a:rPr lang="en-US" sz="1600" dirty="0" smtClean="0">
                <a:latin typeface="Arial"/>
              </a:rPr>
              <a:t> is an answer </a:t>
            </a:r>
            <a:r>
              <a:rPr lang="en-US" sz="1600" dirty="0" err="1" smtClean="0">
                <a:latin typeface="Arial"/>
              </a:rPr>
              <a:t>iff</a:t>
            </a:r>
            <a:r>
              <a:rPr lang="en-US" sz="1600" dirty="0" smtClean="0">
                <a:latin typeface="Arial"/>
              </a:rPr>
              <a:t> </a:t>
            </a:r>
            <a:r>
              <a:rPr lang="en-US" sz="1600" b="1" dirty="0" smtClean="0">
                <a:solidFill>
                  <a:srgbClr val="3366FF"/>
                </a:solidFill>
                <a:latin typeface="Arial"/>
              </a:rPr>
              <a:t>b</a:t>
            </a:r>
            <a:r>
              <a:rPr lang="en-US" sz="1600" dirty="0" smtClean="0">
                <a:latin typeface="Arial"/>
              </a:rPr>
              <a:t> is </a:t>
            </a:r>
          </a:p>
          <a:p>
            <a:pPr lvl="1"/>
            <a:r>
              <a:rPr lang="en-US" sz="1600" dirty="0" smtClean="0">
                <a:latin typeface="Arial"/>
              </a:rPr>
              <a:t> We can also establish dependencies between groups</a:t>
            </a:r>
            <a:endParaRPr lang="en-US" sz="1600" dirty="0">
              <a:latin typeface="Arial"/>
            </a:endParaRPr>
          </a:p>
          <a:p>
            <a:pPr lvl="1">
              <a:buNone/>
            </a:pPr>
            <a:endParaRPr lang="en-US" sz="1600" dirty="0" smtClean="0">
              <a:latin typeface="Arial"/>
            </a:endParaRPr>
          </a:p>
          <a:p>
            <a:pPr lvl="1">
              <a:buNone/>
            </a:pPr>
            <a:r>
              <a:rPr lang="en-US" sz="1400" dirty="0" smtClean="0">
                <a:latin typeface="Arial"/>
              </a:rPr>
              <a:t>	</a:t>
            </a:r>
            <a:endParaRPr lang="en-US" sz="1400" dirty="0"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24910" y="4887576"/>
            <a:ext cx="5133878" cy="84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Arial"/>
              </a:rPr>
              <a:t>Check group representatives against </a:t>
            </a:r>
            <a:r>
              <a:rPr lang="en-US" sz="1600" dirty="0" smtClean="0">
                <a:latin typeface="Arial"/>
              </a:rPr>
              <a:t>KB subset </a:t>
            </a:r>
            <a:r>
              <a:rPr lang="en-US" sz="1600" dirty="0" smtClean="0">
                <a:latin typeface="Arial"/>
              </a:rPr>
              <a:t>using </a:t>
            </a:r>
            <a:r>
              <a:rPr lang="en-US" sz="1600" dirty="0" smtClean="0">
                <a:latin typeface="Arial"/>
              </a:rPr>
              <a:t>the fully-fledged </a:t>
            </a:r>
            <a:r>
              <a:rPr lang="en-US" sz="1600" dirty="0" err="1" smtClean="0">
                <a:latin typeface="Arial"/>
              </a:rPr>
              <a:t>reasoner</a:t>
            </a:r>
            <a:r>
              <a:rPr lang="en-US" sz="1600" dirty="0" smtClean="0">
                <a:latin typeface="Arial"/>
              </a:rPr>
              <a:t>.</a:t>
            </a:r>
          </a:p>
          <a:p>
            <a:pPr>
              <a:buNone/>
            </a:pPr>
            <a:r>
              <a:rPr lang="en-US" sz="1400" dirty="0" smtClean="0">
                <a:latin typeface="Arial"/>
              </a:rPr>
              <a:t>       </a:t>
            </a:r>
            <a:endParaRPr lang="en-US" sz="14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3074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Evaluation: Test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</a:t>
            </a:r>
            <a:fld id="{13AA84A7-6831-1146-9033-28C42D09C31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71235" y="1103362"/>
            <a:ext cx="8277225" cy="33147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Screen Shot 2015-05-04 at 20.49.29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09" y="1620069"/>
            <a:ext cx="6886900" cy="279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7333" y="4679758"/>
            <a:ext cx="7835515" cy="152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Arial"/>
              </a:rPr>
              <a:t>Queries: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latin typeface="Arial"/>
              </a:rPr>
              <a:t>LUBM / UOBM:  Standard queries + manually crafter “hard” queries.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latin typeface="Arial"/>
              </a:rPr>
              <a:t>FLY:  queries provided by ontology developers.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latin typeface="Arial"/>
              </a:rPr>
              <a:t>NPD and </a:t>
            </a:r>
            <a:r>
              <a:rPr lang="en-US" sz="1600" dirty="0" err="1" smtClean="0">
                <a:latin typeface="Arial"/>
              </a:rPr>
              <a:t>DBPedia</a:t>
            </a:r>
            <a:r>
              <a:rPr lang="en-US" sz="1600" dirty="0" smtClean="0">
                <a:latin typeface="Arial"/>
              </a:rPr>
              <a:t>+: all atomic queries.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err="1" smtClean="0">
                <a:latin typeface="Arial"/>
              </a:rPr>
              <a:t>ChEMBL</a:t>
            </a:r>
            <a:r>
              <a:rPr lang="en-US" sz="1600" dirty="0" smtClean="0">
                <a:latin typeface="Arial"/>
              </a:rPr>
              <a:t>/</a:t>
            </a:r>
            <a:r>
              <a:rPr lang="en-US" sz="1600" dirty="0" err="1" smtClean="0">
                <a:latin typeface="Arial"/>
              </a:rPr>
              <a:t>Reactome</a:t>
            </a:r>
            <a:r>
              <a:rPr lang="en-US" sz="1600" dirty="0" smtClean="0">
                <a:latin typeface="Arial"/>
              </a:rPr>
              <a:t>/</a:t>
            </a:r>
            <a:r>
              <a:rPr lang="en-US" sz="1600" dirty="0" err="1" smtClean="0">
                <a:latin typeface="Arial"/>
              </a:rPr>
              <a:t>Uniprot</a:t>
            </a:r>
            <a:r>
              <a:rPr lang="en-US" sz="1600" dirty="0" smtClean="0">
                <a:latin typeface="Arial"/>
              </a:rPr>
              <a:t>: realistic queries + atomic queries.</a:t>
            </a:r>
            <a:endParaRPr lang="en-US" sz="1600" dirty="0"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8848" y="6380788"/>
            <a:ext cx="7427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Arial"/>
                <a:cs typeface="Arial"/>
              </a:rPr>
              <a:t>Experiments performed on a 5,000£ server with 32 cores and 250GB RAM 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253704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Evaluation: Scalability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</a:t>
            </a:r>
            <a:fld id="{13AA84A7-6831-1146-9033-28C42D09C31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4" descr="Screen Shot 2015-05-04 at 20.51.3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08" y="1645805"/>
            <a:ext cx="666750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2157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Evaluation: Scalability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</a:t>
            </a:r>
            <a:fld id="{13AA84A7-6831-1146-9033-28C42D09C31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Picture 4" descr="Screen Shot 2015-05-04 at 20.53.59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50" y="1532298"/>
            <a:ext cx="7019925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10229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502562"/>
            <a:ext cx="8229600" cy="5631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Queries answered by each technique</a:t>
            </a: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pPr marL="0" indent="0">
              <a:buNone/>
            </a:pPr>
            <a:endParaRPr lang="en-US" sz="2000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682468"/>
              </p:ext>
            </p:extLst>
          </p:nvPr>
        </p:nvGraphicFramePr>
        <p:xfrm>
          <a:off x="130848" y="977515"/>
          <a:ext cx="9013152" cy="2775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7516"/>
                <a:gridCol w="900545"/>
                <a:gridCol w="877455"/>
                <a:gridCol w="638848"/>
                <a:gridCol w="1200727"/>
                <a:gridCol w="715819"/>
                <a:gridCol w="1185333"/>
                <a:gridCol w="1377757"/>
                <a:gridCol w="1139152"/>
              </a:tblGrid>
              <a:tr h="7312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LUBM</a:t>
                      </a:r>
                    </a:p>
                    <a:p>
                      <a:r>
                        <a:rPr lang="en-US" dirty="0" smtClean="0"/>
                        <a:t>(100)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UOBM(1)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FLY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DBPedia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NPD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ChEMBL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(1%)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Reactome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(10%)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Uniprot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(1%)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678269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478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240</a:t>
                      </a:r>
                      <a:endParaRPr lang="en-US" dirty="0"/>
                    </a:p>
                  </a:txBody>
                  <a:tcPr/>
                </a:tc>
              </a:tr>
              <a:tr h="553246">
                <a:tc>
                  <a:txBody>
                    <a:bodyPr/>
                    <a:lstStyle/>
                    <a:p>
                      <a:r>
                        <a:rPr lang="en-US" dirty="0" smtClean="0"/>
                        <a:t>Bounds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1896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236</a:t>
                      </a:r>
                      <a:endParaRPr lang="en-US" dirty="0"/>
                    </a:p>
                  </a:txBody>
                  <a:tcPr/>
                </a:tc>
              </a:tr>
              <a:tr h="406343">
                <a:tc>
                  <a:txBody>
                    <a:bodyPr/>
                    <a:lstStyle/>
                    <a:p>
                      <a:r>
                        <a:rPr lang="en-US" dirty="0" smtClean="0"/>
                        <a:t>Sum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1247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478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240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06343">
                <a:tc>
                  <a:txBody>
                    <a:bodyPr/>
                    <a:lstStyle/>
                    <a:p>
                      <a:r>
                        <a:rPr lang="en-US" dirty="0" smtClean="0"/>
                        <a:t>Full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130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830409"/>
              </p:ext>
            </p:extLst>
          </p:nvPr>
        </p:nvGraphicFramePr>
        <p:xfrm>
          <a:off x="130848" y="4702848"/>
          <a:ext cx="7827819" cy="1947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7516"/>
                <a:gridCol w="900545"/>
                <a:gridCol w="877455"/>
                <a:gridCol w="700424"/>
                <a:gridCol w="1139151"/>
                <a:gridCol w="715819"/>
                <a:gridCol w="1377757"/>
                <a:gridCol w="1139152"/>
              </a:tblGrid>
              <a:tr h="7158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LUBM</a:t>
                      </a:r>
                    </a:p>
                    <a:p>
                      <a:r>
                        <a:rPr lang="en-US" dirty="0" smtClean="0"/>
                        <a:t>(100)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UOBM(1)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FLY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DBPedia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NPD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Reactome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(10%)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Uniprot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(1%)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678269">
                <a:tc>
                  <a:txBody>
                    <a:bodyPr/>
                    <a:lstStyle/>
                    <a:p>
                      <a:r>
                        <a:rPr lang="en-US" dirty="0" smtClean="0"/>
                        <a:t>Facts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 x 10</a:t>
                      </a:r>
                      <a:r>
                        <a:rPr lang="en-US" baseline="30000" dirty="0" smtClean="0"/>
                        <a:t>-5</a:t>
                      </a:r>
                      <a:r>
                        <a:rPr lang="en-US" dirty="0" smtClean="0"/>
                        <a:t>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 x 10</a:t>
                      </a:r>
                      <a:r>
                        <a:rPr lang="en-US" baseline="30000" dirty="0" smtClean="0"/>
                        <a:t>-4</a:t>
                      </a:r>
                      <a:r>
                        <a:rPr lang="en-US" dirty="0" smtClean="0"/>
                        <a:t>%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553246">
                <a:tc>
                  <a:txBody>
                    <a:bodyPr/>
                    <a:lstStyle/>
                    <a:p>
                      <a:r>
                        <a:rPr lang="en-US" dirty="0" smtClean="0"/>
                        <a:t>Rules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1.1%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2485" y="4071697"/>
            <a:ext cx="3905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latin typeface="Arial"/>
              </a:rPr>
              <a:t>Size of the largest </a:t>
            </a:r>
            <a:r>
              <a:rPr lang="en-US" sz="1800" dirty="0" smtClean="0">
                <a:latin typeface="Arial"/>
              </a:rPr>
              <a:t>subsets</a:t>
            </a:r>
            <a:r>
              <a:rPr lang="en-US" sz="1800" dirty="0" smtClean="0">
                <a:latin typeface="Arial"/>
              </a:rPr>
              <a:t> extracted </a:t>
            </a:r>
            <a:endParaRPr lang="en-US" sz="18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811400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err="1" smtClean="0"/>
              <a:t>PAGOdA</a:t>
            </a:r>
            <a:r>
              <a:rPr lang="en-US" sz="1800" dirty="0" smtClean="0"/>
              <a:t> is a fully-fledged query answering system</a:t>
            </a:r>
          </a:p>
          <a:p>
            <a:pPr lvl="1"/>
            <a:r>
              <a:rPr lang="en-US" sz="1600" dirty="0" smtClean="0"/>
              <a:t>PAYG </a:t>
            </a:r>
            <a:r>
              <a:rPr lang="en-US" sz="1600" dirty="0" err="1" smtClean="0"/>
              <a:t>behaviour</a:t>
            </a:r>
            <a:r>
              <a:rPr lang="en-US" sz="1600" dirty="0" smtClean="0"/>
              <a:t> on unrestricted ontologies and queries</a:t>
            </a:r>
          </a:p>
          <a:p>
            <a:pPr lvl="1"/>
            <a:r>
              <a:rPr lang="en-US" sz="1600" dirty="0" smtClean="0"/>
              <a:t>Able to reason with expressive ontologies and large-scale datasets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Available for you to download and try out!</a:t>
            </a:r>
          </a:p>
          <a:p>
            <a:endParaRPr lang="en-US" sz="1600" dirty="0" smtClean="0"/>
          </a:p>
          <a:p>
            <a:r>
              <a:rPr lang="en-US" sz="1800" dirty="0" smtClean="0"/>
              <a:t>The techniques in </a:t>
            </a:r>
            <a:r>
              <a:rPr lang="en-US" sz="1800" dirty="0" err="1" smtClean="0"/>
              <a:t>PAGOdA</a:t>
            </a:r>
            <a:r>
              <a:rPr lang="en-US" sz="1800" dirty="0" smtClean="0"/>
              <a:t> are generic</a:t>
            </a:r>
          </a:p>
          <a:p>
            <a:pPr marL="574675" lvl="1" indent="0">
              <a:buNone/>
            </a:pPr>
            <a:r>
              <a:rPr lang="en-US" sz="1600" dirty="0" smtClean="0"/>
              <a:t>Applicable even to </a:t>
            </a:r>
            <a:r>
              <a:rPr lang="en-US" sz="1600" dirty="0" err="1" smtClean="0"/>
              <a:t>undecidable</a:t>
            </a:r>
            <a:r>
              <a:rPr lang="en-US" sz="1600" dirty="0" smtClean="0"/>
              <a:t> languages !</a:t>
            </a:r>
          </a:p>
          <a:p>
            <a:pPr lvl="1"/>
            <a:endParaRPr lang="en-US" dirty="0"/>
          </a:p>
          <a:p>
            <a:r>
              <a:rPr lang="en-US" sz="1800" dirty="0" smtClean="0"/>
              <a:t>The techniques in </a:t>
            </a:r>
            <a:r>
              <a:rPr lang="en-US" sz="1800" dirty="0" err="1" smtClean="0"/>
              <a:t>PAGOdA</a:t>
            </a:r>
            <a:r>
              <a:rPr lang="en-US" sz="1800" dirty="0" smtClean="0"/>
              <a:t> are interesting in their own right</a:t>
            </a:r>
          </a:p>
          <a:p>
            <a:pPr marL="574675" lvl="1" indent="0">
              <a:buNone/>
            </a:pPr>
            <a:r>
              <a:rPr lang="en-US" sz="1600" dirty="0" smtClean="0"/>
              <a:t>Subset</a:t>
            </a:r>
            <a:r>
              <a:rPr lang="en-US" sz="1600" dirty="0" smtClean="0"/>
              <a:t> </a:t>
            </a:r>
            <a:r>
              <a:rPr lang="en-US" sz="1600" dirty="0" smtClean="0"/>
              <a:t>computation techniques have motivated new research on module extraction.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</a:t>
            </a:r>
            <a:fld id="{13AA84A7-6831-1146-9033-28C42D09C31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23057"/>
      </p:ext>
    </p:extLst>
  </p:cSld>
  <p:clrMapOvr>
    <a:masterClrMapping/>
  </p:clrMapOvr>
  <p:transition xmlns:p14="http://schemas.microsoft.com/office/powerpoint/2010/main"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What does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PAGOdA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do?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410" name="Content Placeholder 5" descr="SW-data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289" r="-98289"/>
          <a:stretch>
            <a:fillRect/>
          </a:stretch>
        </p:blipFill>
        <p:spPr>
          <a:xfrm>
            <a:off x="-2301394" y="2107239"/>
            <a:ext cx="7265939" cy="4255881"/>
          </a:xfrm>
        </p:spPr>
      </p:pic>
      <p:sp>
        <p:nvSpPr>
          <p:cNvPr id="7" name="TextBox 6"/>
          <p:cNvSpPr txBox="1"/>
          <p:nvPr/>
        </p:nvSpPr>
        <p:spPr>
          <a:xfrm>
            <a:off x="2709333" y="1618286"/>
            <a:ext cx="4648971" cy="1278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None/>
              <a:defRPr/>
            </a:pPr>
            <a:endParaRPr lang="en-US" sz="1600" dirty="0">
              <a:latin typeface="Arial"/>
            </a:endParaRPr>
          </a:p>
          <a:p>
            <a:pPr>
              <a:lnSpc>
                <a:spcPct val="150000"/>
              </a:lnSpc>
              <a:buClr>
                <a:schemeClr val="tx1"/>
              </a:buClr>
              <a:buNone/>
              <a:defRPr/>
            </a:pPr>
            <a:endParaRPr lang="en-US" sz="1600" dirty="0">
              <a:latin typeface="Arial"/>
            </a:endParaRPr>
          </a:p>
          <a:p>
            <a:pPr>
              <a:lnSpc>
                <a:spcPct val="150000"/>
              </a:lnSpc>
              <a:buClr>
                <a:schemeClr val="tx1"/>
              </a:buClr>
              <a:buNone/>
              <a:defRPr/>
            </a:pPr>
            <a:endParaRPr lang="en-US" sz="1600" dirty="0">
              <a:latin typeface="Arial"/>
            </a:endParaRPr>
          </a:p>
        </p:txBody>
      </p:sp>
      <p:sp>
        <p:nvSpPr>
          <p:cNvPr id="1741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9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9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9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Char char="•"/>
              <a:defRPr sz="9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Arial" charset="0"/>
                <a:cs typeface="Arial" charset="0"/>
              </a:rPr>
              <a:t> </a:t>
            </a:r>
            <a:fld id="{A88C458D-8606-9F47-95AF-5C9C3B8E65B7}" type="slidenum">
              <a:rPr lang="en-US" sz="1200">
                <a:latin typeface="Arial" charset="0"/>
                <a:cs typeface="Arial" charset="0"/>
              </a:rPr>
              <a:pPr eaLnBrk="1" hangingPunct="1"/>
              <a:t>2</a:t>
            </a:fld>
            <a:endParaRPr lang="en-US" sz="1200">
              <a:latin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3212" y="1885758"/>
            <a:ext cx="609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>
                <a:latin typeface="Arial"/>
              </a:rPr>
              <a:t>Queries are written in a SPARQL-like syntax and compiled as CQs</a:t>
            </a:r>
            <a:endParaRPr lang="en-US" sz="1400" dirty="0">
              <a:latin typeface="Arial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818" y="2520484"/>
            <a:ext cx="5461562" cy="5198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1939" y="1293091"/>
            <a:ext cx="7466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Arial"/>
              </a:rPr>
              <a:t>Compute certain answers to a conjunctive query </a:t>
            </a:r>
            <a:r>
              <a:rPr lang="en-US" sz="1600" dirty="0" err="1" smtClean="0">
                <a:latin typeface="Arial"/>
              </a:rPr>
              <a:t>w.r.t</a:t>
            </a:r>
            <a:r>
              <a:rPr lang="en-US" sz="1600" dirty="0" smtClean="0">
                <a:latin typeface="Arial"/>
              </a:rPr>
              <a:t>. an OWL 2 </a:t>
            </a:r>
            <a:r>
              <a:rPr lang="en-US" sz="1600" dirty="0" err="1" smtClean="0">
                <a:latin typeface="Arial"/>
              </a:rPr>
              <a:t>TBox</a:t>
            </a:r>
            <a:r>
              <a:rPr lang="en-US" sz="1600" dirty="0" smtClean="0">
                <a:latin typeface="Arial"/>
              </a:rPr>
              <a:t> and  </a:t>
            </a:r>
            <a:r>
              <a:rPr lang="en-US" sz="1600" dirty="0" err="1" smtClean="0">
                <a:latin typeface="Arial"/>
              </a:rPr>
              <a:t>ABox</a:t>
            </a:r>
            <a:r>
              <a:rPr lang="en-US" sz="1600" dirty="0" smtClean="0">
                <a:latin typeface="Arial"/>
              </a:rPr>
              <a:t> </a:t>
            </a:r>
            <a:endParaRPr lang="en-US" sz="1600" dirty="0">
              <a:latin typeface="Arial"/>
            </a:endParaRPr>
          </a:p>
        </p:txBody>
      </p:sp>
      <p:sp>
        <p:nvSpPr>
          <p:cNvPr id="8" name="Down Arrow 7"/>
          <p:cNvSpPr/>
          <p:nvPr/>
        </p:nvSpPr>
        <p:spPr bwMode="auto">
          <a:xfrm>
            <a:off x="4918363" y="3378970"/>
            <a:ext cx="254001" cy="57727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127" y="4067655"/>
            <a:ext cx="3646632" cy="277055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746" y="2517872"/>
            <a:ext cx="4847590" cy="523875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167" y="4067657"/>
            <a:ext cx="3072130" cy="27724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55515" y="4502726"/>
            <a:ext cx="5526424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err="1" smtClean="0">
                <a:latin typeface="Arial"/>
              </a:rPr>
              <a:t>PAGOdA</a:t>
            </a:r>
            <a:r>
              <a:rPr lang="en-US" sz="1600" dirty="0" smtClean="0">
                <a:latin typeface="Arial"/>
              </a:rPr>
              <a:t>  is sound and complete if:</a:t>
            </a:r>
          </a:p>
          <a:p>
            <a:pPr lvl="1"/>
            <a:r>
              <a:rPr lang="en-US" sz="1600" dirty="0" smtClean="0">
                <a:latin typeface="Arial"/>
              </a:rPr>
              <a:t> The query does not contain cycles of length at least two involving only existentially quantified variables OR</a:t>
            </a:r>
          </a:p>
          <a:p>
            <a:pPr lvl="1"/>
            <a:r>
              <a:rPr lang="en-US" sz="1600" dirty="0">
                <a:latin typeface="Arial"/>
              </a:rPr>
              <a:t> </a:t>
            </a:r>
            <a:r>
              <a:rPr lang="en-US" sz="1600" dirty="0" smtClean="0">
                <a:latin typeface="Arial"/>
              </a:rPr>
              <a:t>The </a:t>
            </a:r>
            <a:r>
              <a:rPr lang="en-US" sz="1600" dirty="0" err="1" smtClean="0">
                <a:latin typeface="Arial"/>
              </a:rPr>
              <a:t>TBox</a:t>
            </a:r>
            <a:r>
              <a:rPr lang="en-US" sz="1600" dirty="0" smtClean="0">
                <a:latin typeface="Arial"/>
              </a:rPr>
              <a:t> is </a:t>
            </a:r>
            <a:r>
              <a:rPr lang="en-US" sz="1600" dirty="0" err="1" smtClean="0">
                <a:latin typeface="Arial"/>
              </a:rPr>
              <a:t>Datalog</a:t>
            </a:r>
            <a:r>
              <a:rPr lang="en-US" sz="1600" dirty="0" smtClean="0">
                <a:latin typeface="Arial"/>
              </a:rPr>
              <a:t> or ELHO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55515" y="5826606"/>
            <a:ext cx="5611091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Arial"/>
              </a:rPr>
              <a:t>Otherwise it works on a </a:t>
            </a:r>
            <a:r>
              <a:rPr lang="en-US" sz="1600" dirty="0" smtClean="0">
                <a:solidFill>
                  <a:srgbClr val="FF0000"/>
                </a:solidFill>
                <a:latin typeface="Arial"/>
              </a:rPr>
              <a:t>best-effort </a:t>
            </a:r>
            <a:r>
              <a:rPr lang="en-US" sz="1600" dirty="0" smtClean="0">
                <a:latin typeface="Arial"/>
              </a:rPr>
              <a:t>basis</a:t>
            </a:r>
          </a:p>
          <a:p>
            <a:pPr>
              <a:buNone/>
            </a:pPr>
            <a:r>
              <a:rPr lang="en-US" sz="1600" dirty="0">
                <a:latin typeface="Arial"/>
              </a:rPr>
              <a:t> </a:t>
            </a:r>
            <a:r>
              <a:rPr lang="en-US" sz="1600" dirty="0" smtClean="0">
                <a:latin typeface="Arial"/>
              </a:rPr>
              <a:t>   Returns sound answer + upper bound on incompleteness </a:t>
            </a:r>
            <a:endParaRPr lang="en-US" sz="1600" dirty="0">
              <a:latin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 animBg="1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idea behind </a:t>
            </a:r>
            <a:r>
              <a:rPr lang="en-US" dirty="0" err="1" smtClean="0"/>
              <a:t>PAGOdA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</a:t>
            </a:r>
            <a:fld id="{13AA84A7-6831-1146-9033-28C42D09C31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4242" y="1485515"/>
            <a:ext cx="8305031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Arial"/>
              </a:rPr>
              <a:t>Redistribute the reasoning workload between</a:t>
            </a:r>
          </a:p>
          <a:p>
            <a:pPr>
              <a:buNone/>
            </a:pPr>
            <a:r>
              <a:rPr lang="en-US" sz="1600" dirty="0">
                <a:latin typeface="Arial"/>
              </a:rPr>
              <a:t>	</a:t>
            </a:r>
            <a:r>
              <a:rPr lang="en-US" sz="1600" dirty="0" smtClean="0">
                <a:latin typeface="Arial"/>
              </a:rPr>
              <a:t>A scalable </a:t>
            </a:r>
            <a:r>
              <a:rPr lang="en-US" sz="1600" dirty="0" err="1" smtClean="0">
                <a:latin typeface="Arial"/>
              </a:rPr>
              <a:t>Datalog</a:t>
            </a:r>
            <a:r>
              <a:rPr lang="en-US" sz="1600" dirty="0" smtClean="0">
                <a:latin typeface="Arial"/>
              </a:rPr>
              <a:t> </a:t>
            </a:r>
            <a:r>
              <a:rPr lang="en-US" sz="1600" dirty="0" err="1" smtClean="0">
                <a:latin typeface="Arial"/>
              </a:rPr>
              <a:t>reasoner</a:t>
            </a:r>
            <a:r>
              <a:rPr lang="en-US" sz="1600" dirty="0" smtClean="0">
                <a:latin typeface="Arial"/>
              </a:rPr>
              <a:t> (</a:t>
            </a:r>
            <a:r>
              <a:rPr lang="en-US" sz="1600" dirty="0" err="1" smtClean="0">
                <a:latin typeface="Arial"/>
              </a:rPr>
              <a:t>RDFox</a:t>
            </a:r>
            <a:r>
              <a:rPr lang="en-US" sz="1600" dirty="0" smtClean="0">
                <a:latin typeface="Arial"/>
              </a:rPr>
              <a:t>)</a:t>
            </a:r>
          </a:p>
          <a:p>
            <a:pPr>
              <a:buNone/>
            </a:pPr>
            <a:r>
              <a:rPr lang="en-US" sz="1600" dirty="0">
                <a:latin typeface="Arial"/>
              </a:rPr>
              <a:t>	</a:t>
            </a:r>
            <a:r>
              <a:rPr lang="en-US" sz="1600" dirty="0" smtClean="0">
                <a:latin typeface="Arial"/>
              </a:rPr>
              <a:t>A fully-fledged OWL 2 </a:t>
            </a:r>
            <a:r>
              <a:rPr lang="en-US" sz="1600" dirty="0" err="1" smtClean="0">
                <a:latin typeface="Arial"/>
              </a:rPr>
              <a:t>Reasoner</a:t>
            </a:r>
            <a:r>
              <a:rPr lang="en-US" sz="1600" dirty="0" smtClean="0">
                <a:latin typeface="Arial"/>
              </a:rPr>
              <a:t> (</a:t>
            </a:r>
            <a:r>
              <a:rPr lang="en-US" sz="1600" dirty="0" err="1" smtClean="0">
                <a:latin typeface="Arial"/>
              </a:rPr>
              <a:t>HermiT</a:t>
            </a:r>
            <a:r>
              <a:rPr lang="en-US" sz="1600" dirty="0" smtClean="0">
                <a:latin typeface="Arial"/>
              </a:rPr>
              <a:t>)]</a:t>
            </a:r>
          </a:p>
          <a:p>
            <a:pPr>
              <a:buNone/>
            </a:pPr>
            <a:endParaRPr lang="en-US" sz="1600" dirty="0" smtClean="0">
              <a:latin typeface="Arial"/>
            </a:endParaRPr>
          </a:p>
          <a:p>
            <a:pPr>
              <a:buNone/>
            </a:pPr>
            <a:r>
              <a:rPr lang="en-US" sz="1600" dirty="0" smtClean="0">
                <a:latin typeface="Arial"/>
              </a:rPr>
              <a:t>Provide </a:t>
            </a:r>
            <a:r>
              <a:rPr lang="en-US" sz="1600" dirty="0" smtClean="0">
                <a:solidFill>
                  <a:srgbClr val="FF0000"/>
                </a:solidFill>
                <a:latin typeface="Arial"/>
              </a:rPr>
              <a:t>pay-as-you-go </a:t>
            </a:r>
            <a:r>
              <a:rPr lang="en-US" sz="1600" dirty="0" err="1" smtClean="0">
                <a:solidFill>
                  <a:srgbClr val="FF0000"/>
                </a:solidFill>
                <a:latin typeface="Arial"/>
              </a:rPr>
              <a:t>behaviour</a:t>
            </a:r>
            <a:endParaRPr lang="en-US" sz="1600" dirty="0" smtClean="0">
              <a:solidFill>
                <a:srgbClr val="FF0000"/>
              </a:solidFill>
              <a:latin typeface="Arial"/>
            </a:endParaRPr>
          </a:p>
          <a:p>
            <a:pPr lvl="1">
              <a:spcBef>
                <a:spcPts val="600"/>
              </a:spcBef>
            </a:pPr>
            <a:r>
              <a:rPr lang="en-US" sz="1600" dirty="0" smtClean="0">
                <a:latin typeface="Arial" charset="0"/>
                <a:sym typeface="Wingdings" charset="0"/>
              </a:rPr>
              <a:t> Uses </a:t>
            </a:r>
            <a:r>
              <a:rPr lang="en-US" sz="1600" dirty="0" err="1">
                <a:latin typeface="Arial" charset="0"/>
                <a:sym typeface="Wingdings" charset="0"/>
              </a:rPr>
              <a:t>Datalog</a:t>
            </a:r>
            <a:r>
              <a:rPr lang="en-US" sz="1600" dirty="0">
                <a:latin typeface="Arial" charset="0"/>
                <a:sym typeface="Wingdings" charset="0"/>
              </a:rPr>
              <a:t> </a:t>
            </a:r>
            <a:r>
              <a:rPr lang="en-US" sz="1600" dirty="0" err="1">
                <a:latin typeface="Arial" charset="0"/>
                <a:sym typeface="Wingdings" charset="0"/>
              </a:rPr>
              <a:t>reasoner</a:t>
            </a:r>
            <a:r>
              <a:rPr lang="en-US" sz="1600" dirty="0">
                <a:latin typeface="Arial" charset="0"/>
                <a:sym typeface="Wingdings" charset="0"/>
              </a:rPr>
              <a:t> “out of the box”</a:t>
            </a:r>
          </a:p>
          <a:p>
            <a:pPr lvl="1">
              <a:spcBef>
                <a:spcPts val="600"/>
              </a:spcBef>
            </a:pPr>
            <a:r>
              <a:rPr lang="en-US" sz="1600" dirty="0" smtClean="0">
                <a:latin typeface="Arial" charset="0"/>
                <a:sym typeface="Wingdings" charset="0"/>
              </a:rPr>
              <a:t> Efficiently </a:t>
            </a:r>
            <a:r>
              <a:rPr lang="en-US" sz="1600" dirty="0">
                <a:latin typeface="Arial" charset="0"/>
                <a:sym typeface="Wingdings" charset="0"/>
              </a:rPr>
              <a:t>computes sound partial </a:t>
            </a:r>
            <a:r>
              <a:rPr lang="en-US" sz="1600" dirty="0" smtClean="0">
                <a:latin typeface="Arial" charset="0"/>
                <a:sym typeface="Wingdings" charset="0"/>
              </a:rPr>
              <a:t>answers </a:t>
            </a:r>
            <a:endParaRPr lang="en-US" sz="1600" dirty="0">
              <a:latin typeface="Arial" charset="0"/>
              <a:sym typeface="Wingdings" charset="0"/>
            </a:endParaRPr>
          </a:p>
          <a:p>
            <a:pPr lvl="1">
              <a:spcBef>
                <a:spcPts val="600"/>
              </a:spcBef>
            </a:pPr>
            <a:r>
              <a:rPr lang="en-US" sz="1600" dirty="0" smtClean="0">
                <a:latin typeface="Arial" charset="0"/>
                <a:sym typeface="Wingdings" charset="0"/>
              </a:rPr>
              <a:t> In </a:t>
            </a:r>
            <a:r>
              <a:rPr lang="en-US" sz="1600" dirty="0">
                <a:latin typeface="Arial" charset="0"/>
                <a:sym typeface="Wingdings" charset="0"/>
              </a:rPr>
              <a:t>“easy” cases, efficiently computes complete answers</a:t>
            </a:r>
          </a:p>
          <a:p>
            <a:pPr lvl="1">
              <a:spcBef>
                <a:spcPts val="600"/>
              </a:spcBef>
            </a:pPr>
            <a:r>
              <a:rPr lang="en-US" sz="1600" dirty="0" smtClean="0">
                <a:latin typeface="Arial" charset="0"/>
                <a:sym typeface="Wingdings" charset="0"/>
              </a:rPr>
              <a:t> In </a:t>
            </a:r>
            <a:r>
              <a:rPr lang="en-US" sz="1600" dirty="0">
                <a:latin typeface="Arial" charset="0"/>
                <a:sym typeface="Wingdings" charset="0"/>
              </a:rPr>
              <a:t>“harder” cases, applies increasingly powerful but less scalable reasoning techniques as needed to completely answer query</a:t>
            </a:r>
          </a:p>
          <a:p>
            <a:pPr lvl="1">
              <a:spcBef>
                <a:spcPts val="600"/>
              </a:spcBef>
            </a:pPr>
            <a:r>
              <a:rPr lang="en-US" sz="1600" dirty="0" smtClean="0">
                <a:latin typeface="Arial" charset="0"/>
                <a:sym typeface="Wingdings" charset="0"/>
              </a:rPr>
              <a:t> The use of the OWL 2 </a:t>
            </a:r>
            <a:r>
              <a:rPr lang="en-US" sz="1600" dirty="0" err="1" smtClean="0">
                <a:latin typeface="Arial" charset="0"/>
                <a:sym typeface="Wingdings" charset="0"/>
              </a:rPr>
              <a:t>reasoner</a:t>
            </a:r>
            <a:r>
              <a:rPr lang="en-US" sz="1600" dirty="0" smtClean="0">
                <a:latin typeface="Arial" charset="0"/>
                <a:sym typeface="Wingdings" charset="0"/>
              </a:rPr>
              <a:t> is </a:t>
            </a:r>
            <a:r>
              <a:rPr lang="en-US" sz="1600" dirty="0">
                <a:latin typeface="Arial" charset="0"/>
                <a:sym typeface="Wingdings" charset="0"/>
              </a:rPr>
              <a:t>rarely needed in practice </a:t>
            </a:r>
          </a:p>
          <a:p>
            <a:pPr marL="742950" lvl="1" indent="-285750">
              <a:buFont typeface="Arial"/>
              <a:buChar char="•"/>
            </a:pPr>
            <a:endParaRPr lang="en-US" sz="1600" dirty="0"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9758" y="5418667"/>
            <a:ext cx="7589212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Arial"/>
              </a:rPr>
              <a:t>Pagoda works on rules with existential quantifiers and disjunctions in the head</a:t>
            </a:r>
          </a:p>
          <a:p>
            <a:pPr>
              <a:buNone/>
            </a:pPr>
            <a:r>
              <a:rPr lang="en-US" sz="1600" dirty="0">
                <a:latin typeface="Arial"/>
              </a:rPr>
              <a:t>	</a:t>
            </a:r>
            <a:r>
              <a:rPr lang="en-US" sz="1600" dirty="0" smtClean="0">
                <a:latin typeface="Arial"/>
              </a:rPr>
              <a:t>DL ontologies are first </a:t>
            </a:r>
            <a:r>
              <a:rPr lang="en-US" sz="1600" dirty="0" err="1" smtClean="0">
                <a:latin typeface="Arial"/>
              </a:rPr>
              <a:t>normalised</a:t>
            </a:r>
            <a:r>
              <a:rPr lang="en-US" sz="1600" dirty="0" smtClean="0">
                <a:latin typeface="Arial"/>
              </a:rPr>
              <a:t> in rule form.</a:t>
            </a:r>
            <a:endParaRPr lang="en-US" sz="16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626104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1: Lower Bound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fld id="{13AA84A7-6831-1146-9033-28C42D09C31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55841" y="1318877"/>
            <a:ext cx="8287856" cy="2568094"/>
          </a:xfrm>
        </p:spPr>
        <p:txBody>
          <a:bodyPr/>
          <a:lstStyle/>
          <a:p>
            <a:r>
              <a:rPr lang="en-US" sz="1600" dirty="0" smtClean="0"/>
              <a:t>Consider the </a:t>
            </a:r>
            <a:r>
              <a:rPr lang="en-US" sz="1600" dirty="0" err="1"/>
              <a:t>D</a:t>
            </a:r>
            <a:r>
              <a:rPr lang="en-US" sz="1600" dirty="0" err="1" smtClean="0"/>
              <a:t>atalog</a:t>
            </a:r>
            <a:r>
              <a:rPr lang="en-US" sz="1600" dirty="0" smtClean="0"/>
              <a:t> </a:t>
            </a:r>
            <a:r>
              <a:rPr lang="en-US" sz="1600" dirty="0" smtClean="0">
                <a:latin typeface="Arial"/>
              </a:rPr>
              <a:t>subset of the ontology</a:t>
            </a:r>
          </a:p>
          <a:p>
            <a:endParaRPr lang="en-US" sz="1600" dirty="0">
              <a:latin typeface="Arial"/>
            </a:endParaRPr>
          </a:p>
          <a:p>
            <a:r>
              <a:rPr lang="en-US" sz="1600" dirty="0" smtClean="0"/>
              <a:t>Extend it to capture some implications of disjunctive rules. Compute </a:t>
            </a:r>
            <a:r>
              <a:rPr lang="en-US" sz="1600" dirty="0" err="1" smtClean="0"/>
              <a:t>materialisation</a:t>
            </a:r>
            <a:r>
              <a:rPr lang="en-US" sz="1600" dirty="0" smtClean="0"/>
              <a:t> M.</a:t>
            </a:r>
            <a:endParaRPr lang="en-US" sz="1600" dirty="0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303" y="2556606"/>
            <a:ext cx="5387879" cy="11595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4850" y="3933151"/>
            <a:ext cx="82126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Arial"/>
              </a:rPr>
              <a:t>We can (</a:t>
            </a:r>
            <a:r>
              <a:rPr lang="en-US" sz="1600" dirty="0" smtClean="0">
                <a:solidFill>
                  <a:srgbClr val="FF0000"/>
                </a:solidFill>
                <a:latin typeface="Arial"/>
              </a:rPr>
              <a:t>deterministically</a:t>
            </a:r>
            <a:r>
              <a:rPr lang="en-US" sz="1600" dirty="0" smtClean="0">
                <a:latin typeface="Arial"/>
              </a:rPr>
              <a:t>)  derive that </a:t>
            </a:r>
            <a:r>
              <a:rPr lang="en-US" sz="1600" dirty="0" err="1" smtClean="0">
                <a:latin typeface="Arial"/>
              </a:rPr>
              <a:t>a_hare</a:t>
            </a:r>
            <a:r>
              <a:rPr lang="en-US" sz="1600" dirty="0" smtClean="0">
                <a:latin typeface="Arial"/>
              </a:rPr>
              <a:t> is not a meat eater and hence a Herbivore.</a:t>
            </a:r>
            <a:endParaRPr lang="en-US" sz="1600" dirty="0">
              <a:latin typeface="Arial"/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591" y="4470401"/>
            <a:ext cx="4269317" cy="129775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38727" y="5970605"/>
            <a:ext cx="7581516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>
                <a:latin typeface="Arial"/>
              </a:rPr>
              <a:t>Compute </a:t>
            </a:r>
            <a:r>
              <a:rPr lang="en-US" sz="1600" dirty="0" smtClean="0">
                <a:latin typeface="Arial"/>
              </a:rPr>
              <a:t>answers </a:t>
            </a:r>
            <a:r>
              <a:rPr lang="en-US" sz="1600" dirty="0">
                <a:latin typeface="Arial"/>
              </a:rPr>
              <a:t>to Q </a:t>
            </a:r>
            <a:r>
              <a:rPr lang="en-US" sz="1600" dirty="0" err="1">
                <a:latin typeface="Arial"/>
              </a:rPr>
              <a:t>w.r.t</a:t>
            </a:r>
            <a:r>
              <a:rPr lang="en-US" sz="1600" dirty="0">
                <a:latin typeface="Arial"/>
              </a:rPr>
              <a:t>.  </a:t>
            </a:r>
            <a:r>
              <a:rPr lang="en-US" sz="1600" dirty="0" smtClean="0">
                <a:latin typeface="Arial"/>
              </a:rPr>
              <a:t>The ELHO  subset </a:t>
            </a:r>
            <a:r>
              <a:rPr lang="en-US" sz="1600" dirty="0">
                <a:latin typeface="Arial"/>
              </a:rPr>
              <a:t>of the ontology and </a:t>
            </a:r>
            <a:r>
              <a:rPr lang="en-US" sz="1600" dirty="0" smtClean="0">
                <a:latin typeface="Arial"/>
              </a:rPr>
              <a:t>M</a:t>
            </a:r>
            <a:endParaRPr lang="en-US" sz="1600" dirty="0">
              <a:latin typeface="Arial"/>
            </a:endParaRPr>
          </a:p>
          <a:p>
            <a:pPr lvl="1">
              <a:buNone/>
            </a:pPr>
            <a:r>
              <a:rPr lang="en-US" sz="1600" dirty="0" smtClean="0">
                <a:latin typeface="Arial"/>
              </a:rPr>
              <a:t> Feasible </a:t>
            </a:r>
            <a:r>
              <a:rPr lang="en-US" sz="1600" dirty="0">
                <a:latin typeface="Arial"/>
              </a:rPr>
              <a:t>within </a:t>
            </a:r>
            <a:r>
              <a:rPr lang="en-US" sz="1600" dirty="0" err="1">
                <a:latin typeface="Arial"/>
              </a:rPr>
              <a:t>Datalog</a:t>
            </a:r>
            <a:r>
              <a:rPr lang="en-US" sz="1600" dirty="0">
                <a:latin typeface="Arial"/>
              </a:rPr>
              <a:t> using combined approach with filtration</a:t>
            </a:r>
          </a:p>
        </p:txBody>
      </p:sp>
    </p:spTree>
    <p:extLst>
      <p:ext uri="{BB962C8B-B14F-4D97-AF65-F5344CB8AC3E}">
        <p14:creationId xmlns:p14="http://schemas.microsoft.com/office/powerpoint/2010/main" val="424424146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2: Upper Bound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38" y="1511301"/>
            <a:ext cx="8277225" cy="225251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Strengthen the ontology </a:t>
            </a:r>
            <a:r>
              <a:rPr lang="en-US" sz="1800" dirty="0" smtClean="0"/>
              <a:t>into a </a:t>
            </a:r>
            <a:r>
              <a:rPr lang="en-US" sz="1800" dirty="0" err="1" smtClean="0"/>
              <a:t>Datalog</a:t>
            </a:r>
            <a:r>
              <a:rPr lang="en-US" sz="1800" dirty="0" smtClean="0"/>
              <a:t> program</a:t>
            </a:r>
            <a:endParaRPr lang="en-US" dirty="0" smtClean="0"/>
          </a:p>
          <a:p>
            <a:pPr marL="574675" lvl="1" indent="0">
              <a:buNone/>
            </a:pPr>
            <a:endParaRPr lang="en-US" dirty="0" smtClean="0"/>
          </a:p>
          <a:p>
            <a:pPr marL="574675" lvl="1" indent="0">
              <a:buNone/>
            </a:pPr>
            <a:r>
              <a:rPr lang="en-US" sz="1600" dirty="0" smtClean="0"/>
              <a:t>Turn disjunctions into conjunctions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574675" lvl="1" indent="0">
              <a:buNone/>
            </a:pPr>
            <a:endParaRPr lang="en-US" dirty="0"/>
          </a:p>
          <a:p>
            <a:pPr marL="574675" lvl="1" indent="0">
              <a:buNone/>
            </a:pPr>
            <a:r>
              <a:rPr lang="en-US" sz="1600" dirty="0" err="1" smtClean="0"/>
              <a:t>Skolemise</a:t>
            </a:r>
            <a:r>
              <a:rPr lang="en-US" sz="1600" dirty="0" smtClean="0"/>
              <a:t> existential quantifiers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</a:t>
            </a:r>
            <a:fld id="{13AA84A7-6831-1146-9033-28C42D09C31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6" y="2734795"/>
            <a:ext cx="6934970" cy="53346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79" y="4215045"/>
            <a:ext cx="6988848" cy="2162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4848" y="5410969"/>
            <a:ext cx="7927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Arial"/>
              </a:rPr>
              <a:t>We </a:t>
            </a:r>
            <a:r>
              <a:rPr lang="en-US" sz="1600" dirty="0" smtClean="0">
                <a:latin typeface="Arial"/>
              </a:rPr>
              <a:t>can obtain a </a:t>
            </a:r>
            <a:r>
              <a:rPr lang="en-US" sz="1600" dirty="0" smtClean="0">
                <a:latin typeface="Arial"/>
              </a:rPr>
              <a:t>first</a:t>
            </a:r>
            <a:r>
              <a:rPr lang="en-US" sz="1600" dirty="0" smtClean="0">
                <a:latin typeface="Arial"/>
              </a:rPr>
              <a:t>, naïve, upper </a:t>
            </a:r>
            <a:r>
              <a:rPr lang="en-US" sz="1600" dirty="0" smtClean="0">
                <a:latin typeface="Arial"/>
              </a:rPr>
              <a:t>bound </a:t>
            </a:r>
            <a:r>
              <a:rPr lang="en-US" sz="1600" dirty="0" err="1" smtClean="0">
                <a:latin typeface="Arial"/>
              </a:rPr>
              <a:t>materialisation</a:t>
            </a:r>
            <a:endParaRPr lang="en-US" sz="1600" dirty="0"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3574" y="4764424"/>
            <a:ext cx="6419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Arial"/>
              </a:rPr>
              <a:t>Replace     with a fresh </a:t>
            </a:r>
            <a:r>
              <a:rPr lang="en-US" sz="1600" dirty="0" err="1" smtClean="0">
                <a:latin typeface="Arial"/>
              </a:rPr>
              <a:t>nullary</a:t>
            </a:r>
            <a:r>
              <a:rPr lang="en-US" sz="1600" dirty="0" smtClean="0">
                <a:latin typeface="Arial"/>
              </a:rPr>
              <a:t> predicate </a:t>
            </a:r>
            <a:endParaRPr lang="en-US" sz="1600" dirty="0">
              <a:latin typeface="Arial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612" y="4844282"/>
            <a:ext cx="166445" cy="166445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350" y="4844665"/>
            <a:ext cx="267015" cy="212243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18" y="5881288"/>
            <a:ext cx="4731711" cy="71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64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2: Upper Bound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63" y="1295785"/>
            <a:ext cx="8277225" cy="50212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Naïve upper bound improved by chase procedures on top of </a:t>
            </a:r>
            <a:r>
              <a:rPr lang="en-US" sz="1800" dirty="0" err="1" smtClean="0"/>
              <a:t>RDFox</a:t>
            </a:r>
            <a:r>
              <a:rPr lang="en-US" sz="1800" dirty="0" smtClean="0"/>
              <a:t>.</a:t>
            </a:r>
          </a:p>
          <a:p>
            <a:pPr marL="574675" lvl="1" indent="0">
              <a:buNone/>
            </a:pPr>
            <a:endParaRPr lang="en-US" dirty="0"/>
          </a:p>
          <a:p>
            <a:pPr marL="574675" lvl="1" indent="0">
              <a:buNone/>
            </a:pPr>
            <a:r>
              <a:rPr lang="en-US" dirty="0" smtClean="0"/>
              <a:t>Turn disjunctions into </a:t>
            </a:r>
            <a:r>
              <a:rPr lang="en-US" dirty="0" smtClean="0"/>
              <a:t>conjunctions and replac</a:t>
            </a:r>
            <a:r>
              <a:rPr lang="en-US" dirty="0" smtClean="0"/>
              <a:t>e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</a:t>
            </a:r>
            <a:fld id="{13AA84A7-6831-1146-9033-28C42D09C31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6" y="2511582"/>
            <a:ext cx="6934970" cy="5334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5939" y="3248121"/>
            <a:ext cx="7219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Arial"/>
              </a:rPr>
              <a:t>But </a:t>
            </a:r>
            <a:r>
              <a:rPr lang="en-US" sz="1600" dirty="0" smtClean="0">
                <a:solidFill>
                  <a:srgbClr val="FF0000"/>
                </a:solidFill>
                <a:latin typeface="Arial"/>
              </a:rPr>
              <a:t>do not </a:t>
            </a:r>
            <a:r>
              <a:rPr lang="en-US" sz="1600" dirty="0" err="1" smtClean="0">
                <a:solidFill>
                  <a:srgbClr val="FF0000"/>
                </a:solidFill>
                <a:latin typeface="Arial"/>
              </a:rPr>
              <a:t>Skolemise</a:t>
            </a:r>
            <a:r>
              <a:rPr lang="en-US" sz="1600" dirty="0" smtClean="0">
                <a:solidFill>
                  <a:srgbClr val="FF0000"/>
                </a:solidFill>
                <a:latin typeface="Arial"/>
              </a:rPr>
              <a:t> straightaway</a:t>
            </a:r>
            <a:r>
              <a:rPr lang="en-US" sz="1600" dirty="0" smtClean="0">
                <a:latin typeface="Arial"/>
              </a:rPr>
              <a:t>!</a:t>
            </a:r>
            <a:endParaRPr lang="en-US" sz="1600" dirty="0">
              <a:latin typeface="Arial"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956" y="3728990"/>
            <a:ext cx="4100560" cy="240827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376" y="4537171"/>
            <a:ext cx="1550745" cy="236121"/>
          </a:xfrm>
          <a:prstGeom prst="rect">
            <a:avLst/>
          </a:prstGeom>
        </p:spPr>
      </p:pic>
      <p:sp>
        <p:nvSpPr>
          <p:cNvPr id="13" name="Up Arrow 12"/>
          <p:cNvSpPr/>
          <p:nvPr/>
        </p:nvSpPr>
        <p:spPr bwMode="auto">
          <a:xfrm>
            <a:off x="2016607" y="4071697"/>
            <a:ext cx="254000" cy="377152"/>
          </a:xfrm>
          <a:prstGeom prst="up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Up Arrow 13"/>
          <p:cNvSpPr/>
          <p:nvPr/>
        </p:nvSpPr>
        <p:spPr bwMode="auto">
          <a:xfrm>
            <a:off x="4632037" y="4062460"/>
            <a:ext cx="254000" cy="377152"/>
          </a:xfrm>
          <a:prstGeom prst="up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553" y="4514081"/>
            <a:ext cx="3565236" cy="232242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38" y="5037475"/>
            <a:ext cx="2043161" cy="21848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77212" y="4972241"/>
            <a:ext cx="1100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Arial"/>
              </a:rPr>
              <a:t>Add facts</a:t>
            </a:r>
            <a:endParaRPr lang="en-US" sz="1600" dirty="0"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56062" y="4964545"/>
            <a:ext cx="508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latin typeface="Arial"/>
              </a:rPr>
              <a:t>o</a:t>
            </a:r>
            <a:r>
              <a:rPr lang="en-US" sz="1600" dirty="0" smtClean="0">
                <a:latin typeface="Arial"/>
              </a:rPr>
              <a:t>nly if Q does not hold in the current </a:t>
            </a:r>
            <a:r>
              <a:rPr lang="en-US" sz="1600" dirty="0" err="1" smtClean="0">
                <a:latin typeface="Arial"/>
              </a:rPr>
              <a:t>materialisation</a:t>
            </a:r>
            <a:endParaRPr lang="en-US" sz="1600" dirty="0">
              <a:latin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16061" y="5472545"/>
            <a:ext cx="6734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Arial"/>
              </a:rPr>
              <a:t>Procedure terminates and computes a more refined upper bound</a:t>
            </a:r>
            <a:endParaRPr lang="en-US" sz="1600" dirty="0">
              <a:latin typeface="Arial"/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570" y="2027190"/>
            <a:ext cx="175491" cy="182803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605" y="5929959"/>
            <a:ext cx="4570076" cy="69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7793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2: Upper Bound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38" y="1511301"/>
            <a:ext cx="8277225" cy="164445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PAGOdA</a:t>
            </a:r>
            <a:r>
              <a:rPr lang="en-US" dirty="0" smtClean="0"/>
              <a:t> implements another chase procedure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Existential </a:t>
            </a:r>
            <a:r>
              <a:rPr lang="en-US" dirty="0" smtClean="0">
                <a:solidFill>
                  <a:srgbClr val="FF0000"/>
                </a:solidFill>
              </a:rPr>
              <a:t>and disjunctive rules </a:t>
            </a:r>
            <a:r>
              <a:rPr lang="en-US" dirty="0" smtClean="0"/>
              <a:t>applied only when needed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When a disjunctive rule is applied, a single </a:t>
            </a:r>
            <a:r>
              <a:rPr lang="en-US" dirty="0" err="1" smtClean="0"/>
              <a:t>disjunct</a:t>
            </a:r>
            <a:r>
              <a:rPr lang="en-US" dirty="0" smtClean="0"/>
              <a:t> chosen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When an existential rule applied, head is </a:t>
            </a:r>
            <a:r>
              <a:rPr lang="en-US" dirty="0" err="1" smtClean="0"/>
              <a:t>Skolemised</a:t>
            </a:r>
            <a:r>
              <a:rPr lang="en-US" dirty="0" smtClean="0"/>
              <a:t> to constant</a:t>
            </a:r>
          </a:p>
          <a:p>
            <a:pPr lvl="1">
              <a:buFont typeface="Arial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</a:t>
            </a:r>
            <a:fld id="{13AA84A7-6831-1146-9033-28C42D09C31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485" y="3336830"/>
            <a:ext cx="4125576" cy="3011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6364" y="4241030"/>
            <a:ext cx="6619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Arial"/>
              </a:rPr>
              <a:t>This upper bound can be very precise, but it is useless if       is derived</a:t>
            </a:r>
            <a:endParaRPr lang="en-US" sz="1600" dirty="0">
              <a:latin typeface="Arial"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865" y="4336665"/>
            <a:ext cx="239953" cy="189152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98" y="4841394"/>
            <a:ext cx="1136002" cy="147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6966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Obtaining the Gap</a:t>
            </a:r>
            <a:endParaRPr lang="en-US" dirty="0"/>
          </a:p>
        </p:txBody>
      </p:sp>
      <p:pic>
        <p:nvPicPr>
          <p:cNvPr id="5" name="Content Placeholder 4" descr="Screen Shot 2015-05-28 at 09.42.4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" r="2072"/>
          <a:stretch>
            <a:fillRect/>
          </a:stretch>
        </p:blipFill>
        <p:spPr>
          <a:xfrm>
            <a:off x="2880447" y="1595969"/>
            <a:ext cx="1830097" cy="111020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</a:t>
            </a:r>
            <a:fld id="{13AA84A7-6831-1146-9033-28C42D09C31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3040302" y="1516303"/>
            <a:ext cx="223212" cy="1539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210241" y="1470121"/>
            <a:ext cx="192425" cy="16163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202544" y="1500909"/>
            <a:ext cx="177031" cy="1385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" name="Picture 10" descr="Screen Shot 2015-05-28 at 09.47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78" y="1524773"/>
            <a:ext cx="1855297" cy="520388"/>
          </a:xfrm>
          <a:prstGeom prst="rect">
            <a:avLst/>
          </a:prstGeom>
        </p:spPr>
      </p:pic>
      <p:pic>
        <p:nvPicPr>
          <p:cNvPr id="12" name="Picture 11" descr="Screen Shot 2015-05-03 at 15.28.53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03" b="23457"/>
          <a:stretch>
            <a:fillRect/>
          </a:stretch>
        </p:blipFill>
        <p:spPr bwMode="auto">
          <a:xfrm>
            <a:off x="1154064" y="2760639"/>
            <a:ext cx="7285691" cy="247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4061" y="5325252"/>
            <a:ext cx="8489757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Arial"/>
              </a:rPr>
              <a:t>The Gap answers are computed from</a:t>
            </a:r>
          </a:p>
          <a:p>
            <a:pPr lvl="1"/>
            <a:r>
              <a:rPr lang="en-US" sz="1600" dirty="0" smtClean="0">
                <a:latin typeface="Arial"/>
              </a:rPr>
              <a:t>a lower bound (as described)</a:t>
            </a:r>
          </a:p>
          <a:p>
            <a:pPr lvl="1"/>
            <a:r>
              <a:rPr lang="en-US" sz="1600" dirty="0" smtClean="0">
                <a:latin typeface="Arial"/>
              </a:rPr>
              <a:t> the intersection of an upper bound where </a:t>
            </a:r>
            <a:r>
              <a:rPr lang="en-US" sz="1600" dirty="0" err="1" smtClean="0">
                <a:latin typeface="Arial"/>
              </a:rPr>
              <a:t>existentials</a:t>
            </a:r>
            <a:r>
              <a:rPr lang="en-US" sz="1600" dirty="0" smtClean="0">
                <a:latin typeface="Arial"/>
              </a:rPr>
              <a:t> are treated “lazily” and another one  where disjunctions are also treated “lazily”</a:t>
            </a:r>
          </a:p>
        </p:txBody>
      </p:sp>
    </p:spTree>
    <p:extLst>
      <p:ext uri="{BB962C8B-B14F-4D97-AF65-F5344CB8AC3E}">
        <p14:creationId xmlns:p14="http://schemas.microsoft.com/office/powerpoint/2010/main" val="58615554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2: </a:t>
            </a:r>
            <a:r>
              <a:rPr lang="en-US" dirty="0" smtClean="0"/>
              <a:t>Subset Extraction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</a:t>
            </a:r>
            <a:fld id="{13AA84A7-6831-1146-9033-28C42D09C31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25939" y="1924242"/>
            <a:ext cx="38253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63636" y="2540001"/>
            <a:ext cx="5118486" cy="3198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endParaRPr lang="en-US" sz="1400" dirty="0" smtClean="0">
              <a:latin typeface="Arial"/>
            </a:endParaRPr>
          </a:p>
          <a:p>
            <a:pPr>
              <a:buNone/>
            </a:pPr>
            <a:r>
              <a:rPr lang="en-US" sz="1600" dirty="0" smtClean="0">
                <a:latin typeface="Arial"/>
              </a:rPr>
              <a:t>Checking possible answers in the gap</a:t>
            </a:r>
            <a:r>
              <a:rPr lang="en-US" sz="1600" dirty="0" smtClean="0">
                <a:solidFill>
                  <a:srgbClr val="0000FF"/>
                </a:solidFill>
                <a:latin typeface="Arial"/>
                <a:ea typeface="ＭＳ ゴシック" charset="0"/>
                <a:cs typeface="ＭＳ ゴシック" charset="0"/>
                <a:sym typeface="Wingdings" charset="0"/>
              </a:rPr>
              <a:t> </a:t>
            </a:r>
            <a:r>
              <a:rPr lang="en-US" sz="1600" dirty="0" smtClean="0">
                <a:latin typeface="Arial"/>
                <a:ea typeface="ＭＳ ゴシック" charset="0"/>
                <a:cs typeface="ＭＳ ゴシック" charset="0"/>
                <a:sym typeface="Wingdings" charset="0"/>
              </a:rPr>
              <a:t>is expensive</a:t>
            </a:r>
            <a:endParaRPr lang="en-US" sz="1600" dirty="0">
              <a:latin typeface="Arial"/>
            </a:endParaRPr>
          </a:p>
          <a:p>
            <a:pPr>
              <a:buNone/>
            </a:pPr>
            <a:endParaRPr lang="en-US" sz="1400" dirty="0" smtClean="0">
              <a:latin typeface="Arial"/>
            </a:endParaRPr>
          </a:p>
          <a:p>
            <a:pPr>
              <a:buNone/>
            </a:pPr>
            <a:r>
              <a:rPr lang="en-US" sz="1600" dirty="0" smtClean="0">
                <a:latin typeface="Arial"/>
                <a:sym typeface="Wingdings" charset="0"/>
              </a:rPr>
              <a:t>Compute </a:t>
            </a:r>
            <a:r>
              <a:rPr lang="en-US" sz="1600" dirty="0" smtClean="0">
                <a:latin typeface="Arial"/>
                <a:ea typeface="ＭＳ ゴシック" charset="0"/>
                <a:cs typeface="ＭＳ ゴシック" charset="0"/>
                <a:sym typeface="Wingdings" charset="0"/>
              </a:rPr>
              <a:t>fragment sufficient </a:t>
            </a:r>
            <a:r>
              <a:rPr lang="en-US" sz="1600" dirty="0" smtClean="0">
                <a:latin typeface="Arial"/>
                <a:ea typeface="ＭＳ ゴシック" charset="0"/>
                <a:cs typeface="ＭＳ ゴシック" charset="0"/>
                <a:sym typeface="Wingdings" charset="0"/>
              </a:rPr>
              <a:t>to </a:t>
            </a:r>
            <a:r>
              <a:rPr lang="en-US" sz="1600" dirty="0" smtClean="0">
                <a:latin typeface="Arial"/>
                <a:ea typeface="ＭＳ ゴシック" charset="0"/>
                <a:cs typeface="ＭＳ ゴシック" charset="0"/>
                <a:sym typeface="Wingdings" charset="0"/>
              </a:rPr>
              <a:t>check the gap</a:t>
            </a:r>
            <a:r>
              <a:rPr lang="en-US" sz="1600" dirty="0" smtClean="0">
                <a:solidFill>
                  <a:srgbClr val="0000FF"/>
                </a:solidFill>
                <a:latin typeface="Arial"/>
                <a:ea typeface="ＭＳ ゴシック" charset="0"/>
                <a:cs typeface="ＭＳ ゴシック" charset="0"/>
                <a:sym typeface="Wingdings" charset="0"/>
              </a:rPr>
              <a:t>.</a:t>
            </a:r>
            <a:endParaRPr lang="en-US" sz="1600" dirty="0" smtClean="0">
              <a:solidFill>
                <a:srgbClr val="0000FF"/>
              </a:solidFill>
              <a:latin typeface="Arial"/>
              <a:ea typeface="ＭＳ ゴシック" charset="0"/>
              <a:cs typeface="ＭＳ ゴシック" charset="0"/>
              <a:sym typeface="Wingdings" charset="0"/>
            </a:endParaRPr>
          </a:p>
          <a:p>
            <a:pPr>
              <a:buNone/>
            </a:pPr>
            <a:endParaRPr lang="en-US" sz="1400" dirty="0">
              <a:solidFill>
                <a:srgbClr val="0000FF"/>
              </a:solidFill>
              <a:latin typeface="Arial"/>
              <a:ea typeface="ＭＳ ゴシック" charset="0"/>
              <a:cs typeface="ＭＳ ゴシック" charset="0"/>
              <a:sym typeface="Wingdings" charset="0"/>
            </a:endParaRPr>
          </a:p>
          <a:p>
            <a:pPr>
              <a:buNone/>
            </a:pPr>
            <a:r>
              <a:rPr lang="en-US" sz="1600" dirty="0" smtClean="0">
                <a:latin typeface="Arial"/>
                <a:ea typeface="ＭＳ ゴシック" charset="0"/>
                <a:cs typeface="ＭＳ ゴシック" charset="0"/>
                <a:sym typeface="Wingdings" charset="0"/>
              </a:rPr>
              <a:t>Achieved also via </a:t>
            </a:r>
            <a:r>
              <a:rPr lang="en-US" sz="1600" dirty="0" err="1" smtClean="0">
                <a:latin typeface="Arial"/>
                <a:ea typeface="ＭＳ ゴシック" charset="0"/>
                <a:cs typeface="ＭＳ ゴシック" charset="0"/>
                <a:sym typeface="Wingdings" charset="0"/>
              </a:rPr>
              <a:t>Datalog</a:t>
            </a:r>
            <a:r>
              <a:rPr lang="en-US" sz="1600" dirty="0" smtClean="0">
                <a:latin typeface="Arial"/>
                <a:ea typeface="ＭＳ ゴシック" charset="0"/>
                <a:cs typeface="ＭＳ ゴシック" charset="0"/>
                <a:sym typeface="Wingdings" charset="0"/>
              </a:rPr>
              <a:t> </a:t>
            </a:r>
            <a:r>
              <a:rPr lang="en-US" sz="1600" dirty="0" err="1" smtClean="0">
                <a:latin typeface="Arial"/>
                <a:ea typeface="ＭＳ ゴシック" charset="0"/>
                <a:cs typeface="ＭＳ ゴシック" charset="0"/>
                <a:sym typeface="Wingdings" charset="0"/>
              </a:rPr>
              <a:t>materialisation</a:t>
            </a:r>
            <a:r>
              <a:rPr lang="en-US" sz="1600" dirty="0" smtClean="0">
                <a:latin typeface="Arial"/>
                <a:ea typeface="ＭＳ ゴシック" charset="0"/>
                <a:cs typeface="ＭＳ ゴシック" charset="0"/>
                <a:sym typeface="Wingdings" charset="0"/>
              </a:rPr>
              <a:t>.</a:t>
            </a:r>
          </a:p>
          <a:p>
            <a:pPr>
              <a:buNone/>
            </a:pPr>
            <a:endParaRPr lang="en-US" sz="1400" dirty="0">
              <a:latin typeface="Arial"/>
              <a:sym typeface="Wingdings" charset="0"/>
            </a:endParaRPr>
          </a:p>
          <a:p>
            <a:pPr>
              <a:buNone/>
            </a:pPr>
            <a:r>
              <a:rPr lang="en-US" sz="1600" dirty="0" smtClean="0">
                <a:latin typeface="Arial"/>
                <a:sym typeface="Wingdings" charset="0"/>
              </a:rPr>
              <a:t>Size of the problem substantially reduced. </a:t>
            </a:r>
            <a:endParaRPr lang="en-US" sz="1600" baseline="-25000" dirty="0" smtClean="0">
              <a:latin typeface="Arial"/>
              <a:sym typeface="Wingdings" charset="0"/>
            </a:endParaRPr>
          </a:p>
          <a:p>
            <a:pPr>
              <a:buNone/>
            </a:pPr>
            <a:endParaRPr lang="en-US" sz="1400" baseline="-25000" dirty="0" smtClean="0">
              <a:latin typeface="Arial"/>
              <a:sym typeface="Wingdings" charset="0"/>
            </a:endParaRPr>
          </a:p>
          <a:p>
            <a:pPr lvl="1">
              <a:buNone/>
            </a:pPr>
            <a:r>
              <a:rPr lang="en-US" sz="1400" b="1" baseline="30000" dirty="0" smtClean="0">
                <a:latin typeface="Arial"/>
              </a:rPr>
              <a:t> </a:t>
            </a:r>
            <a:endParaRPr lang="en-US" sz="1400" dirty="0" smtClean="0">
              <a:solidFill>
                <a:srgbClr val="0000FF"/>
              </a:solidFill>
              <a:latin typeface="Arial"/>
              <a:ea typeface="ＭＳ ゴシック" charset="0"/>
              <a:cs typeface="ＭＳ ゴシック" charset="0"/>
              <a:sym typeface="Wingdings" charset="0"/>
            </a:endParaRPr>
          </a:p>
          <a:p>
            <a:pPr>
              <a:buNone/>
            </a:pPr>
            <a:endParaRPr lang="en-US" sz="1400" dirty="0">
              <a:solidFill>
                <a:srgbClr val="0000FF"/>
              </a:solidFill>
              <a:latin typeface="Arial"/>
              <a:ea typeface="ＭＳ ゴシック" charset="0"/>
              <a:cs typeface="ＭＳ ゴシック" charset="0"/>
              <a:sym typeface="Wingdings" charset="0"/>
            </a:endParaRPr>
          </a:p>
          <a:p>
            <a:pPr>
              <a:buNone/>
            </a:pPr>
            <a:endParaRPr lang="en-US" sz="1400" dirty="0">
              <a:latin typeface="Arial"/>
            </a:endParaRPr>
          </a:p>
        </p:txBody>
      </p:sp>
      <p:pic>
        <p:nvPicPr>
          <p:cNvPr id="13" name="Content Placeholder 12" descr="step2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99" r="-26999"/>
          <a:stretch>
            <a:fillRect/>
          </a:stretch>
        </p:blipFill>
        <p:spPr>
          <a:xfrm>
            <a:off x="-537006" y="2542695"/>
            <a:ext cx="4601286" cy="2791306"/>
          </a:xfrm>
        </p:spPr>
      </p:pic>
    </p:spTree>
    <p:extLst>
      <p:ext uri="{BB962C8B-B14F-4D97-AF65-F5344CB8AC3E}">
        <p14:creationId xmlns:p14="http://schemas.microsoft.com/office/powerpoint/2010/main" val="407814700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2PSBATCH" val="latex --interaction=nonstopmode $(base).tex; dvips -D $(res) -E -o $(base).ps $(base).dvi"/>
  <p:tag name="TEXPOINTINIT" val="\newcommand{I}{0}{\font{cmsy10}I}&#10;\newcommand{Isup}{0}{\font{cmsy10}{^I}}&#10;\newcommand{all}{2}{\forall\font{cmm}{#1.#2}}&#10;\newcommand{Calig}{1}{\font{cmsy10}{#1}}&#10;\newcommand{Cmm}{1}{\font{cmm}{#1}}&#10;\newcommand{Cmmi}{1}{\font{cmmi10}{#1}}&#10;\newcommand{Cmr}{1}{\font{cmr}{#1}}&#10;\newcommand{Shiq}{0}{\font{cmsy10}{SHIQ}}&#10;\newcommand{Shoindn}{0}{\font{cmsy10}{SHOIN}\font{cmm}{(D_n)}}&#10;\newcommand{Deltai}{0}{\Delta\font{cmsy10}{^I}}&#10;\newcommand{Deltad}{0}{\Delta\font{cmm}{_{\bf{D}}}}"/>
  <p:tag name="USEAMSFONTS" val="1"/>
  <p:tag name="EMBEDFONTS" val="1"/>
  <p:tag name="USEBOLDAMS" val="1"/>
  <p:tag name="DEFAULTDISPLAYSOURCE" val="\documentclass{slides}\pagestyle{empty}&#10;\begin{document}&#10;\end{document}&#10;"/>
  <p:tag name="TEX2PS" val="latex $(base).tex; dvips -D $(res) -E -o $(base).ps $(base).dvi"/>
  <p:tag name="EXTERNALEDITCOMMAND" val="notepad %"/>
  <p:tag name="GHOSTSCRIPTCOMMAND" val="gswin32c"/>
  <p:tag name="DEFAULTBITMAP" val="bmpmono"/>
  <p:tag name="DEFAULTBLEND" val="0"/>
  <p:tag name="DEFAULTTRANSPARENT" val="0"/>
  <p:tag name="DEFAULTWORKAROUNDTRANSPARENCYBUG" val="0"/>
  <p:tag name="DEFAULTRESOLUTION" val="300"/>
  <p:tag name="DEFAULTMAGNIFICATION" val="2000"/>
  <p:tag name="DEFAULTFONTSIZE" val="10"/>
  <p:tag name="DEFAULTWORDWRAP" val="0"/>
  <p:tag name="DEFAULTWIDTH" val="354"/>
  <p:tag name="DEFAULTHEIGHT" val="412"/>
</p:tagLst>
</file>

<file path=ppt/theme/theme1.xml><?xml version="1.0" encoding="utf-8"?>
<a:theme xmlns:a="http://schemas.openxmlformats.org/drawingml/2006/main" name="ox_template_PowerPoint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64633</TotalTime>
  <Words>826</Words>
  <Application>Microsoft Macintosh PowerPoint</Application>
  <PresentationFormat>On-screen Show (4:3)</PresentationFormat>
  <Paragraphs>218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ox_template_PowerPoint</vt:lpstr>
      <vt:lpstr> Ontology-based Query Answering with PAGOdA</vt:lpstr>
      <vt:lpstr>What does PAGOdA do?</vt:lpstr>
      <vt:lpstr>The idea behind PAGOdA</vt:lpstr>
      <vt:lpstr>Step 1: Lower Bound</vt:lpstr>
      <vt:lpstr>Step 2: Upper Bound</vt:lpstr>
      <vt:lpstr>Step 2: Upper Bound </vt:lpstr>
      <vt:lpstr>Step 2: Upper Bound</vt:lpstr>
      <vt:lpstr>Obtaining the Gap</vt:lpstr>
      <vt:lpstr>Step 2: Subset Extraction</vt:lpstr>
      <vt:lpstr>Subset Extraction</vt:lpstr>
      <vt:lpstr>Step 3: Summarisation</vt:lpstr>
      <vt:lpstr>Step 4: Dependency analysis</vt:lpstr>
      <vt:lpstr>Evaluation: Test data</vt:lpstr>
      <vt:lpstr>Evaluation: Scalability</vt:lpstr>
      <vt:lpstr>Evaluation: Scalability</vt:lpstr>
      <vt:lpstr>PowerPoint Presentation</vt:lpstr>
      <vt:lpstr>Outlook</vt:lpstr>
    </vt:vector>
  </TitlesOfParts>
  <Manager/>
  <Company>University of Manchester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Ontologe Reasoning: the Why and the How</dc:title>
  <dc:subject/>
  <dc:creator>Ian Horrocks</dc:creator>
  <cp:keywords/>
  <dc:description/>
  <cp:lastModifiedBy>Bernardo Grau</cp:lastModifiedBy>
  <cp:revision>981</cp:revision>
  <cp:lastPrinted>2001-02-05T11:57:08Z</cp:lastPrinted>
  <dcterms:created xsi:type="dcterms:W3CDTF">2012-09-03T12:42:05Z</dcterms:created>
  <dcterms:modified xsi:type="dcterms:W3CDTF">2015-06-05T21:14:42Z</dcterms:modified>
  <cp:category/>
</cp:coreProperties>
</file>