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5" r:id="rId1"/>
  </p:sldMasterIdLst>
  <p:notesMasterIdLst>
    <p:notesMasterId r:id="rId68"/>
  </p:notesMasterIdLst>
  <p:handoutMasterIdLst>
    <p:handoutMasterId r:id="rId69"/>
  </p:handoutMasterIdLst>
  <p:sldIdLst>
    <p:sldId id="1250" r:id="rId2"/>
    <p:sldId id="1845" r:id="rId3"/>
    <p:sldId id="1942" r:id="rId4"/>
    <p:sldId id="2022" r:id="rId5"/>
    <p:sldId id="1915" r:id="rId6"/>
    <p:sldId id="2014" r:id="rId7"/>
    <p:sldId id="1912" r:id="rId8"/>
    <p:sldId id="1911" r:id="rId9"/>
    <p:sldId id="1854" r:id="rId10"/>
    <p:sldId id="2017" r:id="rId11"/>
    <p:sldId id="2023" r:id="rId12"/>
    <p:sldId id="2024" r:id="rId13"/>
    <p:sldId id="2025" r:id="rId14"/>
    <p:sldId id="2016" r:id="rId15"/>
    <p:sldId id="2021" r:id="rId16"/>
    <p:sldId id="2088" r:id="rId17"/>
    <p:sldId id="2026" r:id="rId18"/>
    <p:sldId id="2061" r:id="rId19"/>
    <p:sldId id="2062" r:id="rId20"/>
    <p:sldId id="2063" r:id="rId21"/>
    <p:sldId id="2070" r:id="rId22"/>
    <p:sldId id="2083" r:id="rId23"/>
    <p:sldId id="2084" r:id="rId24"/>
    <p:sldId id="2089" r:id="rId25"/>
    <p:sldId id="2064" r:id="rId26"/>
    <p:sldId id="2065" r:id="rId27"/>
    <p:sldId id="2066" r:id="rId28"/>
    <p:sldId id="2072" r:id="rId29"/>
    <p:sldId id="2086" r:id="rId30"/>
    <p:sldId id="2073" r:id="rId31"/>
    <p:sldId id="2087" r:id="rId32"/>
    <p:sldId id="2074" r:id="rId33"/>
    <p:sldId id="2029" r:id="rId34"/>
    <p:sldId id="2030" r:id="rId35"/>
    <p:sldId id="2031" r:id="rId36"/>
    <p:sldId id="2032" r:id="rId37"/>
    <p:sldId id="2033" r:id="rId38"/>
    <p:sldId id="2078" r:id="rId39"/>
    <p:sldId id="2075" r:id="rId40"/>
    <p:sldId id="2076" r:id="rId41"/>
    <p:sldId id="2077" r:id="rId42"/>
    <p:sldId id="2079" r:id="rId43"/>
    <p:sldId id="2080" r:id="rId44"/>
    <p:sldId id="2035" r:id="rId45"/>
    <p:sldId id="2036" r:id="rId46"/>
    <p:sldId id="2037" r:id="rId47"/>
    <p:sldId id="2038" r:id="rId48"/>
    <p:sldId id="2039" r:id="rId49"/>
    <p:sldId id="2049" r:id="rId50"/>
    <p:sldId id="2050" r:id="rId51"/>
    <p:sldId id="2051" r:id="rId52"/>
    <p:sldId id="2052" r:id="rId53"/>
    <p:sldId id="2053" r:id="rId54"/>
    <p:sldId id="2054" r:id="rId55"/>
    <p:sldId id="2055" r:id="rId56"/>
    <p:sldId id="2056" r:id="rId57"/>
    <p:sldId id="2057" r:id="rId58"/>
    <p:sldId id="2058" r:id="rId59"/>
    <p:sldId id="2059" r:id="rId60"/>
    <p:sldId id="2082" r:id="rId61"/>
    <p:sldId id="2060" r:id="rId62"/>
    <p:sldId id="2090" r:id="rId63"/>
    <p:sldId id="2091" r:id="rId64"/>
    <p:sldId id="1931" r:id="rId65"/>
    <p:sldId id="1933" r:id="rId66"/>
    <p:sldId id="1934" r:id="rId67"/>
  </p:sldIdLst>
  <p:sldSz cx="9144000" cy="6858000" type="screen4x3"/>
  <p:notesSz cx="7315200" cy="9601200"/>
  <p:custDataLst>
    <p:tags r:id="rId70"/>
  </p:custDataLst>
  <p:defaultTextStyle>
    <a:defPPr>
      <a:defRPr lang="en-GB"/>
    </a:defPPr>
    <a:lvl1pPr algn="l" rtl="0" eaLnBrk="0" fontAlgn="base" hangingPunct="0">
      <a:spcBef>
        <a:spcPct val="0"/>
      </a:spcBef>
      <a:spcAft>
        <a:spcPct val="0"/>
      </a:spcAft>
      <a:defRPr sz="900" kern="1200">
        <a:solidFill>
          <a:schemeClr val="tx1"/>
        </a:solidFill>
        <a:latin typeface="Arial Narrow" charset="0"/>
        <a:ea typeface="ＭＳ Ｐゴシック" charset="-128"/>
        <a:cs typeface="+mn-cs"/>
      </a:defRPr>
    </a:lvl1pPr>
    <a:lvl2pPr marL="457200" algn="l" rtl="0" eaLnBrk="0" fontAlgn="base" hangingPunct="0">
      <a:spcBef>
        <a:spcPct val="0"/>
      </a:spcBef>
      <a:spcAft>
        <a:spcPct val="0"/>
      </a:spcAft>
      <a:defRPr sz="900" kern="1200">
        <a:solidFill>
          <a:schemeClr val="tx1"/>
        </a:solidFill>
        <a:latin typeface="Arial Narrow" charset="0"/>
        <a:ea typeface="ＭＳ Ｐゴシック" charset="-128"/>
        <a:cs typeface="+mn-cs"/>
      </a:defRPr>
    </a:lvl2pPr>
    <a:lvl3pPr marL="914400" algn="l" rtl="0" eaLnBrk="0" fontAlgn="base" hangingPunct="0">
      <a:spcBef>
        <a:spcPct val="0"/>
      </a:spcBef>
      <a:spcAft>
        <a:spcPct val="0"/>
      </a:spcAft>
      <a:defRPr sz="900" kern="1200">
        <a:solidFill>
          <a:schemeClr val="tx1"/>
        </a:solidFill>
        <a:latin typeface="Arial Narrow" charset="0"/>
        <a:ea typeface="ＭＳ Ｐゴシック" charset="-128"/>
        <a:cs typeface="+mn-cs"/>
      </a:defRPr>
    </a:lvl3pPr>
    <a:lvl4pPr marL="1371600" algn="l" rtl="0" eaLnBrk="0" fontAlgn="base" hangingPunct="0">
      <a:spcBef>
        <a:spcPct val="0"/>
      </a:spcBef>
      <a:spcAft>
        <a:spcPct val="0"/>
      </a:spcAft>
      <a:defRPr sz="900" kern="1200">
        <a:solidFill>
          <a:schemeClr val="tx1"/>
        </a:solidFill>
        <a:latin typeface="Arial Narrow" charset="0"/>
        <a:ea typeface="ＭＳ Ｐゴシック" charset="-128"/>
        <a:cs typeface="+mn-cs"/>
      </a:defRPr>
    </a:lvl4pPr>
    <a:lvl5pPr marL="1828800" algn="l" rtl="0" eaLnBrk="0" fontAlgn="base" hangingPunct="0">
      <a:spcBef>
        <a:spcPct val="0"/>
      </a:spcBef>
      <a:spcAft>
        <a:spcPct val="0"/>
      </a:spcAft>
      <a:defRPr sz="900" kern="1200">
        <a:solidFill>
          <a:schemeClr val="tx1"/>
        </a:solidFill>
        <a:latin typeface="Arial Narrow" charset="0"/>
        <a:ea typeface="ＭＳ Ｐゴシック" charset="-128"/>
        <a:cs typeface="+mn-cs"/>
      </a:defRPr>
    </a:lvl5pPr>
    <a:lvl6pPr marL="2286000" algn="l" defTabSz="914400" rtl="0" eaLnBrk="1" latinLnBrk="0" hangingPunct="1">
      <a:defRPr sz="900" kern="1200">
        <a:solidFill>
          <a:schemeClr val="tx1"/>
        </a:solidFill>
        <a:latin typeface="Arial Narrow" charset="0"/>
        <a:ea typeface="ＭＳ Ｐゴシック" charset="-128"/>
        <a:cs typeface="+mn-cs"/>
      </a:defRPr>
    </a:lvl6pPr>
    <a:lvl7pPr marL="2743200" algn="l" defTabSz="914400" rtl="0" eaLnBrk="1" latinLnBrk="0" hangingPunct="1">
      <a:defRPr sz="900" kern="1200">
        <a:solidFill>
          <a:schemeClr val="tx1"/>
        </a:solidFill>
        <a:latin typeface="Arial Narrow" charset="0"/>
        <a:ea typeface="ＭＳ Ｐゴシック" charset="-128"/>
        <a:cs typeface="+mn-cs"/>
      </a:defRPr>
    </a:lvl7pPr>
    <a:lvl8pPr marL="3200400" algn="l" defTabSz="914400" rtl="0" eaLnBrk="1" latinLnBrk="0" hangingPunct="1">
      <a:defRPr sz="900" kern="1200">
        <a:solidFill>
          <a:schemeClr val="tx1"/>
        </a:solidFill>
        <a:latin typeface="Arial Narrow" charset="0"/>
        <a:ea typeface="ＭＳ Ｐゴシック" charset="-128"/>
        <a:cs typeface="+mn-cs"/>
      </a:defRPr>
    </a:lvl8pPr>
    <a:lvl9pPr marL="3657600" algn="l" defTabSz="914400" rtl="0" eaLnBrk="1" latinLnBrk="0" hangingPunct="1">
      <a:defRPr sz="900" kern="1200">
        <a:solidFill>
          <a:schemeClr val="tx1"/>
        </a:solidFill>
        <a:latin typeface="Arial Narrow" charset="0"/>
        <a:ea typeface="ＭＳ Ｐゴシック" charset="-128"/>
        <a:cs typeface="+mn-cs"/>
      </a:defRPr>
    </a:lvl9pPr>
  </p:defaultTextStyle>
  <p:extLst>
    <p:ext uri="{EFAFB233-063F-42B5-8137-9DF3F51BA10A}">
      <p15:sldGuideLst xmlns:p15="http://schemas.microsoft.com/office/powerpoint/2012/main">
        <p15:guide id="1" orient="horz" pos="4128">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1DAE6"/>
    <a:srgbClr val="D1D9E7"/>
    <a:srgbClr val="D2DAE6"/>
    <a:srgbClr val="B3B8C0"/>
    <a:srgbClr val="B2E548"/>
    <a:srgbClr val="90B93B"/>
    <a:srgbClr val="FEFE21"/>
    <a:srgbClr val="FD9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0881"/>
    <p:restoredTop sz="87850"/>
  </p:normalViewPr>
  <p:slideViewPr>
    <p:cSldViewPr snapToGrid="0">
      <p:cViewPr>
        <p:scale>
          <a:sx n="100" d="100"/>
          <a:sy n="100" d="100"/>
        </p:scale>
        <p:origin x="-216" y="-1304"/>
      </p:cViewPr>
      <p:guideLst>
        <p:guide orient="horz" pos="4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notesViewPr>
    <p:cSldViewPr snapToGrid="0">
      <p:cViewPr varScale="1">
        <p:scale>
          <a:sx n="49" d="100"/>
          <a:sy n="49" d="100"/>
        </p:scale>
        <p:origin x="-1506"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gs" Target="tags/tag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8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defTabSz="928688" eaLnBrk="1" hangingPunct="1">
              <a:spcBef>
                <a:spcPct val="20000"/>
              </a:spcBef>
              <a:buClrTx/>
              <a:buFontTx/>
              <a:buChar char="•"/>
              <a:defRPr sz="1200">
                <a:ea typeface="+mn-ea"/>
                <a:cs typeface="+mn-cs"/>
                <a:sym typeface="Wingdings 3" charset="2"/>
              </a:defRPr>
            </a:lvl1pPr>
          </a:lstStyle>
          <a:p>
            <a:pPr>
              <a:defRPr/>
            </a:pPr>
            <a:endParaRPr lang="en-GB"/>
          </a:p>
        </p:txBody>
      </p:sp>
      <p:sp>
        <p:nvSpPr>
          <p:cNvPr id="5068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algn="r" defTabSz="928688" eaLnBrk="1" hangingPunct="1">
              <a:spcBef>
                <a:spcPct val="20000"/>
              </a:spcBef>
              <a:buClrTx/>
              <a:buFontTx/>
              <a:buChar char="•"/>
              <a:defRPr sz="1200">
                <a:ea typeface="+mn-ea"/>
                <a:cs typeface="+mn-cs"/>
                <a:sym typeface="Wingdings 3" charset="2"/>
              </a:defRPr>
            </a:lvl1pPr>
          </a:lstStyle>
          <a:p>
            <a:pPr>
              <a:defRPr/>
            </a:pPr>
            <a:endParaRPr lang="en-GB"/>
          </a:p>
        </p:txBody>
      </p:sp>
      <p:sp>
        <p:nvSpPr>
          <p:cNvPr id="5068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defTabSz="928688" eaLnBrk="1" hangingPunct="1">
              <a:spcBef>
                <a:spcPct val="20000"/>
              </a:spcBef>
              <a:buClrTx/>
              <a:buFontTx/>
              <a:buChar char="•"/>
              <a:defRPr sz="1200">
                <a:ea typeface="+mn-ea"/>
                <a:cs typeface="+mn-cs"/>
                <a:sym typeface="Wingdings 3" charset="2"/>
              </a:defRPr>
            </a:lvl1pPr>
          </a:lstStyle>
          <a:p>
            <a:pPr>
              <a:defRPr/>
            </a:pPr>
            <a:endParaRPr lang="en-GB"/>
          </a:p>
        </p:txBody>
      </p:sp>
      <p:sp>
        <p:nvSpPr>
          <p:cNvPr id="5068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algn="r" defTabSz="928688" eaLnBrk="1" hangingPunct="1">
              <a:spcBef>
                <a:spcPct val="20000"/>
              </a:spcBef>
              <a:buClrTx/>
              <a:buFontTx/>
              <a:buChar char="•"/>
              <a:defRPr sz="1200">
                <a:sym typeface="Wingdings 3" charset="2"/>
              </a:defRPr>
            </a:lvl1pPr>
          </a:lstStyle>
          <a:p>
            <a:pPr>
              <a:defRPr/>
            </a:pPr>
            <a:fld id="{59FB7E5C-FBDE-F34A-80A2-CAF33DC25C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defTabSz="928688" eaLnBrk="1" hangingPunct="1">
              <a:spcBef>
                <a:spcPct val="0"/>
              </a:spcBef>
              <a:buClrTx/>
              <a:buFontTx/>
              <a:buNone/>
              <a:defRPr sz="1200">
                <a:latin typeface="Times New Roman" charset="0"/>
                <a:ea typeface="+mn-ea"/>
                <a:cs typeface="+mn-cs"/>
              </a:defRPr>
            </a:lvl1pPr>
          </a:lstStyle>
          <a:p>
            <a:pPr>
              <a:defRPr/>
            </a:pPr>
            <a:endParaRPr lang="en-US"/>
          </a:p>
        </p:txBody>
      </p:sp>
      <p:sp>
        <p:nvSpPr>
          <p:cNvPr id="45670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algn="r" defTabSz="928688" eaLnBrk="1" hangingPunct="1">
              <a:spcBef>
                <a:spcPct val="0"/>
              </a:spcBef>
              <a:buClrTx/>
              <a:buFontTx/>
              <a:buNone/>
              <a:defRPr sz="1200">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143125" y="569913"/>
            <a:ext cx="3028950" cy="2271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6709" name="Rectangle 5"/>
          <p:cNvSpPr>
            <a:spLocks noGrp="1" noChangeArrowheads="1"/>
          </p:cNvSpPr>
          <p:nvPr>
            <p:ph type="body" sz="quarter" idx="3"/>
          </p:nvPr>
        </p:nvSpPr>
        <p:spPr bwMode="auto">
          <a:xfrm>
            <a:off x="976313" y="3067050"/>
            <a:ext cx="5362575" cy="5815013"/>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671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defTabSz="928688" eaLnBrk="1" hangingPunct="1">
              <a:spcBef>
                <a:spcPct val="0"/>
              </a:spcBef>
              <a:buClrTx/>
              <a:buFontTx/>
              <a:buNone/>
              <a:defRPr sz="1200">
                <a:latin typeface="Times New Roman" charset="0"/>
                <a:ea typeface="+mn-ea"/>
                <a:cs typeface="+mn-cs"/>
              </a:defRPr>
            </a:lvl1pPr>
          </a:lstStyle>
          <a:p>
            <a:pPr>
              <a:defRPr/>
            </a:pPr>
            <a:endParaRPr lang="en-US"/>
          </a:p>
        </p:txBody>
      </p:sp>
      <p:sp>
        <p:nvSpPr>
          <p:cNvPr id="45671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algn="r" defTabSz="928688" eaLnBrk="1" hangingPunct="1">
              <a:spcBef>
                <a:spcPct val="0"/>
              </a:spcBef>
              <a:buClrTx/>
              <a:buFontTx/>
              <a:buNone/>
              <a:defRPr sz="1200">
                <a:latin typeface="Times New Roman" charset="0"/>
              </a:defRPr>
            </a:lvl1pPr>
          </a:lstStyle>
          <a:p>
            <a:pPr>
              <a:defRPr/>
            </a:pPr>
            <a:fld id="{6C180FBA-01D5-1441-BB33-E64759E1C1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Early days, emphasis was on the Web, and the use of semantics the enable new kinds of application, and in particular automation of functions that have up to now required human intervention, i.e., semantic WEB.</a:t>
            </a: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2304E528-26F7-7241-9022-39604254E659}" type="slidenum">
              <a:rPr lang="en-US" altLang="en-US">
                <a:latin typeface="Times New Roman" charset="0"/>
              </a:rPr>
              <a:pPr>
                <a:spcBef>
                  <a:spcPct val="0"/>
                </a:spcBef>
              </a:pPr>
              <a:t>2</a:t>
            </a:fld>
            <a:endParaRPr lang="en-US" alt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FD"/>
                </a:solidFill>
              </a:rPr>
              <a:t>RDFox</a:t>
            </a:r>
            <a:r>
              <a:rPr lang="en-US" altLang="en-US"/>
              <a:t> is a new OWL RL engine with many novel features</a:t>
            </a:r>
          </a:p>
          <a:p>
            <a:r>
              <a:rPr lang="en-US" altLang="en-US"/>
              <a:t>LUBM 120K is </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50B31216-05FE-E440-AB65-710FEB8CE389}" type="slidenum">
              <a:rPr lang="en-US" altLang="en-US">
                <a:latin typeface="Times New Roman" charset="0"/>
              </a:rPr>
              <a:pPr>
                <a:spcBef>
                  <a:spcPct val="0"/>
                </a:spcBef>
              </a:pPr>
              <a:t>51</a:t>
            </a:fld>
            <a:endParaRPr lang="en-US" alt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FD"/>
                </a:solidFill>
              </a:rPr>
              <a:t>RDFox</a:t>
            </a:r>
            <a:r>
              <a:rPr lang="en-US" altLang="en-US"/>
              <a:t> is a new OWL RL engine with many novel features</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E113EB33-18F3-2C46-A14E-343EEFBACA02}" type="slidenum">
              <a:rPr lang="en-US" altLang="en-US">
                <a:latin typeface="Times New Roman" charset="0"/>
              </a:rPr>
              <a:pPr>
                <a:spcBef>
                  <a:spcPct val="0"/>
                </a:spcBef>
              </a:pPr>
              <a:t>52</a:t>
            </a:fld>
            <a:endParaRPr lang="en-US" alt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Large-scale architectures: Infiniband (Oracle), numascale, dolphin(?)</a:t>
            </a: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900">
                <a:solidFill>
                  <a:schemeClr val="tx1"/>
                </a:solidFill>
                <a:latin typeface="Arial Narrow" charset="0"/>
                <a:ea typeface="ＭＳ Ｐゴシック" charset="-128"/>
              </a:defRPr>
            </a:lvl1pPr>
            <a:lvl2pPr marL="742950" indent="-285750" defTabSz="928688">
              <a:defRPr sz="900">
                <a:solidFill>
                  <a:schemeClr val="tx1"/>
                </a:solidFill>
                <a:latin typeface="Arial Narrow" charset="0"/>
                <a:ea typeface="ＭＳ Ｐゴシック" charset="-128"/>
              </a:defRPr>
            </a:lvl2pPr>
            <a:lvl3pPr marL="1143000" indent="-228600" defTabSz="928688">
              <a:defRPr sz="900">
                <a:solidFill>
                  <a:schemeClr val="tx1"/>
                </a:solidFill>
                <a:latin typeface="Arial Narrow" charset="0"/>
                <a:ea typeface="ＭＳ Ｐゴシック" charset="-128"/>
              </a:defRPr>
            </a:lvl3pPr>
            <a:lvl4pPr marL="1600200" indent="-228600" defTabSz="928688">
              <a:defRPr sz="900">
                <a:solidFill>
                  <a:schemeClr val="tx1"/>
                </a:solidFill>
                <a:latin typeface="Arial Narrow" charset="0"/>
                <a:ea typeface="ＭＳ Ｐゴシック" charset="-128"/>
              </a:defRPr>
            </a:lvl4pPr>
            <a:lvl5pPr marL="2057400" indent="-228600" defTabSz="928688">
              <a:defRPr sz="900">
                <a:solidFill>
                  <a:schemeClr val="tx1"/>
                </a:solidFill>
                <a:latin typeface="Arial Narrow" charset="0"/>
                <a:ea typeface="ＭＳ Ｐゴシック" charset="-128"/>
              </a:defRPr>
            </a:lvl5pPr>
            <a:lvl6pPr marL="2514600" indent="-228600" defTabSz="928688"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defTabSz="928688"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defTabSz="928688"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defTabSz="928688" eaLnBrk="0" fontAlgn="base" hangingPunct="0">
              <a:spcBef>
                <a:spcPct val="0"/>
              </a:spcBef>
              <a:spcAft>
                <a:spcPct val="0"/>
              </a:spcAft>
              <a:defRPr sz="900">
                <a:solidFill>
                  <a:schemeClr val="tx1"/>
                </a:solidFill>
                <a:latin typeface="Arial Narrow" charset="0"/>
                <a:ea typeface="ＭＳ Ｐゴシック" charset="-128"/>
              </a:defRPr>
            </a:lvl9pPr>
          </a:lstStyle>
          <a:p>
            <a:fld id="{042C4586-731A-C746-B76B-F8E1E1AB2681}" type="slidenum">
              <a:rPr lang="en-US" altLang="en-US" sz="1200">
                <a:latin typeface="Times New Roman" charset="0"/>
              </a:rPr>
              <a:pPr/>
              <a:t>61</a:t>
            </a:fld>
            <a:endParaRPr lang="en-US" alt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Large-scale architectures: Infiniband (Oracle), numascale, dolphin(?)</a:t>
            </a: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900">
                <a:solidFill>
                  <a:schemeClr val="tx1"/>
                </a:solidFill>
                <a:latin typeface="Arial Narrow" charset="0"/>
                <a:ea typeface="ＭＳ Ｐゴシック" charset="-128"/>
              </a:defRPr>
            </a:lvl1pPr>
            <a:lvl2pPr marL="742950" indent="-285750" defTabSz="928688">
              <a:defRPr sz="900">
                <a:solidFill>
                  <a:schemeClr val="tx1"/>
                </a:solidFill>
                <a:latin typeface="Arial Narrow" charset="0"/>
                <a:ea typeface="ＭＳ Ｐゴシック" charset="-128"/>
              </a:defRPr>
            </a:lvl2pPr>
            <a:lvl3pPr marL="1143000" indent="-228600" defTabSz="928688">
              <a:defRPr sz="900">
                <a:solidFill>
                  <a:schemeClr val="tx1"/>
                </a:solidFill>
                <a:latin typeface="Arial Narrow" charset="0"/>
                <a:ea typeface="ＭＳ Ｐゴシック" charset="-128"/>
              </a:defRPr>
            </a:lvl3pPr>
            <a:lvl4pPr marL="1600200" indent="-228600" defTabSz="928688">
              <a:defRPr sz="900">
                <a:solidFill>
                  <a:schemeClr val="tx1"/>
                </a:solidFill>
                <a:latin typeface="Arial Narrow" charset="0"/>
                <a:ea typeface="ＭＳ Ｐゴシック" charset="-128"/>
              </a:defRPr>
            </a:lvl4pPr>
            <a:lvl5pPr marL="2057400" indent="-228600" defTabSz="928688">
              <a:defRPr sz="900">
                <a:solidFill>
                  <a:schemeClr val="tx1"/>
                </a:solidFill>
                <a:latin typeface="Arial Narrow" charset="0"/>
                <a:ea typeface="ＭＳ Ｐゴシック" charset="-128"/>
              </a:defRPr>
            </a:lvl5pPr>
            <a:lvl6pPr marL="2514600" indent="-228600" defTabSz="928688"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defTabSz="928688"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defTabSz="928688"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defTabSz="928688" eaLnBrk="0" fontAlgn="base" hangingPunct="0">
              <a:spcBef>
                <a:spcPct val="0"/>
              </a:spcBef>
              <a:spcAft>
                <a:spcPct val="0"/>
              </a:spcAft>
              <a:defRPr sz="900">
                <a:solidFill>
                  <a:schemeClr val="tx1"/>
                </a:solidFill>
                <a:latin typeface="Arial Narrow" charset="0"/>
                <a:ea typeface="ＭＳ Ｐゴシック" charset="-128"/>
              </a:defRPr>
            </a:lvl9pPr>
          </a:lstStyle>
          <a:p>
            <a:fld id="{042C4586-731A-C746-B76B-F8E1E1AB2681}" type="slidenum">
              <a:rPr lang="en-US" altLang="en-US" sz="1200">
                <a:latin typeface="Times New Roman" charset="0"/>
              </a:rPr>
              <a:pPr/>
              <a:t>63</a:t>
            </a:fld>
            <a:endParaRPr lang="en-US" altLang="en-US" sz="1200">
              <a:latin typeface="Times New Roman" charset="0"/>
            </a:endParaRPr>
          </a:p>
        </p:txBody>
      </p:sp>
    </p:spTree>
    <p:extLst>
      <p:ext uri="{BB962C8B-B14F-4D97-AF65-F5344CB8AC3E}">
        <p14:creationId xmlns:p14="http://schemas.microsoft.com/office/powerpoint/2010/main" val="194013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E6B83957-5B84-8140-85FE-D1EFE33F8A28}" type="slidenum">
              <a:rPr lang="en-US" altLang="en-US">
                <a:latin typeface="Times New Roman" charset="0"/>
              </a:rPr>
              <a:pPr>
                <a:spcBef>
                  <a:spcPct val="0"/>
                </a:spcBef>
              </a:pPr>
              <a:t>65</a:t>
            </a:fld>
            <a:endParaRPr lang="en-US" altLang="en-US">
              <a:latin typeface="Times New Roman" charset="0"/>
            </a:endParaRPr>
          </a:p>
        </p:txBody>
      </p:sp>
      <p:sp>
        <p:nvSpPr>
          <p:cNvPr id="9216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2163"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C96CACF8-DE11-2048-89B9-149BAAA1FDD6}" type="slidenum">
              <a:rPr lang="en-US" altLang="en-US">
                <a:latin typeface="Times New Roman" charset="0"/>
              </a:rPr>
              <a:pPr>
                <a:spcBef>
                  <a:spcPct val="0"/>
                </a:spcBef>
              </a:pPr>
              <a:t>66</a:t>
            </a:fld>
            <a:endParaRPr lang="en-US" altLang="en-US">
              <a:latin typeface="Times New Roman" charset="0"/>
            </a:endParaRPr>
          </a:p>
        </p:txBody>
      </p:sp>
      <p:sp>
        <p:nvSpPr>
          <p:cNvPr id="9421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4211"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Underpinning the whole effort are the standards.</a:t>
            </a:r>
          </a:p>
          <a:p>
            <a:r>
              <a:rPr lang="en-US" altLang="en-US" dirty="0"/>
              <a:t>The “backbone” consists of RDF(S), OWL and SPARQL.</a:t>
            </a:r>
          </a:p>
          <a:p>
            <a:r>
              <a:rPr lang="en-US" altLang="en-US" dirty="0"/>
              <a:t>Many others also playing a role.</a:t>
            </a:r>
          </a:p>
          <a:p>
            <a:r>
              <a:rPr lang="en-US" altLang="en-US" dirty="0"/>
              <a:t>“Be fruitful and increase in number; fill the earth and subdue it.”</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A327E3B5-1BDE-B04F-8AFD-9C39248968B8}" type="slidenum">
              <a:rPr lang="en-US" altLang="en-US">
                <a:latin typeface="Times New Roman" charset="0"/>
              </a:rPr>
              <a:pPr>
                <a:spcBef>
                  <a:spcPct val="0"/>
                </a:spcBef>
              </a:pPr>
              <a:t>3</a:t>
            </a:fld>
            <a:endParaRPr lang="en-US" alt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we take our own hype seriously, then failure is inevitable</a:t>
            </a:r>
          </a:p>
          <a:p>
            <a:r>
              <a:rPr lang="en-US" altLang="en-US"/>
              <a:t>To be fair, some hype was needed to get attention/funding;</a:t>
            </a:r>
          </a:p>
          <a:p>
            <a:r>
              <a:rPr lang="en-US" altLang="en-US"/>
              <a:t>Better viewed as a Grand Challenge than as a 10 year research project (compare with, e.g., robot football)</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DA2C268C-8963-2549-ADD6-305E1C8055F6}" type="slidenum">
              <a:rPr lang="en-US" altLang="en-US">
                <a:latin typeface="Times New Roman" charset="0"/>
              </a:rPr>
              <a:pPr>
                <a:spcBef>
                  <a:spcPct val="0"/>
                </a:spcBef>
              </a:pPr>
              <a:t>5</a:t>
            </a:fld>
            <a:endParaRPr lang="en-US" alt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we take our own hype seriously, then failure is inevitable</a:t>
            </a:r>
          </a:p>
          <a:p>
            <a:r>
              <a:rPr lang="en-US" altLang="en-US"/>
              <a:t>To be fair, some hype was needed to get attention/funding;</a:t>
            </a:r>
          </a:p>
          <a:p>
            <a:r>
              <a:rPr lang="en-US" altLang="en-US"/>
              <a:t>Better viewed as a Grand Challenge than as a 10 year research project (compare with, e.g., robot football)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00DD5AC6-E1AA-4F4F-A5FB-162E26648B46}" type="slidenum">
              <a:rPr lang="en-US" altLang="en-US">
                <a:latin typeface="Times New Roman" charset="0"/>
              </a:rPr>
              <a:pPr>
                <a:spcBef>
                  <a:spcPct val="0"/>
                </a:spcBef>
              </a:pPr>
              <a:t>7</a:t>
            </a:fld>
            <a:endParaRPr lang="en-US" alt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we take our own hype seriously, then failure is inevitable</a:t>
            </a:r>
          </a:p>
          <a:p>
            <a:r>
              <a:rPr lang="en-US" altLang="en-US"/>
              <a:t>To be fair, some hype was needed to get attention/funding;</a:t>
            </a:r>
          </a:p>
          <a:p>
            <a:r>
              <a:rPr lang="en-US" altLang="en-US"/>
              <a:t>Better viewed as a Grand Challenge than as a 10 year research project (compare with, e.g., robot football)</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35EB1CE9-D97D-7246-878F-CC345DCFA6BA}" type="slidenum">
              <a:rPr lang="en-US" altLang="en-US">
                <a:latin typeface="Times New Roman" charset="0"/>
              </a:rPr>
              <a:pPr>
                <a:spcBef>
                  <a:spcPct val="0"/>
                </a:spcBef>
              </a:pPr>
              <a:t>8</a:t>
            </a:fld>
            <a:endParaRPr lang="en-US"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we take our own hype seriously, then failure is inevitable</a:t>
            </a:r>
          </a:p>
          <a:p>
            <a:r>
              <a:rPr lang="en-US" altLang="en-US"/>
              <a:t>To be fair, some hype was needed to get attention/funding;</a:t>
            </a:r>
          </a:p>
          <a:p>
            <a:r>
              <a:rPr lang="en-US" altLang="en-US"/>
              <a:t>Better viewed as a Grand Challenge than as a 10 year research project (compare with, e.g., robot football)</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a:solidFill>
                  <a:schemeClr val="tx1"/>
                </a:solidFill>
                <a:latin typeface="Arial" charset="0"/>
                <a:ea typeface="ＭＳ Ｐゴシック" charset="-128"/>
              </a:defRPr>
            </a:lvl1pPr>
            <a:lvl2pPr marL="742950" indent="-285750" defTabSz="928688">
              <a:spcBef>
                <a:spcPct val="30000"/>
              </a:spcBef>
              <a:defRPr>
                <a:solidFill>
                  <a:schemeClr val="tx1"/>
                </a:solidFill>
                <a:latin typeface="Arial" charset="0"/>
                <a:ea typeface="ＭＳ Ｐゴシック" charset="-128"/>
              </a:defRPr>
            </a:lvl2pPr>
            <a:lvl3pPr marL="1143000" indent="-228600" defTabSz="928688">
              <a:spcBef>
                <a:spcPct val="30000"/>
              </a:spcBef>
              <a:defRPr>
                <a:solidFill>
                  <a:schemeClr val="tx1"/>
                </a:solidFill>
                <a:latin typeface="Arial" charset="0"/>
                <a:ea typeface="ＭＳ Ｐゴシック" charset="-128"/>
              </a:defRPr>
            </a:lvl3pPr>
            <a:lvl4pPr marL="1600200" indent="-228600" defTabSz="928688">
              <a:spcBef>
                <a:spcPct val="30000"/>
              </a:spcBef>
              <a:defRPr>
                <a:solidFill>
                  <a:schemeClr val="tx1"/>
                </a:solidFill>
                <a:latin typeface="Arial" charset="0"/>
                <a:ea typeface="ＭＳ Ｐゴシック" charset="-128"/>
              </a:defRPr>
            </a:lvl4pPr>
            <a:lvl5pPr marL="2057400" indent="-228600" defTabSz="928688">
              <a:spcBef>
                <a:spcPct val="30000"/>
              </a:spcBef>
              <a:defRPr>
                <a:solidFill>
                  <a:schemeClr val="tx1"/>
                </a:solidFill>
                <a:latin typeface="Arial" charset="0"/>
                <a:ea typeface="ＭＳ Ｐゴシック" charset="-128"/>
              </a:defRPr>
            </a:lvl5pPr>
            <a:lvl6pPr marL="2514600" indent="-228600" defTabSz="928688" eaLnBrk="0" fontAlgn="base" hangingPunct="0">
              <a:spcBef>
                <a:spcPct val="30000"/>
              </a:spcBef>
              <a:spcAft>
                <a:spcPct val="0"/>
              </a:spcAft>
              <a:defRPr>
                <a:solidFill>
                  <a:schemeClr val="tx1"/>
                </a:solidFill>
                <a:latin typeface="Arial" charset="0"/>
                <a:ea typeface="ＭＳ Ｐゴシック" charset="-128"/>
              </a:defRPr>
            </a:lvl6pPr>
            <a:lvl7pPr marL="2971800" indent="-228600" defTabSz="928688" eaLnBrk="0" fontAlgn="base" hangingPunct="0">
              <a:spcBef>
                <a:spcPct val="30000"/>
              </a:spcBef>
              <a:spcAft>
                <a:spcPct val="0"/>
              </a:spcAft>
              <a:defRPr>
                <a:solidFill>
                  <a:schemeClr val="tx1"/>
                </a:solidFill>
                <a:latin typeface="Arial" charset="0"/>
                <a:ea typeface="ＭＳ Ｐゴシック" charset="-128"/>
              </a:defRPr>
            </a:lvl7pPr>
            <a:lvl8pPr marL="3429000" indent="-228600" defTabSz="928688" eaLnBrk="0" fontAlgn="base" hangingPunct="0">
              <a:spcBef>
                <a:spcPct val="30000"/>
              </a:spcBef>
              <a:spcAft>
                <a:spcPct val="0"/>
              </a:spcAft>
              <a:defRPr>
                <a:solidFill>
                  <a:schemeClr val="tx1"/>
                </a:solidFill>
                <a:latin typeface="Arial" charset="0"/>
                <a:ea typeface="ＭＳ Ｐゴシック" charset="-128"/>
              </a:defRPr>
            </a:lvl8pPr>
            <a:lvl9pPr marL="3886200" indent="-228600" defTabSz="928688" eaLnBrk="0" fontAlgn="base" hangingPunct="0">
              <a:spcBef>
                <a:spcPct val="30000"/>
              </a:spcBef>
              <a:spcAft>
                <a:spcPct val="0"/>
              </a:spcAft>
              <a:defRPr>
                <a:solidFill>
                  <a:schemeClr val="tx1"/>
                </a:solidFill>
                <a:latin typeface="Arial" charset="0"/>
                <a:ea typeface="ＭＳ Ｐゴシック" charset="-128"/>
              </a:defRPr>
            </a:lvl9pPr>
          </a:lstStyle>
          <a:p>
            <a:pPr>
              <a:spcBef>
                <a:spcPct val="0"/>
              </a:spcBef>
            </a:pPr>
            <a:fld id="{43000871-24F2-B247-9F26-917FF9DAE61B}" type="slidenum">
              <a:rPr lang="en-US" altLang="en-US">
                <a:latin typeface="Times New Roman" charset="0"/>
              </a:rPr>
              <a:pPr>
                <a:spcBef>
                  <a:spcPct val="0"/>
                </a:spcBef>
              </a:pPr>
              <a:t>9</a:t>
            </a:fld>
            <a:endParaRPr lang="en-US"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C180FBA-01D5-1441-BB33-E64759E1C189}" type="slidenum">
              <a:rPr lang="en-US" altLang="en-US" smtClean="0"/>
              <a:pPr>
                <a:defRPr/>
              </a:pPr>
              <a:t>23</a:t>
            </a:fld>
            <a:endParaRPr lang="en-US" altLang="en-US"/>
          </a:p>
        </p:txBody>
      </p:sp>
    </p:spTree>
    <p:extLst>
      <p:ext uri="{BB962C8B-B14F-4D97-AF65-F5344CB8AC3E}">
        <p14:creationId xmlns:p14="http://schemas.microsoft.com/office/powerpoint/2010/main" val="10415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"Wellbores with cores that overlap log curves" is shorthand for something like "Wellbores where there is a core extracted and log curve measurements taken at the same depth (interval).” A log curve is "just" a measurement of some kind done along the wellbore path. They can do this while drilling or by sending a wire with instruments down the wellbore afterwards. A core is a piece of rock (or whatever the contents are) taken along the path of the wellbore. However, a "core sample" is a sample of the core, sent to the lab for analysis. The core is shown in the top right image. You can clearly see a hole after a core sample above the 9 digit in the ruler.</a:t>
            </a:r>
            <a:endParaRPr lang="en-US" dirty="0"/>
          </a:p>
        </p:txBody>
      </p:sp>
      <p:sp>
        <p:nvSpPr>
          <p:cNvPr id="4" name="Slide Number Placeholder 3"/>
          <p:cNvSpPr>
            <a:spLocks noGrp="1"/>
          </p:cNvSpPr>
          <p:nvPr>
            <p:ph type="sldNum" sz="quarter" idx="10"/>
          </p:nvPr>
        </p:nvSpPr>
        <p:spPr/>
        <p:txBody>
          <a:bodyPr/>
          <a:lstStyle/>
          <a:p>
            <a:pPr>
              <a:defRPr/>
            </a:pPr>
            <a:fld id="{6C180FBA-01D5-1441-BB33-E64759E1C189}" type="slidenum">
              <a:rPr lang="en-US" altLang="en-US" smtClean="0"/>
              <a:pPr>
                <a:defRPr/>
              </a:pPr>
              <a:t>24</a:t>
            </a:fld>
            <a:endParaRPr lang="en-US" altLang="en-US"/>
          </a:p>
        </p:txBody>
      </p:sp>
    </p:spTree>
    <p:extLst>
      <p:ext uri="{BB962C8B-B14F-4D97-AF65-F5344CB8AC3E}">
        <p14:creationId xmlns:p14="http://schemas.microsoft.com/office/powerpoint/2010/main" val="54225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fragments supported may be even less expressive than RL</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900">
                <a:solidFill>
                  <a:schemeClr val="tx1"/>
                </a:solidFill>
                <a:latin typeface="Arial Narrow" charset="0"/>
                <a:ea typeface="ＭＳ Ｐゴシック" charset="-128"/>
              </a:defRPr>
            </a:lvl1pPr>
            <a:lvl2pPr marL="742950" indent="-285750" defTabSz="928688">
              <a:defRPr sz="900">
                <a:solidFill>
                  <a:schemeClr val="tx1"/>
                </a:solidFill>
                <a:latin typeface="Arial Narrow" charset="0"/>
                <a:ea typeface="ＭＳ Ｐゴシック" charset="-128"/>
              </a:defRPr>
            </a:lvl2pPr>
            <a:lvl3pPr marL="1143000" indent="-228600" defTabSz="928688">
              <a:defRPr sz="900">
                <a:solidFill>
                  <a:schemeClr val="tx1"/>
                </a:solidFill>
                <a:latin typeface="Arial Narrow" charset="0"/>
                <a:ea typeface="ＭＳ Ｐゴシック" charset="-128"/>
              </a:defRPr>
            </a:lvl3pPr>
            <a:lvl4pPr marL="1600200" indent="-228600" defTabSz="928688">
              <a:defRPr sz="900">
                <a:solidFill>
                  <a:schemeClr val="tx1"/>
                </a:solidFill>
                <a:latin typeface="Arial Narrow" charset="0"/>
                <a:ea typeface="ＭＳ Ｐゴシック" charset="-128"/>
              </a:defRPr>
            </a:lvl4pPr>
            <a:lvl5pPr marL="2057400" indent="-228600" defTabSz="928688">
              <a:defRPr sz="900">
                <a:solidFill>
                  <a:schemeClr val="tx1"/>
                </a:solidFill>
                <a:latin typeface="Arial Narrow" charset="0"/>
                <a:ea typeface="ＭＳ Ｐゴシック" charset="-128"/>
              </a:defRPr>
            </a:lvl5pPr>
            <a:lvl6pPr marL="2514600" indent="-228600" defTabSz="928688"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defTabSz="928688"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defTabSz="928688"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defTabSz="928688" eaLnBrk="0" fontAlgn="base" hangingPunct="0">
              <a:spcBef>
                <a:spcPct val="0"/>
              </a:spcBef>
              <a:spcAft>
                <a:spcPct val="0"/>
              </a:spcAft>
              <a:defRPr sz="900">
                <a:solidFill>
                  <a:schemeClr val="tx1"/>
                </a:solidFill>
                <a:latin typeface="Arial Narrow" charset="0"/>
                <a:ea typeface="ＭＳ Ｐゴシック" charset="-128"/>
              </a:defRPr>
            </a:lvl9pPr>
          </a:lstStyle>
          <a:p>
            <a:fld id="{384C2692-0C5B-6841-BF55-299B8234DFF6}" type="slidenum">
              <a:rPr lang="en-US" altLang="en-US" sz="1200">
                <a:latin typeface="Times New Roman" charset="0"/>
              </a:rPr>
              <a:pPr/>
              <a:t>50</a:t>
            </a:fld>
            <a:endParaRPr lang="en-US" alt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Arial Narrow" charset="0"/>
                <a:ea typeface="ＭＳ Ｐゴシック" charset="-128"/>
              </a:defRPr>
            </a:lvl1pPr>
            <a:lvl2pPr marL="742950" indent="-285750" eaLnBrk="0" hangingPunct="0">
              <a:defRPr sz="900">
                <a:solidFill>
                  <a:schemeClr val="tx1"/>
                </a:solidFill>
                <a:latin typeface="Arial Narrow" charset="0"/>
                <a:ea typeface="ＭＳ Ｐゴシック" charset="-128"/>
              </a:defRPr>
            </a:lvl2pPr>
            <a:lvl3pPr marL="1143000" indent="-228600" eaLnBrk="0" hangingPunct="0">
              <a:defRPr sz="900">
                <a:solidFill>
                  <a:schemeClr val="tx1"/>
                </a:solidFill>
                <a:latin typeface="Arial Narrow" charset="0"/>
                <a:ea typeface="ＭＳ Ｐゴシック" charset="-128"/>
              </a:defRPr>
            </a:lvl3pPr>
            <a:lvl4pPr marL="1600200" indent="-228600" eaLnBrk="0" hangingPunct="0">
              <a:defRPr sz="900">
                <a:solidFill>
                  <a:schemeClr val="tx1"/>
                </a:solidFill>
                <a:latin typeface="Arial Narrow" charset="0"/>
                <a:ea typeface="ＭＳ Ｐゴシック" charset="-128"/>
              </a:defRPr>
            </a:lvl4pPr>
            <a:lvl5pPr marL="2057400" indent="-228600" eaLnBrk="0" hangingPunct="0">
              <a:defRPr sz="900">
                <a:solidFill>
                  <a:schemeClr val="tx1"/>
                </a:solidFill>
                <a:latin typeface="Arial Narrow" charset="0"/>
                <a:ea typeface="ＭＳ Ｐゴシック" charset="-128"/>
              </a:defRPr>
            </a:lvl5pPr>
            <a:lvl6pPr marL="25146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6pPr>
            <a:lvl7pPr marL="29718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7pPr>
            <a:lvl8pPr marL="34290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8pPr>
            <a:lvl9pPr marL="38862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9pPr>
          </a:lstStyle>
          <a:p>
            <a:pPr eaLnBrk="1" hangingPunct="1">
              <a:spcBef>
                <a:spcPct val="20000"/>
              </a:spcBef>
              <a:buClr>
                <a:srgbClr val="993300"/>
              </a:buClr>
              <a:buFontTx/>
              <a:buChar char="•"/>
              <a:defRPr/>
            </a:pPr>
            <a:endParaRPr lang="en-US" altLang="en-US" smtClean="0"/>
          </a:p>
        </p:txBody>
      </p:sp>
      <p:pic>
        <p:nvPicPr>
          <p:cNvPr id="5" name="Picture 15" descr="CompSci_logo_landscap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115888"/>
            <a:ext cx="32416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p:nvSpPr>
        <p:spPr bwMode="auto">
          <a:xfrm>
            <a:off x="1854200" y="1778000"/>
            <a:ext cx="184150" cy="461963"/>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993300"/>
              </a:buClr>
              <a:buFontTx/>
              <a:buChar char="•"/>
              <a:defRPr/>
            </a:pPr>
            <a:endParaRPr lang="en-US" smtClean="0"/>
          </a:p>
        </p:txBody>
      </p:sp>
      <p:sp>
        <p:nvSpPr>
          <p:cNvPr id="7" name="Rectangle 14"/>
          <p:cNvSpPr>
            <a:spLocks noChangeArrowheads="1"/>
          </p:cNvSpPr>
          <p:nvPr/>
        </p:nvSpPr>
        <p:spPr bwMode="auto">
          <a:xfrm>
            <a:off x="7134225" y="3216275"/>
            <a:ext cx="1295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Arial Narrow" charset="0"/>
                <a:ea typeface="ＭＳ Ｐゴシック" charset="-128"/>
              </a:defRPr>
            </a:lvl1pPr>
            <a:lvl2pPr marL="742950" indent="-285750" eaLnBrk="0" hangingPunct="0">
              <a:defRPr sz="900">
                <a:solidFill>
                  <a:schemeClr val="tx1"/>
                </a:solidFill>
                <a:latin typeface="Arial Narrow" charset="0"/>
                <a:ea typeface="ＭＳ Ｐゴシック" charset="-128"/>
              </a:defRPr>
            </a:lvl2pPr>
            <a:lvl3pPr marL="1143000" indent="-228600" eaLnBrk="0" hangingPunct="0">
              <a:defRPr sz="900">
                <a:solidFill>
                  <a:schemeClr val="tx1"/>
                </a:solidFill>
                <a:latin typeface="Arial Narrow" charset="0"/>
                <a:ea typeface="ＭＳ Ｐゴシック" charset="-128"/>
              </a:defRPr>
            </a:lvl3pPr>
            <a:lvl4pPr marL="1600200" indent="-228600" eaLnBrk="0" hangingPunct="0">
              <a:defRPr sz="900">
                <a:solidFill>
                  <a:schemeClr val="tx1"/>
                </a:solidFill>
                <a:latin typeface="Arial Narrow" charset="0"/>
                <a:ea typeface="ＭＳ Ｐゴシック" charset="-128"/>
              </a:defRPr>
            </a:lvl4pPr>
            <a:lvl5pPr marL="2057400" indent="-228600" eaLnBrk="0" hangingPunct="0">
              <a:defRPr sz="900">
                <a:solidFill>
                  <a:schemeClr val="tx1"/>
                </a:solidFill>
                <a:latin typeface="Arial Narrow" charset="0"/>
                <a:ea typeface="ＭＳ Ｐゴシック" charset="-128"/>
              </a:defRPr>
            </a:lvl5pPr>
            <a:lvl6pPr marL="25146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6pPr>
            <a:lvl7pPr marL="29718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7pPr>
            <a:lvl8pPr marL="34290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8pPr>
            <a:lvl9pPr marL="38862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9pPr>
          </a:lstStyle>
          <a:p>
            <a:pPr eaLnBrk="1" hangingPunct="1">
              <a:spcBef>
                <a:spcPct val="20000"/>
              </a:spcBef>
              <a:buClr>
                <a:srgbClr val="993300"/>
              </a:buClr>
              <a:buFontTx/>
              <a:buChar char="•"/>
              <a:defRPr/>
            </a:pPr>
            <a:endParaRPr lang="en-US" altLang="en-US" smtClean="0"/>
          </a:p>
        </p:txBody>
      </p:sp>
      <p:sp>
        <p:nvSpPr>
          <p:cNvPr id="8" name="Rectangle 15"/>
          <p:cNvSpPr>
            <a:spLocks noChangeArrowheads="1"/>
          </p:cNvSpPr>
          <p:nvPr/>
        </p:nvSpPr>
        <p:spPr bwMode="auto">
          <a:xfrm>
            <a:off x="7134225" y="4962525"/>
            <a:ext cx="1295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Arial Narrow" charset="0"/>
                <a:ea typeface="ＭＳ Ｐゴシック" charset="-128"/>
              </a:defRPr>
            </a:lvl1pPr>
            <a:lvl2pPr marL="742950" indent="-285750" eaLnBrk="0" hangingPunct="0">
              <a:defRPr sz="900">
                <a:solidFill>
                  <a:schemeClr val="tx1"/>
                </a:solidFill>
                <a:latin typeface="Arial Narrow" charset="0"/>
                <a:ea typeface="ＭＳ Ｐゴシック" charset="-128"/>
              </a:defRPr>
            </a:lvl2pPr>
            <a:lvl3pPr marL="1143000" indent="-228600" eaLnBrk="0" hangingPunct="0">
              <a:defRPr sz="900">
                <a:solidFill>
                  <a:schemeClr val="tx1"/>
                </a:solidFill>
                <a:latin typeface="Arial Narrow" charset="0"/>
                <a:ea typeface="ＭＳ Ｐゴシック" charset="-128"/>
              </a:defRPr>
            </a:lvl3pPr>
            <a:lvl4pPr marL="1600200" indent="-228600" eaLnBrk="0" hangingPunct="0">
              <a:defRPr sz="900">
                <a:solidFill>
                  <a:schemeClr val="tx1"/>
                </a:solidFill>
                <a:latin typeface="Arial Narrow" charset="0"/>
                <a:ea typeface="ＭＳ Ｐゴシック" charset="-128"/>
              </a:defRPr>
            </a:lvl4pPr>
            <a:lvl5pPr marL="2057400" indent="-228600" eaLnBrk="0" hangingPunct="0">
              <a:defRPr sz="900">
                <a:solidFill>
                  <a:schemeClr val="tx1"/>
                </a:solidFill>
                <a:latin typeface="Arial Narrow" charset="0"/>
                <a:ea typeface="ＭＳ Ｐゴシック" charset="-128"/>
              </a:defRPr>
            </a:lvl5pPr>
            <a:lvl6pPr marL="25146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6pPr>
            <a:lvl7pPr marL="29718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7pPr>
            <a:lvl8pPr marL="34290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8pPr>
            <a:lvl9pPr marL="38862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9pPr>
          </a:lstStyle>
          <a:p>
            <a:pPr eaLnBrk="1" hangingPunct="1">
              <a:spcBef>
                <a:spcPct val="20000"/>
              </a:spcBef>
              <a:buClr>
                <a:srgbClr val="993300"/>
              </a:buClr>
              <a:buFontTx/>
              <a:buChar char="•"/>
              <a:defRPr/>
            </a:pPr>
            <a:endParaRPr lang="en-US" altLang="en-US" smtClean="0"/>
          </a:p>
        </p:txBody>
      </p:sp>
      <p:pic>
        <p:nvPicPr>
          <p:cNvPr id="9" name="Picture 16" descr="partner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8363" y="3444875"/>
            <a:ext cx="10080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partner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48525" y="5337175"/>
            <a:ext cx="10080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899592" y="3221658"/>
            <a:ext cx="5399088" cy="1143446"/>
          </a:xfrm>
        </p:spPr>
        <p:txBody>
          <a:bodyPr/>
          <a:lstStyle>
            <a:lvl1pPr>
              <a:lnSpc>
                <a:spcPts val="3500"/>
              </a:lnSpc>
              <a:defRPr sz="2800">
                <a:solidFill>
                  <a:schemeClr val="bg1"/>
                </a:solidFill>
              </a:defRPr>
            </a:lvl1pPr>
          </a:lstStyle>
          <a:p>
            <a:pPr lvl="0"/>
            <a:r>
              <a:rPr lang="en-GB" noProof="0" smtClean="0"/>
              <a:t>Click to edit Master title style</a:t>
            </a:r>
            <a:endParaRPr lang="en-US" noProof="0" dirty="0" smtClean="0"/>
          </a:p>
        </p:txBody>
      </p:sp>
      <p:sp>
        <p:nvSpPr>
          <p:cNvPr id="23556" name="Rectangle 4"/>
          <p:cNvSpPr>
            <a:spLocks noGrp="1" noChangeArrowheads="1"/>
          </p:cNvSpPr>
          <p:nvPr>
            <p:ph type="subTitle" idx="1"/>
          </p:nvPr>
        </p:nvSpPr>
        <p:spPr>
          <a:xfrm>
            <a:off x="899592" y="4797152"/>
            <a:ext cx="5399087" cy="970830"/>
          </a:xfrm>
        </p:spPr>
        <p:txBody>
          <a:bodyPr/>
          <a:lstStyle>
            <a:lvl1pPr marL="0" indent="0">
              <a:lnSpc>
                <a:spcPts val="1800"/>
              </a:lnSpc>
              <a:buFont typeface="Wingdings" charset="0"/>
              <a:buNone/>
              <a:defRPr sz="1600">
                <a:solidFill>
                  <a:schemeClr val="bg1"/>
                </a:solidFill>
              </a:defRPr>
            </a:lvl1pPr>
          </a:lstStyle>
          <a:p>
            <a:pPr lvl="0"/>
            <a:r>
              <a:rPr lang="en-GB" noProof="0" smtClean="0"/>
              <a:t>Click to edit Master subtitle style</a:t>
            </a:r>
            <a:endParaRPr lang="en-US" noProof="0" dirty="0" smtClean="0"/>
          </a:p>
        </p:txBody>
      </p:sp>
      <p:sp>
        <p:nvSpPr>
          <p:cNvPr id="11" name="Rectangle 5"/>
          <p:cNvSpPr>
            <a:spLocks noGrp="1" noChangeArrowheads="1"/>
          </p:cNvSpPr>
          <p:nvPr>
            <p:ph type="dt" sz="half" idx="10"/>
          </p:nvPr>
        </p:nvSpPr>
        <p:spPr>
          <a:xfrm>
            <a:off x="914400" y="6096000"/>
            <a:ext cx="1905000" cy="457200"/>
          </a:xfrm>
          <a:prstGeom prst="rect">
            <a:avLst/>
          </a:prstGeom>
        </p:spPr>
        <p:txBody>
          <a:bodyPr/>
          <a:lstStyle>
            <a:lvl1pPr>
              <a:defRPr sz="1400">
                <a:solidFill>
                  <a:schemeClr val="bg1"/>
                </a:solidFill>
              </a:defRPr>
            </a:lvl1pPr>
          </a:lstStyle>
          <a:p>
            <a:pPr>
              <a:defRPr/>
            </a:pPr>
            <a:endParaRPr lang="en-US"/>
          </a:p>
        </p:txBody>
      </p:sp>
    </p:spTree>
    <p:extLst>
      <p:ext uri="{BB962C8B-B14F-4D97-AF65-F5344CB8AC3E}">
        <p14:creationId xmlns:p14="http://schemas.microsoft.com/office/powerpoint/2010/main" val="8725986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6C28C485-B786-7A4C-A68B-5B6B6D9DAB5B}" type="slidenum">
              <a:rPr lang="en-US" altLang="en-US"/>
              <a:pPr>
                <a:defRPr/>
              </a:pPr>
              <a:t>‹#›</a:t>
            </a:fld>
            <a:endParaRPr lang="en-US" altLang="en-US"/>
          </a:p>
        </p:txBody>
      </p:sp>
    </p:spTree>
    <p:extLst>
      <p:ext uri="{BB962C8B-B14F-4D97-AF65-F5344CB8AC3E}">
        <p14:creationId xmlns:p14="http://schemas.microsoft.com/office/powerpoint/2010/main" val="20466424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74DCD9C6-1A62-DB42-B5DE-B837C646DD19}" type="slidenum">
              <a:rPr lang="en-US" altLang="en-US"/>
              <a:pPr>
                <a:defRPr/>
              </a:pPr>
              <a:t>‹#›</a:t>
            </a:fld>
            <a:endParaRPr lang="en-US" altLang="en-US"/>
          </a:p>
        </p:txBody>
      </p:sp>
    </p:spTree>
    <p:extLst>
      <p:ext uri="{BB962C8B-B14F-4D97-AF65-F5344CB8AC3E}">
        <p14:creationId xmlns:p14="http://schemas.microsoft.com/office/powerpoint/2010/main" val="167425122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6E13C662-BC80-D34F-AAE3-0D09C50568F4}" type="slidenum">
              <a:rPr lang="en-US" altLang="en-US"/>
              <a:pPr>
                <a:defRPr/>
              </a:pPr>
              <a:t>‹#›</a:t>
            </a:fld>
            <a:endParaRPr lang="en-US" altLang="en-US"/>
          </a:p>
        </p:txBody>
      </p:sp>
    </p:spTree>
    <p:extLst>
      <p:ext uri="{BB962C8B-B14F-4D97-AF65-F5344CB8AC3E}">
        <p14:creationId xmlns:p14="http://schemas.microsoft.com/office/powerpoint/2010/main" val="6620447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16"/>
          <p:cNvSpPr txBox="1">
            <a:spLocks noChangeArrowheads="1"/>
          </p:cNvSpPr>
          <p:nvPr/>
        </p:nvSpPr>
        <p:spPr bwMode="auto">
          <a:xfrm>
            <a:off x="1854200" y="1778000"/>
            <a:ext cx="184150" cy="461963"/>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993300"/>
              </a:buClr>
              <a:buFontTx/>
              <a:buChar char="•"/>
              <a:defRPr/>
            </a:pPr>
            <a:endParaRPr lang="en-US" smtClean="0"/>
          </a:p>
        </p:txBody>
      </p:sp>
      <p:pic>
        <p:nvPicPr>
          <p:cNvPr id="5" name="Picture 11" descr="496_ph_student1.jpg"/>
          <p:cNvPicPr>
            <a:picLocks noChangeAspect="1"/>
          </p:cNvPicPr>
          <p:nvPr/>
        </p:nvPicPr>
        <p:blipFill>
          <a:blip r:embed="rId3" cstate="screen">
            <a:extLst>
              <a:ext uri="{28A0092B-C50C-407E-A947-70E740481C1C}">
                <a14:useLocalDpi xmlns:a14="http://schemas.microsoft.com/office/drawing/2010/main"/>
              </a:ext>
            </a:extLst>
          </a:blip>
          <a:srcRect b="-1420"/>
          <a:stretch>
            <a:fillRect/>
          </a:stretch>
        </p:blipFill>
        <p:spPr bwMode="auto">
          <a:xfrm>
            <a:off x="0" y="1306513"/>
            <a:ext cx="17446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ircuit Board C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0313" y="1314450"/>
            <a:ext cx="1336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OM_4266.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0638" y="1304925"/>
            <a:ext cx="178435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M_3893.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07275" y="1304925"/>
            <a:ext cx="17367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iStock_000003233994XSmall.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27188" y="1311275"/>
            <a:ext cx="1727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RadCamArial.jpg"/>
          <p:cNvPicPr>
            <a:picLocks noChangeAspect="1"/>
          </p:cNvPicPr>
          <p:nvPr/>
        </p:nvPicPr>
        <p:blipFill>
          <a:blip r:embed="rId8" cstate="screen">
            <a:extLst>
              <a:ext uri="{28A0092B-C50C-407E-A947-70E740481C1C}">
                <a14:useLocalDpi xmlns:a14="http://schemas.microsoft.com/office/drawing/2010/main"/>
              </a:ext>
            </a:extLst>
          </a:blip>
          <a:srcRect t="-10622"/>
          <a:stretch>
            <a:fillRect/>
          </a:stretch>
        </p:blipFill>
        <p:spPr bwMode="auto">
          <a:xfrm>
            <a:off x="2838450" y="1187450"/>
            <a:ext cx="935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BookEreader CC"/>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34163" y="1306513"/>
            <a:ext cx="7667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0" y="0"/>
            <a:ext cx="9144000" cy="1341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Arial Narrow" charset="0"/>
                <a:ea typeface="ＭＳ Ｐゴシック" charset="-128"/>
              </a:defRPr>
            </a:lvl1pPr>
            <a:lvl2pPr marL="742950" indent="-285750" eaLnBrk="0" hangingPunct="0">
              <a:defRPr sz="900">
                <a:solidFill>
                  <a:schemeClr val="tx1"/>
                </a:solidFill>
                <a:latin typeface="Arial Narrow" charset="0"/>
                <a:ea typeface="ＭＳ Ｐゴシック" charset="-128"/>
              </a:defRPr>
            </a:lvl2pPr>
            <a:lvl3pPr marL="1143000" indent="-228600" eaLnBrk="0" hangingPunct="0">
              <a:defRPr sz="900">
                <a:solidFill>
                  <a:schemeClr val="tx1"/>
                </a:solidFill>
                <a:latin typeface="Arial Narrow" charset="0"/>
                <a:ea typeface="ＭＳ Ｐゴシック" charset="-128"/>
              </a:defRPr>
            </a:lvl3pPr>
            <a:lvl4pPr marL="1600200" indent="-228600" eaLnBrk="0" hangingPunct="0">
              <a:defRPr sz="900">
                <a:solidFill>
                  <a:schemeClr val="tx1"/>
                </a:solidFill>
                <a:latin typeface="Arial Narrow" charset="0"/>
                <a:ea typeface="ＭＳ Ｐゴシック" charset="-128"/>
              </a:defRPr>
            </a:lvl4pPr>
            <a:lvl5pPr marL="2057400" indent="-228600" eaLnBrk="0" hangingPunct="0">
              <a:defRPr sz="900">
                <a:solidFill>
                  <a:schemeClr val="tx1"/>
                </a:solidFill>
                <a:latin typeface="Arial Narrow" charset="0"/>
                <a:ea typeface="ＭＳ Ｐゴシック" charset="-128"/>
              </a:defRPr>
            </a:lvl5pPr>
            <a:lvl6pPr marL="25146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6pPr>
            <a:lvl7pPr marL="29718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7pPr>
            <a:lvl8pPr marL="34290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8pPr>
            <a:lvl9pPr marL="38862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9pPr>
          </a:lstStyle>
          <a:p>
            <a:pPr eaLnBrk="1" hangingPunct="1">
              <a:spcBef>
                <a:spcPct val="20000"/>
              </a:spcBef>
              <a:buClr>
                <a:srgbClr val="993300"/>
              </a:buClr>
              <a:buFontTx/>
              <a:buChar char="•"/>
              <a:defRPr/>
            </a:pPr>
            <a:endParaRPr lang="en-US" altLang="en-US" smtClean="0"/>
          </a:p>
        </p:txBody>
      </p:sp>
      <p:pic>
        <p:nvPicPr>
          <p:cNvPr id="13" name="Picture 15" descr="CompSci_logo_landscapeR_rgb.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92725" y="115888"/>
            <a:ext cx="32416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677297"/>
            <a:ext cx="5399088" cy="831078"/>
          </a:xfrm>
        </p:spPr>
        <p:txBody>
          <a:bodyPr/>
          <a:lstStyle>
            <a:lvl1pPr>
              <a:lnSpc>
                <a:spcPts val="3500"/>
              </a:lnSpc>
              <a:defRPr sz="2800">
                <a:solidFill>
                  <a:schemeClr val="bg1"/>
                </a:solidFill>
              </a:defRPr>
            </a:lvl1pPr>
          </a:lstStyle>
          <a:p>
            <a:pPr lvl="0"/>
            <a:r>
              <a:rPr lang="en-GB" noProof="0" smtClean="0"/>
              <a:t>Click to edit Master title style</a:t>
            </a:r>
            <a:endParaRPr lang="en-US" noProof="0" dirty="0" smtClean="0"/>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0"/>
              <a:buNone/>
              <a:defRPr sz="1600">
                <a:solidFill>
                  <a:schemeClr val="bg1"/>
                </a:solidFill>
              </a:defRPr>
            </a:lvl1pPr>
          </a:lstStyle>
          <a:p>
            <a:pPr lvl="0"/>
            <a:r>
              <a:rPr lang="en-GB" noProof="0" smtClean="0"/>
              <a:t>Click to edit Master subtitle style</a:t>
            </a:r>
            <a:endParaRPr lang="en-US" noProof="0" dirty="0" smtClean="0"/>
          </a:p>
        </p:txBody>
      </p:sp>
      <p:sp>
        <p:nvSpPr>
          <p:cNvPr id="14" name="Rectangle 5"/>
          <p:cNvSpPr>
            <a:spLocks noGrp="1" noChangeArrowheads="1"/>
          </p:cNvSpPr>
          <p:nvPr>
            <p:ph type="dt" sz="half" idx="10"/>
          </p:nvPr>
        </p:nvSpPr>
        <p:spPr>
          <a:xfrm>
            <a:off x="914400" y="6096000"/>
            <a:ext cx="1905000" cy="457200"/>
          </a:xfrm>
          <a:prstGeom prst="rect">
            <a:avLst/>
          </a:prstGeom>
        </p:spPr>
        <p:txBody>
          <a:bodyPr/>
          <a:lstStyle>
            <a:lvl1pPr>
              <a:defRPr sz="1400">
                <a:solidFill>
                  <a:schemeClr val="bg1"/>
                </a:solidFill>
              </a:defRPr>
            </a:lvl1pPr>
          </a:lstStyle>
          <a:p>
            <a:pPr>
              <a:defRPr/>
            </a:pPr>
            <a:endParaRPr lang="en-US"/>
          </a:p>
        </p:txBody>
      </p:sp>
    </p:spTree>
    <p:extLst>
      <p:ext uri="{BB962C8B-B14F-4D97-AF65-F5344CB8AC3E}">
        <p14:creationId xmlns:p14="http://schemas.microsoft.com/office/powerpoint/2010/main" val="5994330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A56A19FB-1CBA-E44A-A494-0AB2E5520405}" type="slidenum">
              <a:rPr lang="en-US" altLang="en-US"/>
              <a:pPr>
                <a:defRPr/>
              </a:pPr>
              <a:t>‹#›</a:t>
            </a:fld>
            <a:endParaRPr lang="en-US" altLang="en-US"/>
          </a:p>
        </p:txBody>
      </p:sp>
    </p:spTree>
    <p:extLst>
      <p:ext uri="{BB962C8B-B14F-4D97-AF65-F5344CB8AC3E}">
        <p14:creationId xmlns:p14="http://schemas.microsoft.com/office/powerpoint/2010/main" val="142655841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AF62AF69-45C2-E044-8C74-1317E2111376}" type="slidenum">
              <a:rPr lang="en-US" altLang="en-US"/>
              <a:pPr>
                <a:defRPr/>
              </a:pPr>
              <a:t>‹#›</a:t>
            </a:fld>
            <a:endParaRPr lang="en-US" altLang="en-US"/>
          </a:p>
        </p:txBody>
      </p:sp>
    </p:spTree>
    <p:extLst>
      <p:ext uri="{BB962C8B-B14F-4D97-AF65-F5344CB8AC3E}">
        <p14:creationId xmlns:p14="http://schemas.microsoft.com/office/powerpoint/2010/main" val="16597785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1921B162-6D8E-C64B-9AA3-EFBC38F8C31B}" type="slidenum">
              <a:rPr lang="en-US" altLang="en-US"/>
              <a:pPr>
                <a:defRPr/>
              </a:pPr>
              <a:t>‹#›</a:t>
            </a:fld>
            <a:endParaRPr lang="en-US" altLang="en-US"/>
          </a:p>
        </p:txBody>
      </p:sp>
    </p:spTree>
    <p:extLst>
      <p:ext uri="{BB962C8B-B14F-4D97-AF65-F5344CB8AC3E}">
        <p14:creationId xmlns:p14="http://schemas.microsoft.com/office/powerpoint/2010/main" val="858346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E721A07C-4CEE-9149-BDB3-D98430652343}" type="slidenum">
              <a:rPr lang="en-US" altLang="en-US"/>
              <a:pPr>
                <a:defRPr/>
              </a:pPr>
              <a:t>‹#›</a:t>
            </a:fld>
            <a:endParaRPr lang="en-US" altLang="en-US"/>
          </a:p>
        </p:txBody>
      </p:sp>
    </p:spTree>
    <p:extLst>
      <p:ext uri="{BB962C8B-B14F-4D97-AF65-F5344CB8AC3E}">
        <p14:creationId xmlns:p14="http://schemas.microsoft.com/office/powerpoint/2010/main" val="166148583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0BE79D18-9893-8B43-937D-DD6E82DB72A2}" type="slidenum">
              <a:rPr lang="en-US" altLang="en-US"/>
              <a:pPr>
                <a:defRPr/>
              </a:pPr>
              <a:t>‹#›</a:t>
            </a:fld>
            <a:endParaRPr lang="en-US" altLang="en-US"/>
          </a:p>
        </p:txBody>
      </p:sp>
    </p:spTree>
    <p:extLst>
      <p:ext uri="{BB962C8B-B14F-4D97-AF65-F5344CB8AC3E}">
        <p14:creationId xmlns:p14="http://schemas.microsoft.com/office/powerpoint/2010/main" val="86255009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E8EAC6F8-F87C-B246-ADF8-A6072B98B4CF}" type="slidenum">
              <a:rPr lang="en-US" altLang="en-US"/>
              <a:pPr>
                <a:defRPr/>
              </a:pPr>
              <a:t>‹#›</a:t>
            </a:fld>
            <a:endParaRPr lang="en-US" altLang="en-US"/>
          </a:p>
        </p:txBody>
      </p:sp>
    </p:spTree>
    <p:extLst>
      <p:ext uri="{BB962C8B-B14F-4D97-AF65-F5344CB8AC3E}">
        <p14:creationId xmlns:p14="http://schemas.microsoft.com/office/powerpoint/2010/main" val="13648630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noChangeArrowheads="1"/>
          </p:cNvSpPr>
          <p:nvPr>
            <p:ph type="dt" sz="half" idx="10"/>
          </p:nvPr>
        </p:nvSpPr>
        <p:spPr>
          <a:xfrm>
            <a:off x="7556500" y="6102350"/>
            <a:ext cx="1366838"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6096000" y="6096000"/>
            <a:ext cx="1295400" cy="5397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556500" y="6261100"/>
            <a:ext cx="1366838" cy="252413"/>
          </a:xfrm>
          <a:prstGeom prst="rect">
            <a:avLst/>
          </a:prstGeom>
          <a:ln/>
        </p:spPr>
        <p:txBody>
          <a:bodyPr/>
          <a:lstStyle>
            <a:lvl1pPr>
              <a:defRPr/>
            </a:lvl1pPr>
          </a:lstStyle>
          <a:p>
            <a:pPr>
              <a:defRPr/>
            </a:pPr>
            <a:r>
              <a:rPr lang="en-US" altLang="en-US"/>
              <a:t> </a:t>
            </a:r>
            <a:fld id="{64F5D27F-8A40-4948-A1DC-0CFDAE241445}" type="slidenum">
              <a:rPr lang="en-US" altLang="en-US"/>
              <a:pPr>
                <a:defRPr/>
              </a:pPr>
              <a:t>‹#›</a:t>
            </a:fld>
            <a:endParaRPr lang="en-US" altLang="en-US"/>
          </a:p>
        </p:txBody>
      </p:sp>
    </p:spTree>
    <p:extLst>
      <p:ext uri="{BB962C8B-B14F-4D97-AF65-F5344CB8AC3E}">
        <p14:creationId xmlns:p14="http://schemas.microsoft.com/office/powerpoint/2010/main" val="19800947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AE6"/>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3175" y="5824538"/>
            <a:ext cx="9148763" cy="1036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Arial Narrow" charset="0"/>
                <a:ea typeface="ＭＳ Ｐゴシック" charset="-128"/>
              </a:defRPr>
            </a:lvl1pPr>
            <a:lvl2pPr marL="742950" indent="-285750" eaLnBrk="0" hangingPunct="0">
              <a:defRPr sz="900">
                <a:solidFill>
                  <a:schemeClr val="tx1"/>
                </a:solidFill>
                <a:latin typeface="Arial Narrow" charset="0"/>
                <a:ea typeface="ＭＳ Ｐゴシック" charset="-128"/>
              </a:defRPr>
            </a:lvl2pPr>
            <a:lvl3pPr marL="1143000" indent="-228600" eaLnBrk="0" hangingPunct="0">
              <a:defRPr sz="900">
                <a:solidFill>
                  <a:schemeClr val="tx1"/>
                </a:solidFill>
                <a:latin typeface="Arial Narrow" charset="0"/>
                <a:ea typeface="ＭＳ Ｐゴシック" charset="-128"/>
              </a:defRPr>
            </a:lvl3pPr>
            <a:lvl4pPr marL="1600200" indent="-228600" eaLnBrk="0" hangingPunct="0">
              <a:defRPr sz="900">
                <a:solidFill>
                  <a:schemeClr val="tx1"/>
                </a:solidFill>
                <a:latin typeface="Arial Narrow" charset="0"/>
                <a:ea typeface="ＭＳ Ｐゴシック" charset="-128"/>
              </a:defRPr>
            </a:lvl4pPr>
            <a:lvl5pPr marL="2057400" indent="-228600" eaLnBrk="0" hangingPunct="0">
              <a:defRPr sz="900">
                <a:solidFill>
                  <a:schemeClr val="tx1"/>
                </a:solidFill>
                <a:latin typeface="Arial Narrow" charset="0"/>
                <a:ea typeface="ＭＳ Ｐゴシック" charset="-128"/>
              </a:defRPr>
            </a:lvl5pPr>
            <a:lvl6pPr marL="25146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6pPr>
            <a:lvl7pPr marL="29718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7pPr>
            <a:lvl8pPr marL="34290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8pPr>
            <a:lvl9pPr marL="3886200" indent="-228600" eaLnBrk="0" fontAlgn="base" hangingPunct="0">
              <a:spcBef>
                <a:spcPct val="20000"/>
              </a:spcBef>
              <a:spcAft>
                <a:spcPct val="0"/>
              </a:spcAft>
              <a:buClr>
                <a:srgbClr val="993300"/>
              </a:buClr>
              <a:buChar char="•"/>
              <a:defRPr sz="900">
                <a:solidFill>
                  <a:schemeClr val="tx1"/>
                </a:solidFill>
                <a:latin typeface="Arial Narrow" charset="0"/>
                <a:ea typeface="ＭＳ Ｐゴシック" charset="-128"/>
              </a:defRPr>
            </a:lvl9pPr>
          </a:lstStyle>
          <a:p>
            <a:pPr eaLnBrk="1" hangingPunct="1">
              <a:spcBef>
                <a:spcPct val="20000"/>
              </a:spcBef>
              <a:buClr>
                <a:srgbClr val="993300"/>
              </a:buClr>
              <a:buFontTx/>
              <a:buChar char="•"/>
              <a:defRPr/>
            </a:pPr>
            <a:endParaRPr lang="en-US" altLang="en-US" smtClean="0"/>
          </a:p>
        </p:txBody>
      </p:sp>
      <p:sp>
        <p:nvSpPr>
          <p:cNvPr id="1027" name="Rectangle 2"/>
          <p:cNvSpPr>
            <a:spLocks noGrp="1" noChangeArrowheads="1"/>
          </p:cNvSpPr>
          <p:nvPr>
            <p:ph type="title"/>
          </p:nvPr>
        </p:nvSpPr>
        <p:spPr bwMode="auto">
          <a:xfrm>
            <a:off x="685800" y="531813"/>
            <a:ext cx="77724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Master title style</a:t>
            </a:r>
            <a:endParaRPr lang="en-US" altLang="en-US"/>
          </a:p>
        </p:txBody>
      </p:sp>
      <p:sp>
        <p:nvSpPr>
          <p:cNvPr id="1028" name="Rectangle 3"/>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32" name="Picture 1" descr="CompSci_logo_landscapeL_rgb.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84213" y="6092825"/>
            <a:ext cx="14716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980044" y="6096553"/>
            <a:ext cx="1113775" cy="509493"/>
          </a:xfrm>
          <a:prstGeom prst="rect">
            <a:avLst/>
          </a:prstGeom>
        </p:spPr>
      </p:pic>
      <p:pic>
        <p:nvPicPr>
          <p:cNvPr id="10" name="Picture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27487" y="6096000"/>
            <a:ext cx="1858025" cy="510046"/>
          </a:xfrm>
          <a:prstGeom prst="rect">
            <a:avLst/>
          </a:prstGeom>
        </p:spPr>
      </p:pic>
    </p:spTree>
  </p:cSld>
  <p:clrMap bg1="lt1" tx1="dk1" bg2="lt2" tx2="dk2" accent1="accent1" accent2="accent2" accent3="accent3" accent4="accent4" accent5="accent5" accent6="accent6" hlink="hlink" folHlink="folHlink"/>
  <p:sldLayoutIdLst>
    <p:sldLayoutId id="2147484740" r:id="rId1"/>
    <p:sldLayoutId id="2147484741"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Lst>
  <p:transition spd="med">
    <p:fade/>
  </p:transition>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0"/>
          <a:cs typeface="ＭＳ Ｐゴシック" charset="0"/>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0"/>
          <a:cs typeface="ＭＳ Ｐゴシック" charset="0"/>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0"/>
          <a:cs typeface="ＭＳ Ｐゴシック" charset="0"/>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0"/>
          <a:cs typeface="ＭＳ Ｐゴシック" charset="0"/>
        </a:defRPr>
      </a:lvl5pPr>
      <a:lvl6pPr marL="457200" algn="l" rtl="0" eaLnBrk="1" fontAlgn="base" hangingPunct="1">
        <a:lnSpc>
          <a:spcPts val="3700"/>
        </a:lnSpc>
        <a:spcBef>
          <a:spcPct val="0"/>
        </a:spcBef>
        <a:spcAft>
          <a:spcPct val="0"/>
        </a:spcAft>
        <a:defRPr sz="3200">
          <a:solidFill>
            <a:srgbClr val="002147"/>
          </a:solidFill>
          <a:latin typeface="Arial" charset="0"/>
          <a:ea typeface="ＭＳ Ｐゴシック" charset="0"/>
          <a:cs typeface="ＭＳ Ｐゴシック" charset="0"/>
        </a:defRPr>
      </a:lvl6pPr>
      <a:lvl7pPr marL="914400" algn="l" rtl="0" eaLnBrk="1" fontAlgn="base" hangingPunct="1">
        <a:lnSpc>
          <a:spcPts val="3700"/>
        </a:lnSpc>
        <a:spcBef>
          <a:spcPct val="0"/>
        </a:spcBef>
        <a:spcAft>
          <a:spcPct val="0"/>
        </a:spcAft>
        <a:defRPr sz="3200">
          <a:solidFill>
            <a:srgbClr val="002147"/>
          </a:solidFill>
          <a:latin typeface="Arial" charset="0"/>
          <a:ea typeface="ＭＳ Ｐゴシック" charset="0"/>
          <a:cs typeface="ＭＳ Ｐゴシック" charset="0"/>
        </a:defRPr>
      </a:lvl7pPr>
      <a:lvl8pPr marL="1371600" algn="l" rtl="0" eaLnBrk="1" fontAlgn="base" hangingPunct="1">
        <a:lnSpc>
          <a:spcPts val="3700"/>
        </a:lnSpc>
        <a:spcBef>
          <a:spcPct val="0"/>
        </a:spcBef>
        <a:spcAft>
          <a:spcPct val="0"/>
        </a:spcAft>
        <a:defRPr sz="3200">
          <a:solidFill>
            <a:srgbClr val="002147"/>
          </a:solidFill>
          <a:latin typeface="Arial" charset="0"/>
          <a:ea typeface="ＭＳ Ｐゴシック" charset="0"/>
          <a:cs typeface="ＭＳ Ｐゴシック" charset="0"/>
        </a:defRPr>
      </a:lvl8pPr>
      <a:lvl9pPr marL="1828800" algn="l" rtl="0" eaLnBrk="1" fontAlgn="base" hangingPunct="1">
        <a:lnSpc>
          <a:spcPts val="3700"/>
        </a:lnSpc>
        <a:spcBef>
          <a:spcPct val="0"/>
        </a:spcBef>
        <a:spcAft>
          <a:spcPct val="0"/>
        </a:spcAft>
        <a:defRPr sz="3200">
          <a:solidFill>
            <a:srgbClr val="002147"/>
          </a:solidFill>
          <a:latin typeface="Arial" charset="0"/>
          <a:ea typeface="ＭＳ Ｐゴシック" charset="0"/>
          <a:cs typeface="ＭＳ Ｐゴシック" charset="0"/>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eaLnBrk="1" fontAlgn="base" hangingPunct="1">
        <a:spcBef>
          <a:spcPct val="20000"/>
        </a:spcBef>
        <a:spcAft>
          <a:spcPct val="0"/>
        </a:spcAft>
        <a:buChar char="»"/>
        <a:defRPr>
          <a:solidFill>
            <a:schemeClr val="tx1"/>
          </a:solidFill>
          <a:latin typeface="+mn-lt"/>
          <a:ea typeface="+mn-ea"/>
        </a:defRPr>
      </a:lvl6pPr>
      <a:lvl7pPr marL="2813050" indent="-188913" algn="l" rtl="0" eaLnBrk="1" fontAlgn="base" hangingPunct="1">
        <a:spcBef>
          <a:spcPct val="20000"/>
        </a:spcBef>
        <a:spcAft>
          <a:spcPct val="0"/>
        </a:spcAft>
        <a:buChar char="»"/>
        <a:defRPr>
          <a:solidFill>
            <a:schemeClr val="tx1"/>
          </a:solidFill>
          <a:latin typeface="+mn-lt"/>
          <a:ea typeface="+mn-ea"/>
        </a:defRPr>
      </a:lvl7pPr>
      <a:lvl8pPr marL="3270250" indent="-188913" algn="l" rtl="0" eaLnBrk="1" fontAlgn="base" hangingPunct="1">
        <a:spcBef>
          <a:spcPct val="20000"/>
        </a:spcBef>
        <a:spcAft>
          <a:spcPct val="0"/>
        </a:spcAft>
        <a:buChar char="»"/>
        <a:defRPr>
          <a:solidFill>
            <a:schemeClr val="tx1"/>
          </a:solidFill>
          <a:latin typeface="+mn-lt"/>
          <a:ea typeface="+mn-ea"/>
        </a:defRPr>
      </a:lvl8pPr>
      <a:lvl9pPr marL="3727450" indent="-1889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jpeg"/><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 Id="rId3"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64.xml.rels><?xml version="1.0" encoding="UTF-8" standalone="yes"?>
<Relationships xmlns="http://schemas.openxmlformats.org/package/2006/relationships"><Relationship Id="rId9" Type="http://schemas.openxmlformats.org/officeDocument/2006/relationships/image" Target="../media/image74.png"/><Relationship Id="rId20" Type="http://schemas.openxmlformats.org/officeDocument/2006/relationships/image" Target="../media/image85.png"/><Relationship Id="rId21" Type="http://schemas.openxmlformats.org/officeDocument/2006/relationships/image" Target="../media/image86.png"/><Relationship Id="rId22" Type="http://schemas.openxmlformats.org/officeDocument/2006/relationships/image" Target="../media/image87.png"/><Relationship Id="rId23" Type="http://schemas.openxmlformats.org/officeDocument/2006/relationships/image" Target="../media/image88.png"/><Relationship Id="rId24" Type="http://schemas.openxmlformats.org/officeDocument/2006/relationships/image" Target="../media/image89.jpeg"/><Relationship Id="rId25" Type="http://schemas.openxmlformats.org/officeDocument/2006/relationships/image" Target="../media/image90.jpeg"/><Relationship Id="rId26" Type="http://schemas.openxmlformats.org/officeDocument/2006/relationships/image" Target="../media/image91.jpeg"/><Relationship Id="rId27" Type="http://schemas.openxmlformats.org/officeDocument/2006/relationships/image" Target="../media/image92.png"/><Relationship Id="rId10" Type="http://schemas.openxmlformats.org/officeDocument/2006/relationships/image" Target="../media/image75.png"/><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jpeg"/><Relationship Id="rId17" Type="http://schemas.openxmlformats.org/officeDocument/2006/relationships/image" Target="../media/image82.png"/><Relationship Id="rId18" Type="http://schemas.openxmlformats.org/officeDocument/2006/relationships/image" Target="../media/image83.jpeg"/><Relationship Id="rId19" Type="http://schemas.openxmlformats.org/officeDocument/2006/relationships/image" Target="../media/image84.png"/><Relationship Id="rId1" Type="http://schemas.openxmlformats.org/officeDocument/2006/relationships/slideLayout" Target="../slideLayouts/slideLayout3.xml"/><Relationship Id="rId2" Type="http://schemas.openxmlformats.org/officeDocument/2006/relationships/image" Target="../media/image67.jpeg"/><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7" Type="http://schemas.openxmlformats.org/officeDocument/2006/relationships/image" Target="../media/image72.jpeg"/><Relationship Id="rId8" Type="http://schemas.openxmlformats.org/officeDocument/2006/relationships/image" Target="../media/image7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666750" y="5105400"/>
            <a:ext cx="5399088" cy="1752600"/>
          </a:xfrm>
        </p:spPr>
        <p:txBody>
          <a:bodyPr/>
          <a:lstStyle/>
          <a:p>
            <a:pPr eaLnBrk="1" hangingPunct="1">
              <a:buFont typeface="Wingdings" charset="2"/>
              <a:buNone/>
            </a:pPr>
            <a:r>
              <a:rPr lang="en-US" altLang="en-US"/>
              <a:t>Ian Horrocks</a:t>
            </a:r>
          </a:p>
          <a:p>
            <a:pPr eaLnBrk="1" hangingPunct="1">
              <a:buFont typeface="Wingdings" charset="2"/>
              <a:buNone/>
            </a:pPr>
            <a:r>
              <a:rPr lang="en-US" altLang="en-US"/>
              <a:t>Information Systems Group</a:t>
            </a:r>
          </a:p>
          <a:p>
            <a:pPr eaLnBrk="1" hangingPunct="1">
              <a:buFont typeface="Wingdings" charset="2"/>
              <a:buNone/>
            </a:pPr>
            <a:r>
              <a:rPr lang="en-US" altLang="en-US"/>
              <a:t>Department of Computer Science</a:t>
            </a:r>
          </a:p>
          <a:p>
            <a:pPr eaLnBrk="1" hangingPunct="1">
              <a:buFont typeface="Wingdings" charset="2"/>
              <a:buNone/>
            </a:pPr>
            <a:r>
              <a:rPr lang="en-US" altLang="en-US"/>
              <a:t>University of Oxford</a:t>
            </a:r>
          </a:p>
        </p:txBody>
      </p:sp>
      <p:pic>
        <p:nvPicPr>
          <p:cNvPr id="1638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750" y="3179763"/>
            <a:ext cx="802163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dirty="0" smtClean="0"/>
              <a:t>Application </a:t>
            </a:r>
            <a:r>
              <a:rPr lang="en-US" altLang="en-US" dirty="0"/>
              <a:t>Domains</a:t>
            </a:r>
          </a:p>
        </p:txBody>
      </p:sp>
      <p:sp>
        <p:nvSpPr>
          <p:cNvPr id="31746" name="Content Placeholder 2"/>
          <p:cNvSpPr>
            <a:spLocks noGrp="1"/>
          </p:cNvSpPr>
          <p:nvPr>
            <p:ph idx="1"/>
          </p:nvPr>
        </p:nvSpPr>
        <p:spPr/>
        <p:txBody>
          <a:bodyPr/>
          <a:lstStyle/>
          <a:p>
            <a:pPr>
              <a:spcAft>
                <a:spcPts val="600"/>
              </a:spcAft>
            </a:pPr>
            <a:r>
              <a:rPr lang="en-US" altLang="en-US"/>
              <a:t>Agriculture</a:t>
            </a:r>
          </a:p>
        </p:txBody>
      </p:sp>
      <p:pic>
        <p:nvPicPr>
          <p:cNvPr id="3174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14750" y="1511300"/>
            <a:ext cx="5257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t>Application </a:t>
            </a:r>
            <a:r>
              <a:rPr lang="en-US" altLang="en-US" dirty="0"/>
              <a:t>Domains</a:t>
            </a:r>
          </a:p>
        </p:txBody>
      </p:sp>
      <p:sp>
        <p:nvSpPr>
          <p:cNvPr id="32770" name="Content Placeholder 2"/>
          <p:cNvSpPr>
            <a:spLocks noGrp="1"/>
          </p:cNvSpPr>
          <p:nvPr>
            <p:ph idx="1"/>
          </p:nvPr>
        </p:nvSpPr>
        <p:spPr/>
        <p:txBody>
          <a:bodyPr/>
          <a:lstStyle/>
          <a:p>
            <a:pPr>
              <a:spcAft>
                <a:spcPts val="600"/>
              </a:spcAft>
            </a:pPr>
            <a:r>
              <a:rPr lang="en-US" altLang="en-US"/>
              <a:t>Agriculture</a:t>
            </a:r>
          </a:p>
          <a:p>
            <a:pPr>
              <a:spcAft>
                <a:spcPts val="600"/>
              </a:spcAft>
            </a:pPr>
            <a:r>
              <a:rPr lang="en-US" altLang="en-US"/>
              <a:t>Astronomy</a:t>
            </a:r>
          </a:p>
        </p:txBody>
      </p:sp>
      <p:pic>
        <p:nvPicPr>
          <p:cNvPr id="32771"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14750" y="1511300"/>
            <a:ext cx="5257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dirty="0" smtClean="0"/>
              <a:t>Application </a:t>
            </a:r>
            <a:r>
              <a:rPr lang="en-US" altLang="en-US" dirty="0"/>
              <a:t>Domains</a:t>
            </a:r>
          </a:p>
        </p:txBody>
      </p:sp>
      <p:sp>
        <p:nvSpPr>
          <p:cNvPr id="33794" name="Content Placeholder 2"/>
          <p:cNvSpPr>
            <a:spLocks noGrp="1"/>
          </p:cNvSpPr>
          <p:nvPr>
            <p:ph idx="1"/>
          </p:nvPr>
        </p:nvSpPr>
        <p:spPr/>
        <p:txBody>
          <a:bodyPr/>
          <a:lstStyle/>
          <a:p>
            <a:pPr>
              <a:spcAft>
                <a:spcPts val="600"/>
              </a:spcAft>
            </a:pPr>
            <a:r>
              <a:rPr lang="en-US" altLang="en-US"/>
              <a:t>Agriculture</a:t>
            </a:r>
          </a:p>
          <a:p>
            <a:pPr>
              <a:spcAft>
                <a:spcPts val="600"/>
              </a:spcAft>
            </a:pPr>
            <a:r>
              <a:rPr lang="en-US" altLang="en-US"/>
              <a:t>Astronomy</a:t>
            </a:r>
          </a:p>
          <a:p>
            <a:pPr>
              <a:spcAft>
                <a:spcPts val="600"/>
              </a:spcAft>
            </a:pPr>
            <a:r>
              <a:rPr lang="en-US" altLang="en-US"/>
              <a:t>Oceanography</a:t>
            </a:r>
          </a:p>
        </p:txBody>
      </p:sp>
      <p:pic>
        <p:nvPicPr>
          <p:cNvPr id="3379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341813" y="1511300"/>
            <a:ext cx="40036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dirty="0" smtClean="0"/>
              <a:t>Application </a:t>
            </a:r>
            <a:r>
              <a:rPr lang="en-US" altLang="en-US" dirty="0"/>
              <a:t>Domains</a:t>
            </a:r>
          </a:p>
        </p:txBody>
      </p:sp>
      <p:sp>
        <p:nvSpPr>
          <p:cNvPr id="34818" name="Content Placeholder 2"/>
          <p:cNvSpPr>
            <a:spLocks noGrp="1"/>
          </p:cNvSpPr>
          <p:nvPr>
            <p:ph idx="1"/>
          </p:nvPr>
        </p:nvSpPr>
        <p:spPr/>
        <p:txBody>
          <a:bodyPr/>
          <a:lstStyle/>
          <a:p>
            <a:pPr>
              <a:spcAft>
                <a:spcPts val="600"/>
              </a:spcAft>
            </a:pPr>
            <a:r>
              <a:rPr lang="en-US" altLang="en-US"/>
              <a:t>Agriculture</a:t>
            </a:r>
          </a:p>
          <a:p>
            <a:pPr>
              <a:spcAft>
                <a:spcPts val="600"/>
              </a:spcAft>
            </a:pPr>
            <a:r>
              <a:rPr lang="en-US" altLang="en-US"/>
              <a:t>Astronomy</a:t>
            </a:r>
          </a:p>
          <a:p>
            <a:pPr>
              <a:spcAft>
                <a:spcPts val="600"/>
              </a:spcAft>
            </a:pPr>
            <a:r>
              <a:rPr lang="en-US" altLang="en-US"/>
              <a:t>Oceanography</a:t>
            </a:r>
          </a:p>
          <a:p>
            <a:pPr>
              <a:spcAft>
                <a:spcPts val="600"/>
              </a:spcAft>
            </a:pPr>
            <a:r>
              <a:rPr lang="en-US" altLang="en-US"/>
              <a:t>Defence</a:t>
            </a:r>
          </a:p>
          <a:p>
            <a:pPr>
              <a:spcAft>
                <a:spcPts val="600"/>
              </a:spcAft>
            </a:pPr>
            <a:r>
              <a:rPr lang="en-US" altLang="en-US"/>
              <a:t>Education</a:t>
            </a:r>
          </a:p>
          <a:p>
            <a:pPr>
              <a:spcAft>
                <a:spcPts val="600"/>
              </a:spcAft>
            </a:pPr>
            <a:r>
              <a:rPr lang="en-US" altLang="en-US"/>
              <a:t>Energy management</a:t>
            </a:r>
          </a:p>
          <a:p>
            <a:pPr>
              <a:spcAft>
                <a:spcPts val="600"/>
              </a:spcAft>
            </a:pPr>
            <a:r>
              <a:rPr lang="en-US" altLang="en-US"/>
              <a:t>Geography</a:t>
            </a:r>
          </a:p>
          <a:p>
            <a:pPr>
              <a:spcAft>
                <a:spcPts val="600"/>
              </a:spcAft>
            </a:pPr>
            <a:r>
              <a:rPr lang="en-US" altLang="en-US"/>
              <a:t>Gioscience</a:t>
            </a:r>
          </a:p>
          <a:p>
            <a:pPr>
              <a:spcAft>
                <a:spcPts val="600"/>
              </a:spcAft>
            </a:pPr>
            <a:r>
              <a:rPr lang="en-US" altLang="en-US"/>
              <a:t>Life sciences</a:t>
            </a:r>
          </a:p>
          <a:p>
            <a:pPr>
              <a:spcAft>
                <a:spcPts val="600"/>
              </a:spcAft>
            </a:pPr>
            <a:r>
              <a:rPr lang="is-IS" altLang="en-US"/>
              <a:t>…</a:t>
            </a:r>
            <a:endParaRPr lang="en-US" altLang="en-US"/>
          </a:p>
        </p:txBody>
      </p:sp>
      <p:pic>
        <p:nvPicPr>
          <p:cNvPr id="34819"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341813" y="1511300"/>
            <a:ext cx="40036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en-US" dirty="0" smtClean="0"/>
              <a:t>Application </a:t>
            </a:r>
            <a:r>
              <a:rPr lang="en-US" altLang="en-US" dirty="0"/>
              <a:t>Domains</a:t>
            </a:r>
          </a:p>
        </p:txBody>
      </p:sp>
      <p:sp>
        <p:nvSpPr>
          <p:cNvPr id="35842" name="Content Placeholder 2"/>
          <p:cNvSpPr>
            <a:spLocks noGrp="1"/>
          </p:cNvSpPr>
          <p:nvPr>
            <p:ph idx="1"/>
          </p:nvPr>
        </p:nvSpPr>
        <p:spPr/>
        <p:txBody>
          <a:bodyPr/>
          <a:lstStyle/>
          <a:p>
            <a:pPr eaLnBrk="1" hangingPunct="1"/>
            <a:r>
              <a:rPr lang="en-US" altLang="en-US" b="1">
                <a:solidFill>
                  <a:srgbClr val="0000FF"/>
                </a:solidFill>
              </a:rPr>
              <a:t>OBO foundry</a:t>
            </a:r>
            <a:r>
              <a:rPr lang="en-US" altLang="en-US"/>
              <a:t> includes more than 100 biological and biomedical ontologies</a:t>
            </a:r>
          </a:p>
          <a:p>
            <a:pPr eaLnBrk="1" hangingPunct="1"/>
            <a:endParaRPr lang="en-US" altLang="en-US"/>
          </a:p>
          <a:p>
            <a:pPr eaLnBrk="1" hangingPunct="1"/>
            <a:r>
              <a:rPr lang="en-US" altLang="en-US" b="1">
                <a:solidFill>
                  <a:srgbClr val="0000FF"/>
                </a:solidFill>
              </a:rPr>
              <a:t>Siemens</a:t>
            </a:r>
            <a:r>
              <a:rPr lang="en-US" altLang="en-US"/>
              <a:t> “actively building OWL based clinical solutions”</a:t>
            </a:r>
          </a:p>
          <a:p>
            <a:pPr eaLnBrk="1" hangingPunct="1"/>
            <a:endParaRPr lang="en-US" altLang="en-US"/>
          </a:p>
          <a:p>
            <a:pPr eaLnBrk="1" hangingPunct="1"/>
            <a:r>
              <a:rPr lang="en-US" altLang="en-US" b="1">
                <a:solidFill>
                  <a:srgbClr val="0000FF"/>
                </a:solidFill>
              </a:rPr>
              <a:t>SNOMED-CT</a:t>
            </a:r>
            <a:r>
              <a:rPr lang="en-US" altLang="en-US"/>
              <a:t> (Clinical Terms) ontology </a:t>
            </a:r>
          </a:p>
          <a:p>
            <a:pPr lvl="1" eaLnBrk="1" hangingPunct="1"/>
            <a:r>
              <a:rPr lang="en-US" altLang="en-US"/>
              <a:t>used in healthcare systems of more than 15 countries, including Australia, Canada, Denmark, Spain, Sweden and the UK</a:t>
            </a:r>
          </a:p>
          <a:p>
            <a:pPr lvl="1" eaLnBrk="1" hangingPunct="1"/>
            <a:r>
              <a:rPr lang="en-US" altLang="en-US"/>
              <a:t>also used by major US providers, e.g., Kaiser Permanente</a:t>
            </a:r>
          </a:p>
          <a:p>
            <a:pPr lvl="1" eaLnBrk="1" hangingPunct="1"/>
            <a:r>
              <a:rPr lang="en-US" altLang="en-US"/>
              <a:t>ontology provides common vocabulary for recording clinical data</a:t>
            </a:r>
          </a:p>
          <a:p>
            <a:pPr eaLnBrk="1" hangingPunct="1">
              <a:buFont typeface="Wingdings" charset="2"/>
              <a:buNone/>
            </a:pPr>
            <a:endParaRPr lang="en-US" alt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t>Ontologies as structured vocabularies</a:t>
            </a:r>
          </a:p>
        </p:txBody>
      </p:sp>
      <p:sp>
        <p:nvSpPr>
          <p:cNvPr id="38914" name="Content Placeholder 2"/>
          <p:cNvSpPr>
            <a:spLocks noGrp="1"/>
          </p:cNvSpPr>
          <p:nvPr>
            <p:ph idx="1"/>
          </p:nvPr>
        </p:nvSpPr>
        <p:spPr/>
        <p:txBody>
          <a:bodyPr/>
          <a:lstStyle/>
          <a:p>
            <a:pPr>
              <a:spcAft>
                <a:spcPts val="600"/>
              </a:spcAft>
            </a:pPr>
            <a:r>
              <a:rPr lang="en-US" altLang="en-US" dirty="0"/>
              <a:t>Ontologies used as </a:t>
            </a:r>
            <a:r>
              <a:rPr lang="en-US" altLang="en-US" b="1" dirty="0">
                <a:solidFill>
                  <a:srgbClr val="0000FF"/>
                </a:solidFill>
              </a:rPr>
              <a:t>structured vocabularies</a:t>
            </a:r>
            <a:endParaRPr lang="en-US" altLang="en-US" dirty="0"/>
          </a:p>
          <a:p>
            <a:pPr lvl="1">
              <a:spcAft>
                <a:spcPts val="600"/>
              </a:spcAft>
            </a:pPr>
            <a:r>
              <a:rPr lang="en-US" altLang="en-US" dirty="0"/>
              <a:t>SNOMED, e.g., distributed as simple </a:t>
            </a:r>
            <a:r>
              <a:rPr lang="en-US" altLang="en-US" dirty="0" smtClean="0"/>
              <a:t>taxonomy</a:t>
            </a:r>
            <a:endParaRPr lang="en-US" alt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5200" y="2414135"/>
            <a:ext cx="6375400" cy="337989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t>Ontologies as structured vocabularies</a:t>
            </a:r>
          </a:p>
        </p:txBody>
      </p:sp>
      <p:sp>
        <p:nvSpPr>
          <p:cNvPr id="38914" name="Content Placeholder 2"/>
          <p:cNvSpPr>
            <a:spLocks noGrp="1"/>
          </p:cNvSpPr>
          <p:nvPr>
            <p:ph idx="1"/>
          </p:nvPr>
        </p:nvSpPr>
        <p:spPr/>
        <p:txBody>
          <a:bodyPr/>
          <a:lstStyle/>
          <a:p>
            <a:pPr>
              <a:spcAft>
                <a:spcPts val="600"/>
              </a:spcAft>
            </a:pPr>
            <a:r>
              <a:rPr lang="en-US" altLang="en-US" dirty="0"/>
              <a:t>Ontologies used as </a:t>
            </a:r>
            <a:r>
              <a:rPr lang="en-US" altLang="en-US" b="1" dirty="0">
                <a:solidFill>
                  <a:srgbClr val="0000FF"/>
                </a:solidFill>
              </a:rPr>
              <a:t>structured vocabularies</a:t>
            </a:r>
            <a:endParaRPr lang="en-US" altLang="en-US" dirty="0"/>
          </a:p>
          <a:p>
            <a:pPr lvl="1">
              <a:spcAft>
                <a:spcPts val="600"/>
              </a:spcAft>
            </a:pPr>
            <a:r>
              <a:rPr lang="en-US" altLang="en-US" dirty="0"/>
              <a:t>SNOMED, e.g., distributed as simple taxonomy</a:t>
            </a:r>
          </a:p>
          <a:p>
            <a:pPr>
              <a:spcAft>
                <a:spcPts val="600"/>
              </a:spcAft>
            </a:pPr>
            <a:r>
              <a:rPr lang="en-US" altLang="en-US" dirty="0"/>
              <a:t>Ontology terms used as </a:t>
            </a:r>
            <a:r>
              <a:rPr lang="en-US" altLang="en-US" b="1" dirty="0">
                <a:solidFill>
                  <a:srgbClr val="0000FF"/>
                </a:solidFill>
              </a:rPr>
              <a:t>annotations</a:t>
            </a:r>
            <a:r>
              <a:rPr lang="en-US" altLang="en-US" dirty="0"/>
              <a:t>/tags</a:t>
            </a:r>
          </a:p>
          <a:p>
            <a:pPr>
              <a:spcAft>
                <a:spcPts val="600"/>
              </a:spcAft>
            </a:pPr>
            <a:r>
              <a:rPr lang="en-US" altLang="en-US" b="1" dirty="0">
                <a:solidFill>
                  <a:srgbClr val="0000FF"/>
                </a:solidFill>
              </a:rPr>
              <a:t>Benefits</a:t>
            </a:r>
            <a:r>
              <a:rPr lang="en-US" altLang="en-US" dirty="0"/>
              <a:t> of using logic-based ontology language include</a:t>
            </a:r>
          </a:p>
          <a:p>
            <a:pPr lvl="1">
              <a:spcAft>
                <a:spcPts val="600"/>
              </a:spcAft>
            </a:pPr>
            <a:r>
              <a:rPr lang="en-US" altLang="en-US" dirty="0"/>
              <a:t>Reasoning support (critical) for development &amp; maintenance, in particular derivation of taxonomy from descriptions (classification)</a:t>
            </a:r>
          </a:p>
          <a:p>
            <a:pPr lvl="1">
              <a:spcAft>
                <a:spcPts val="600"/>
              </a:spcAft>
            </a:pPr>
            <a:r>
              <a:rPr lang="en-US" altLang="en-US" dirty="0"/>
              <a:t>Easier location of relevant terms within large structured vocab.</a:t>
            </a:r>
          </a:p>
          <a:p>
            <a:pPr lvl="1">
              <a:spcAft>
                <a:spcPts val="600"/>
              </a:spcAft>
            </a:pPr>
            <a:r>
              <a:rPr lang="en-US" altLang="en-US" dirty="0"/>
              <a:t>Query answers enhanced by exploiting class hierarchy</a:t>
            </a:r>
          </a:p>
          <a:p>
            <a:pPr>
              <a:spcAft>
                <a:spcPts val="600"/>
              </a:spcAft>
            </a:pPr>
            <a:r>
              <a:rPr lang="en-US" altLang="en-US" dirty="0"/>
              <a:t>But </a:t>
            </a:r>
            <a:r>
              <a:rPr lang="en-US" altLang="en-US" b="1" dirty="0" smtClean="0">
                <a:solidFill>
                  <a:srgbClr val="0000FF"/>
                </a:solidFill>
              </a:rPr>
              <a:t>limited </a:t>
            </a:r>
            <a:r>
              <a:rPr lang="en-US" altLang="en-US" b="1" dirty="0">
                <a:solidFill>
                  <a:srgbClr val="0000FF"/>
                </a:solidFill>
              </a:rPr>
              <a:t>query answering</a:t>
            </a:r>
            <a:r>
              <a:rPr lang="en-US" altLang="en-US" dirty="0"/>
              <a:t> </a:t>
            </a:r>
            <a:r>
              <a:rPr lang="en-US" altLang="en-US" dirty="0" err="1"/>
              <a:t>w.r.t</a:t>
            </a:r>
            <a:r>
              <a:rPr lang="en-US" altLang="en-US" dirty="0"/>
              <a:t>. Ontology + Data </a:t>
            </a:r>
          </a:p>
        </p:txBody>
      </p:sp>
    </p:spTree>
    <p:extLst>
      <p:ext uri="{BB962C8B-B14F-4D97-AF65-F5344CB8AC3E}">
        <p14:creationId xmlns:p14="http://schemas.microsoft.com/office/powerpoint/2010/main" val="1146871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3" end="3"/>
                                            </p:txEl>
                                          </p:spTgt>
                                        </p:tgtEl>
                                        <p:attrNameLst>
                                          <p:attrName>style.visibility</p:attrName>
                                        </p:attrNameLst>
                                      </p:cBhvr>
                                      <p:to>
                                        <p:strVal val="visible"/>
                                      </p:to>
                                    </p:set>
                                    <p:animEffect transition="in" filter="fade">
                                      <p:cBhvr>
                                        <p:cTn id="7" dur="500"/>
                                        <p:tgtEl>
                                          <p:spTgt spid="3891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4">
                                            <p:txEl>
                                              <p:pRg st="4" end="4"/>
                                            </p:txEl>
                                          </p:spTgt>
                                        </p:tgtEl>
                                        <p:attrNameLst>
                                          <p:attrName>style.visibility</p:attrName>
                                        </p:attrNameLst>
                                      </p:cBhvr>
                                      <p:to>
                                        <p:strVal val="visible"/>
                                      </p:to>
                                    </p:set>
                                    <p:animEffect transition="in" filter="fade">
                                      <p:cBhvr>
                                        <p:cTn id="10" dur="500"/>
                                        <p:tgtEl>
                                          <p:spTgt spid="3891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4">
                                            <p:txEl>
                                              <p:pRg st="5" end="5"/>
                                            </p:txEl>
                                          </p:spTgt>
                                        </p:tgtEl>
                                        <p:attrNameLst>
                                          <p:attrName>style.visibility</p:attrName>
                                        </p:attrNameLst>
                                      </p:cBhvr>
                                      <p:to>
                                        <p:strVal val="visible"/>
                                      </p:to>
                                    </p:set>
                                    <p:animEffect transition="in" filter="fade">
                                      <p:cBhvr>
                                        <p:cTn id="13" dur="500"/>
                                        <p:tgtEl>
                                          <p:spTgt spid="3891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4">
                                            <p:txEl>
                                              <p:pRg st="6" end="6"/>
                                            </p:txEl>
                                          </p:spTgt>
                                        </p:tgtEl>
                                        <p:attrNameLst>
                                          <p:attrName>style.visibility</p:attrName>
                                        </p:attrNameLst>
                                      </p:cBhvr>
                                      <p:to>
                                        <p:strVal val="visible"/>
                                      </p:to>
                                    </p:set>
                                    <p:animEffect transition="in" filter="fade">
                                      <p:cBhvr>
                                        <p:cTn id="16" dur="500"/>
                                        <p:tgtEl>
                                          <p:spTgt spid="38914">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14">
                                            <p:txEl>
                                              <p:pRg st="7" end="7"/>
                                            </p:txEl>
                                          </p:spTgt>
                                        </p:tgtEl>
                                        <p:attrNameLst>
                                          <p:attrName>style.visibility</p:attrName>
                                        </p:attrNameLst>
                                      </p:cBhvr>
                                      <p:to>
                                        <p:strVal val="visible"/>
                                      </p:to>
                                    </p:set>
                                    <p:animEffect transition="in" filter="fade">
                                      <p:cBhvr>
                                        <p:cTn id="21"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en-US"/>
              <a:t>Data Access Applications: “Big Data”</a:t>
            </a:r>
          </a:p>
        </p:txBody>
      </p:sp>
      <p:sp>
        <p:nvSpPr>
          <p:cNvPr id="17410" name="Content Placeholder 2"/>
          <p:cNvSpPr>
            <a:spLocks noGrp="1"/>
          </p:cNvSpPr>
          <p:nvPr>
            <p:ph idx="1"/>
          </p:nvPr>
        </p:nvSpPr>
        <p:spPr/>
        <p:txBody>
          <a:bodyPr/>
          <a:lstStyle/>
          <a:p>
            <a:pPr eaLnBrk="1" hangingPunct="1"/>
            <a:r>
              <a:rPr lang="en-US" altLang="en-US"/>
              <a:t>Huge </a:t>
            </a:r>
            <a:r>
              <a:rPr lang="en-US" altLang="en-US" b="1">
                <a:solidFill>
                  <a:srgbClr val="0000FD"/>
                </a:solidFill>
              </a:rPr>
              <a:t>quantity</a:t>
            </a:r>
            <a:r>
              <a:rPr lang="en-US" altLang="en-US"/>
              <a:t> of data increasing </a:t>
            </a:r>
            <a:br>
              <a:rPr lang="en-US" altLang="en-US"/>
            </a:br>
            <a:r>
              <a:rPr lang="en-US" altLang="en-US"/>
              <a:t>at an exponential rate</a:t>
            </a:r>
          </a:p>
          <a:p>
            <a:pPr eaLnBrk="1" hangingPunct="1"/>
            <a:endParaRPr lang="en-US" altLang="en-US"/>
          </a:p>
          <a:p>
            <a:pPr eaLnBrk="1" hangingPunct="1"/>
            <a:r>
              <a:rPr lang="en-US" altLang="en-US"/>
              <a:t>Identifying &amp; accessing </a:t>
            </a:r>
            <a:r>
              <a:rPr lang="en-US" altLang="en-US" b="1">
                <a:solidFill>
                  <a:srgbClr val="0000FD"/>
                </a:solidFill>
              </a:rPr>
              <a:t>relevant</a:t>
            </a:r>
            <a:r>
              <a:rPr lang="en-US" altLang="en-US"/>
              <a:t> data </a:t>
            </a:r>
            <a:br>
              <a:rPr lang="en-US" altLang="en-US"/>
            </a:br>
            <a:r>
              <a:rPr lang="en-US" altLang="en-US"/>
              <a:t>is of critical importance</a:t>
            </a:r>
          </a:p>
          <a:p>
            <a:pPr eaLnBrk="1" hangingPunct="1"/>
            <a:endParaRPr lang="en-US" altLang="en-US"/>
          </a:p>
          <a:p>
            <a:pPr eaLnBrk="1" hangingPunct="1"/>
            <a:endParaRPr lang="en-US" altLang="en-US"/>
          </a:p>
          <a:p>
            <a:pPr eaLnBrk="1" hangingPunct="1"/>
            <a:r>
              <a:rPr lang="en-US" altLang="en-US"/>
              <a:t>Handling data </a:t>
            </a:r>
            <a:r>
              <a:rPr lang="en-US" altLang="en-US" b="1">
                <a:solidFill>
                  <a:srgbClr val="0000FD"/>
                </a:solidFill>
              </a:rPr>
              <a:t>variety &amp; complexity</a:t>
            </a:r>
            <a:r>
              <a:rPr lang="en-US" altLang="en-US"/>
              <a:t/>
            </a:r>
            <a:br>
              <a:rPr lang="en-US" altLang="en-US"/>
            </a:br>
            <a:r>
              <a:rPr lang="en-US" altLang="en-US"/>
              <a:t>often turns out to be main challenge</a:t>
            </a:r>
          </a:p>
          <a:p>
            <a:pPr eaLnBrk="1" hangingPunct="1"/>
            <a:endParaRPr lang="en-US" altLang="en-US"/>
          </a:p>
          <a:p>
            <a:pPr eaLnBrk="1" hangingPunct="1"/>
            <a:r>
              <a:rPr lang="en-US" altLang="en-US" b="1">
                <a:solidFill>
                  <a:srgbClr val="0000FD"/>
                </a:solidFill>
              </a:rPr>
              <a:t>Ontologies </a:t>
            </a:r>
            <a:r>
              <a:rPr lang="en-US" altLang="en-US"/>
              <a:t>can provide integrated and</a:t>
            </a:r>
            <a:br>
              <a:rPr lang="en-US" altLang="en-US"/>
            </a:br>
            <a:r>
              <a:rPr lang="en-US" altLang="en-US"/>
              <a:t>user-centric view of heterogeneous </a:t>
            </a:r>
            <a:br>
              <a:rPr lang="en-US" altLang="en-US"/>
            </a:br>
            <a:r>
              <a:rPr lang="en-US" altLang="en-US"/>
              <a:t>data sources</a:t>
            </a:r>
          </a:p>
        </p:txBody>
      </p:sp>
      <p:pic>
        <p:nvPicPr>
          <p:cNvPr id="39939" name="Picture 2" descr="ttp://image.slidesharecdn.com/protegeresearchmeeting-ontology-baseddataaccess-150917171806-lva1-app689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67388" y="1511300"/>
            <a:ext cx="292417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7412" name="Picture 3" descr="bigdata.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22950" y="3751263"/>
            <a:ext cx="286861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5" end="5"/>
                                            </p:txEl>
                                          </p:spTgt>
                                        </p:tgtEl>
                                        <p:attrNameLst>
                                          <p:attrName>style.visibility</p:attrName>
                                        </p:attrNameLst>
                                      </p:cBhvr>
                                      <p:to>
                                        <p:strVal val="visible"/>
                                      </p:to>
                                    </p:set>
                                    <p:animEffect transition="in" filter="fade">
                                      <p:cBhvr>
                                        <p:cTn id="7" dur="500"/>
                                        <p:tgtEl>
                                          <p:spTgt spid="17410">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0">
                                            <p:txEl>
                                              <p:pRg st="7" end="7"/>
                                            </p:txEl>
                                          </p:spTgt>
                                        </p:tgtEl>
                                        <p:attrNameLst>
                                          <p:attrName>style.visibility</p:attrName>
                                        </p:attrNameLst>
                                      </p:cBhvr>
                                      <p:to>
                                        <p:strVal val="visible"/>
                                      </p:to>
                                    </p:set>
                                    <p:animEffect transition="in" filter="fade">
                                      <p:cBhvr>
                                        <p:cTn id="10" dur="500"/>
                                        <p:tgtEl>
                                          <p:spTgt spid="17410">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a:t>Data Access:      Statoil Exploration</a:t>
            </a:r>
          </a:p>
        </p:txBody>
      </p:sp>
      <p:sp>
        <p:nvSpPr>
          <p:cNvPr id="40962" name="Content Placeholder 2"/>
          <p:cNvSpPr>
            <a:spLocks noGrp="1"/>
          </p:cNvSpPr>
          <p:nvPr>
            <p:ph idx="1"/>
          </p:nvPr>
        </p:nvSpPr>
        <p:spPr>
          <a:xfrm>
            <a:off x="685800" y="1511300"/>
            <a:ext cx="7772400" cy="2411413"/>
          </a:xfrm>
        </p:spPr>
        <p:txBody>
          <a:bodyPr/>
          <a:lstStyle/>
          <a:p>
            <a:r>
              <a:rPr lang="en-US" altLang="en-US">
                <a:solidFill>
                  <a:srgbClr val="0000FF"/>
                </a:solidFill>
              </a:rPr>
              <a:t>Geologists &amp; geophysicists</a:t>
            </a:r>
            <a:r>
              <a:rPr lang="en-US" altLang="en-US"/>
              <a:t> use data from previous </a:t>
            </a:r>
            <a:br>
              <a:rPr lang="en-US" altLang="en-US"/>
            </a:br>
            <a:r>
              <a:rPr lang="en-US" altLang="en-US"/>
              <a:t>operations in nearby locations to develop </a:t>
            </a:r>
            <a:br>
              <a:rPr lang="en-US" altLang="en-US"/>
            </a:br>
            <a:r>
              <a:rPr lang="en-US" altLang="en-US">
                <a:solidFill>
                  <a:srgbClr val="0000FF"/>
                </a:solidFill>
              </a:rPr>
              <a:t>stratigraphic models</a:t>
            </a:r>
            <a:r>
              <a:rPr lang="en-US" altLang="en-US"/>
              <a:t> of unexplored areas</a:t>
            </a:r>
          </a:p>
          <a:p>
            <a:pPr lvl="1"/>
            <a:r>
              <a:rPr lang="en-US" altLang="en-US"/>
              <a:t>TBs of </a:t>
            </a:r>
            <a:r>
              <a:rPr lang="en-US" altLang="en-US">
                <a:solidFill>
                  <a:srgbClr val="0000FF"/>
                </a:solidFill>
              </a:rPr>
              <a:t>relational data</a:t>
            </a:r>
          </a:p>
          <a:p>
            <a:pPr lvl="1"/>
            <a:r>
              <a:rPr lang="en-US" altLang="en-US"/>
              <a:t>using </a:t>
            </a:r>
            <a:r>
              <a:rPr lang="en-US" altLang="en-US">
                <a:solidFill>
                  <a:srgbClr val="0000FF"/>
                </a:solidFill>
              </a:rPr>
              <a:t>diverse schemata</a:t>
            </a:r>
          </a:p>
          <a:p>
            <a:pPr lvl="1"/>
            <a:r>
              <a:rPr lang="en-US" altLang="en-US"/>
              <a:t>spread over </a:t>
            </a:r>
            <a:r>
              <a:rPr lang="en-US" altLang="en-US">
                <a:solidFill>
                  <a:srgbClr val="0000FF"/>
                </a:solidFill>
              </a:rPr>
              <a:t>1,000s of tables</a:t>
            </a:r>
          </a:p>
          <a:p>
            <a:pPr lvl="1"/>
            <a:r>
              <a:rPr lang="en-US" altLang="en-US"/>
              <a:t>and </a:t>
            </a:r>
            <a:r>
              <a:rPr lang="en-US" altLang="en-US">
                <a:solidFill>
                  <a:srgbClr val="0000FF"/>
                </a:solidFill>
              </a:rPr>
              <a:t>multiple data bases</a:t>
            </a:r>
          </a:p>
        </p:txBody>
      </p:sp>
      <p:pic>
        <p:nvPicPr>
          <p:cNvPr id="40963" name="Picture 8" descr="Oseber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8700" y="1979613"/>
            <a:ext cx="28813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Group 2"/>
          <p:cNvGrpSpPr>
            <a:grpSpLocks/>
          </p:cNvGrpSpPr>
          <p:nvPr/>
        </p:nvGrpSpPr>
        <p:grpSpPr bwMode="auto">
          <a:xfrm>
            <a:off x="3060700" y="463550"/>
            <a:ext cx="711200" cy="652463"/>
            <a:chOff x="3314701" y="531812"/>
            <a:chExt cx="711200" cy="653363"/>
          </a:xfrm>
        </p:grpSpPr>
        <p:pic>
          <p:nvPicPr>
            <p:cNvPr id="40965"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85800" y="4078288"/>
            <a:ext cx="3810000" cy="175895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charset="0"/>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charset="0"/>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charset="0"/>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eaLnBrk="1" fontAlgn="base" hangingPunct="1">
              <a:spcBef>
                <a:spcPct val="20000"/>
              </a:spcBef>
              <a:spcAft>
                <a:spcPct val="0"/>
              </a:spcAft>
              <a:buChar char="»"/>
              <a:defRPr>
                <a:solidFill>
                  <a:schemeClr val="tx1"/>
                </a:solidFill>
                <a:latin typeface="+mn-lt"/>
                <a:ea typeface="+mn-ea"/>
              </a:defRPr>
            </a:lvl6pPr>
            <a:lvl7pPr marL="2813050" indent="-188913" algn="l" rtl="0" eaLnBrk="1" fontAlgn="base" hangingPunct="1">
              <a:spcBef>
                <a:spcPct val="20000"/>
              </a:spcBef>
              <a:spcAft>
                <a:spcPct val="0"/>
              </a:spcAft>
              <a:buChar char="»"/>
              <a:defRPr>
                <a:solidFill>
                  <a:schemeClr val="tx1"/>
                </a:solidFill>
                <a:latin typeface="+mn-lt"/>
                <a:ea typeface="+mn-ea"/>
              </a:defRPr>
            </a:lvl7pPr>
            <a:lvl8pPr marL="3270250" indent="-188913" algn="l" rtl="0" eaLnBrk="1" fontAlgn="base" hangingPunct="1">
              <a:spcBef>
                <a:spcPct val="20000"/>
              </a:spcBef>
              <a:spcAft>
                <a:spcPct val="0"/>
              </a:spcAft>
              <a:buChar char="»"/>
              <a:defRPr>
                <a:solidFill>
                  <a:schemeClr val="tx1"/>
                </a:solidFill>
                <a:latin typeface="+mn-lt"/>
                <a:ea typeface="+mn-ea"/>
              </a:defRPr>
            </a:lvl8pPr>
            <a:lvl9pPr marL="3727450" indent="-188913" algn="l" rtl="0" eaLnBrk="1" fontAlgn="base" hangingPunct="1">
              <a:spcBef>
                <a:spcPct val="20000"/>
              </a:spcBef>
              <a:spcAft>
                <a:spcPct val="0"/>
              </a:spcAft>
              <a:buChar char="»"/>
              <a:defRPr>
                <a:solidFill>
                  <a:schemeClr val="tx1"/>
                </a:solidFill>
                <a:latin typeface="+mn-lt"/>
                <a:ea typeface="+mn-ea"/>
              </a:defRPr>
            </a:lvl9pPr>
          </a:lstStyle>
          <a:p>
            <a:pPr marL="0" indent="0">
              <a:buFont typeface="Wingdings" charset="0"/>
              <a:buNone/>
              <a:defRPr/>
            </a:pPr>
            <a:r>
              <a:rPr lang="en-US" sz="1800" b="1" dirty="0" smtClean="0"/>
              <a:t>Data Access</a:t>
            </a:r>
          </a:p>
          <a:p>
            <a:pPr>
              <a:defRPr/>
            </a:pPr>
            <a:r>
              <a:rPr lang="en-US" sz="1800" dirty="0" smtClean="0"/>
              <a:t>900 geologists &amp; geophysicists</a:t>
            </a:r>
          </a:p>
          <a:p>
            <a:pPr>
              <a:defRPr/>
            </a:pPr>
            <a:r>
              <a:rPr lang="en-US" sz="1800" dirty="0" smtClean="0"/>
              <a:t>30-70% of time on data gathering</a:t>
            </a:r>
          </a:p>
          <a:p>
            <a:pPr>
              <a:defRPr/>
            </a:pPr>
            <a:r>
              <a:rPr lang="en-US" sz="1800" dirty="0" smtClean="0"/>
              <a:t>4 day turnaround for new queries</a:t>
            </a:r>
          </a:p>
        </p:txBody>
      </p:sp>
      <p:pic>
        <p:nvPicPr>
          <p:cNvPr id="41986" name="Picture 8" descr="Oseber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8700" y="1979613"/>
            <a:ext cx="28813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2"/>
          <p:cNvSpPr>
            <a:spLocks noGrp="1"/>
          </p:cNvSpPr>
          <p:nvPr>
            <p:ph idx="1"/>
          </p:nvPr>
        </p:nvSpPr>
        <p:spPr>
          <a:xfrm>
            <a:off x="685800" y="1511300"/>
            <a:ext cx="7772400" cy="2411413"/>
          </a:xfrm>
        </p:spPr>
        <p:txBody>
          <a:bodyPr/>
          <a:lstStyle/>
          <a:p>
            <a:r>
              <a:rPr lang="en-US" altLang="en-US">
                <a:solidFill>
                  <a:srgbClr val="0000FF"/>
                </a:solidFill>
              </a:rPr>
              <a:t>Geologists &amp; geophysicists</a:t>
            </a:r>
            <a:r>
              <a:rPr lang="en-US" altLang="en-US"/>
              <a:t> use data from previous </a:t>
            </a:r>
            <a:br>
              <a:rPr lang="en-US" altLang="en-US"/>
            </a:br>
            <a:r>
              <a:rPr lang="en-US" altLang="en-US"/>
              <a:t>operations in nearby locations to develop </a:t>
            </a:r>
            <a:br>
              <a:rPr lang="en-US" altLang="en-US"/>
            </a:br>
            <a:r>
              <a:rPr lang="en-US" altLang="en-US">
                <a:solidFill>
                  <a:srgbClr val="0000FF"/>
                </a:solidFill>
              </a:rPr>
              <a:t>stratigraphic models</a:t>
            </a:r>
            <a:r>
              <a:rPr lang="en-US" altLang="en-US"/>
              <a:t> of unexplored areas</a:t>
            </a:r>
          </a:p>
          <a:p>
            <a:pPr lvl="1"/>
            <a:r>
              <a:rPr lang="en-US" altLang="en-US"/>
              <a:t>TBs of </a:t>
            </a:r>
            <a:r>
              <a:rPr lang="en-US" altLang="en-US">
                <a:solidFill>
                  <a:srgbClr val="0000FF"/>
                </a:solidFill>
              </a:rPr>
              <a:t>relational data</a:t>
            </a:r>
          </a:p>
          <a:p>
            <a:pPr lvl="1"/>
            <a:r>
              <a:rPr lang="en-US" altLang="en-US"/>
              <a:t>using </a:t>
            </a:r>
            <a:r>
              <a:rPr lang="en-US" altLang="en-US">
                <a:solidFill>
                  <a:srgbClr val="0000FF"/>
                </a:solidFill>
              </a:rPr>
              <a:t>diverse schemata</a:t>
            </a:r>
          </a:p>
          <a:p>
            <a:pPr lvl="1"/>
            <a:r>
              <a:rPr lang="en-US" altLang="en-US"/>
              <a:t>spread over </a:t>
            </a:r>
            <a:r>
              <a:rPr lang="en-US" altLang="en-US">
                <a:solidFill>
                  <a:srgbClr val="0000FF"/>
                </a:solidFill>
              </a:rPr>
              <a:t>1,000s of tables</a:t>
            </a:r>
          </a:p>
          <a:p>
            <a:pPr lvl="1"/>
            <a:r>
              <a:rPr lang="en-US" altLang="en-US"/>
              <a:t>and </a:t>
            </a:r>
            <a:r>
              <a:rPr lang="en-US" altLang="en-US">
                <a:solidFill>
                  <a:srgbClr val="0000FF"/>
                </a:solidFill>
              </a:rPr>
              <a:t>multiple data bases</a:t>
            </a:r>
          </a:p>
        </p:txBody>
      </p:sp>
      <p:sp>
        <p:nvSpPr>
          <p:cNvPr id="41988" name="Title 1"/>
          <p:cNvSpPr>
            <a:spLocks noGrp="1"/>
          </p:cNvSpPr>
          <p:nvPr>
            <p:ph type="title"/>
          </p:nvPr>
        </p:nvSpPr>
        <p:spPr/>
        <p:txBody>
          <a:bodyPr/>
          <a:lstStyle/>
          <a:p>
            <a:r>
              <a:rPr lang="en-US" altLang="en-US"/>
              <a:t>Data Access:      Statoil Exploration</a:t>
            </a:r>
          </a:p>
        </p:txBody>
      </p:sp>
      <p:grpSp>
        <p:nvGrpSpPr>
          <p:cNvPr id="41989" name="Group 8"/>
          <p:cNvGrpSpPr>
            <a:grpSpLocks/>
          </p:cNvGrpSpPr>
          <p:nvPr/>
        </p:nvGrpSpPr>
        <p:grpSpPr bwMode="auto">
          <a:xfrm>
            <a:off x="3060700" y="463550"/>
            <a:ext cx="711200" cy="652463"/>
            <a:chOff x="3314701" y="531812"/>
            <a:chExt cx="711200" cy="653363"/>
          </a:xfrm>
        </p:grpSpPr>
        <p:pic>
          <p:nvPicPr>
            <p:cNvPr id="41990"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0"/>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a:t>History of </a:t>
            </a:r>
            <a:r>
              <a:rPr lang="en-US" altLang="en-US" dirty="0" smtClean="0"/>
              <a:t>the Semantic </a:t>
            </a:r>
            <a:r>
              <a:rPr lang="en-US" altLang="en-US" dirty="0"/>
              <a:t>Web </a:t>
            </a:r>
          </a:p>
        </p:txBody>
      </p:sp>
      <p:pic>
        <p:nvPicPr>
          <p:cNvPr id="19458" name="Picture 3" descr="scientificAmeric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71575" y="1457325"/>
            <a:ext cx="29511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4221163" y="2697163"/>
            <a:ext cx="444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None/>
            </a:pPr>
            <a:r>
              <a:rPr lang="en-US" altLang="en-US" sz="2000"/>
              <a:t>“A new form of Web content that is meaningful to computers will </a:t>
            </a:r>
            <a:r>
              <a:rPr lang="en-US" altLang="en-US" sz="2000" b="1">
                <a:solidFill>
                  <a:srgbClr val="0000FF"/>
                </a:solidFill>
              </a:rPr>
              <a:t>unleash a revolution of new possibilities</a:t>
            </a:r>
            <a:r>
              <a:rPr lang="en-US" altLang="en-US" sz="2000"/>
              <a: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85800" y="4078288"/>
            <a:ext cx="3810000" cy="175895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charset="0"/>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charset="0"/>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charset="0"/>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eaLnBrk="1" fontAlgn="base" hangingPunct="1">
              <a:spcBef>
                <a:spcPct val="20000"/>
              </a:spcBef>
              <a:spcAft>
                <a:spcPct val="0"/>
              </a:spcAft>
              <a:buChar char="»"/>
              <a:defRPr>
                <a:solidFill>
                  <a:schemeClr val="tx1"/>
                </a:solidFill>
                <a:latin typeface="+mn-lt"/>
                <a:ea typeface="+mn-ea"/>
              </a:defRPr>
            </a:lvl6pPr>
            <a:lvl7pPr marL="2813050" indent="-188913" algn="l" rtl="0" eaLnBrk="1" fontAlgn="base" hangingPunct="1">
              <a:spcBef>
                <a:spcPct val="20000"/>
              </a:spcBef>
              <a:spcAft>
                <a:spcPct val="0"/>
              </a:spcAft>
              <a:buChar char="»"/>
              <a:defRPr>
                <a:solidFill>
                  <a:schemeClr val="tx1"/>
                </a:solidFill>
                <a:latin typeface="+mn-lt"/>
                <a:ea typeface="+mn-ea"/>
              </a:defRPr>
            </a:lvl7pPr>
            <a:lvl8pPr marL="3270250" indent="-188913" algn="l" rtl="0" eaLnBrk="1" fontAlgn="base" hangingPunct="1">
              <a:spcBef>
                <a:spcPct val="20000"/>
              </a:spcBef>
              <a:spcAft>
                <a:spcPct val="0"/>
              </a:spcAft>
              <a:buChar char="»"/>
              <a:defRPr>
                <a:solidFill>
                  <a:schemeClr val="tx1"/>
                </a:solidFill>
                <a:latin typeface="+mn-lt"/>
                <a:ea typeface="+mn-ea"/>
              </a:defRPr>
            </a:lvl8pPr>
            <a:lvl9pPr marL="3727450" indent="-188913" algn="l" rtl="0" eaLnBrk="1" fontAlgn="base" hangingPunct="1">
              <a:spcBef>
                <a:spcPct val="20000"/>
              </a:spcBef>
              <a:spcAft>
                <a:spcPct val="0"/>
              </a:spcAft>
              <a:buChar char="»"/>
              <a:defRPr>
                <a:solidFill>
                  <a:schemeClr val="tx1"/>
                </a:solidFill>
                <a:latin typeface="+mn-lt"/>
                <a:ea typeface="+mn-ea"/>
              </a:defRPr>
            </a:lvl9pPr>
          </a:lstStyle>
          <a:p>
            <a:pPr marL="0" indent="0">
              <a:buFont typeface="Wingdings" charset="0"/>
              <a:buNone/>
              <a:defRPr/>
            </a:pPr>
            <a:r>
              <a:rPr lang="en-US" sz="1800" b="1" dirty="0" smtClean="0"/>
              <a:t>Data Access</a:t>
            </a:r>
          </a:p>
          <a:p>
            <a:pPr>
              <a:defRPr/>
            </a:pPr>
            <a:r>
              <a:rPr lang="en-US" sz="1800" dirty="0" smtClean="0"/>
              <a:t>900 geologists &amp; geophysicists</a:t>
            </a:r>
          </a:p>
          <a:p>
            <a:pPr>
              <a:defRPr/>
            </a:pPr>
            <a:r>
              <a:rPr lang="en-US" sz="1800" dirty="0" smtClean="0"/>
              <a:t>30-70% of time on data gathering</a:t>
            </a:r>
          </a:p>
          <a:p>
            <a:pPr>
              <a:defRPr/>
            </a:pPr>
            <a:r>
              <a:rPr lang="en-US" sz="1800" dirty="0" smtClean="0"/>
              <a:t>4 day turnaround for new queries</a:t>
            </a:r>
          </a:p>
        </p:txBody>
      </p:sp>
      <p:sp>
        <p:nvSpPr>
          <p:cNvPr id="38914" name="Content Placeholder 3"/>
          <p:cNvSpPr txBox="1">
            <a:spLocks/>
          </p:cNvSpPr>
          <p:nvPr/>
        </p:nvSpPr>
        <p:spPr bwMode="auto">
          <a:xfrm>
            <a:off x="4845050" y="4078288"/>
            <a:ext cx="3810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 typeface="Wingdings" charset="2"/>
              <a:buNone/>
              <a:defRPr/>
            </a:pPr>
            <a:r>
              <a:rPr lang="en-US" altLang="en-US" sz="1800" b="1" dirty="0" smtClean="0"/>
              <a:t>Data Exploitation</a:t>
            </a:r>
          </a:p>
          <a:p>
            <a:pPr marL="280800" indent="-280800">
              <a:defRPr/>
            </a:pPr>
            <a:r>
              <a:rPr lang="en-US" altLang="en-US" sz="1800" dirty="0" smtClean="0"/>
              <a:t>Better use of experts time</a:t>
            </a:r>
          </a:p>
          <a:p>
            <a:pPr marL="280800" indent="-280800">
              <a:defRPr/>
            </a:pPr>
            <a:r>
              <a:rPr lang="en-US" altLang="en-US" sz="1800" dirty="0" smtClean="0"/>
              <a:t>Data analysis “most important factor” for drilling success</a:t>
            </a:r>
          </a:p>
        </p:txBody>
      </p:sp>
      <p:pic>
        <p:nvPicPr>
          <p:cNvPr id="43011" name="Picture 8" descr="Oseber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8700" y="1979613"/>
            <a:ext cx="28813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Content Placeholder 2"/>
          <p:cNvSpPr>
            <a:spLocks noGrp="1"/>
          </p:cNvSpPr>
          <p:nvPr>
            <p:ph idx="1"/>
          </p:nvPr>
        </p:nvSpPr>
        <p:spPr>
          <a:xfrm>
            <a:off x="685800" y="1511300"/>
            <a:ext cx="7772400" cy="2411413"/>
          </a:xfrm>
        </p:spPr>
        <p:txBody>
          <a:bodyPr/>
          <a:lstStyle/>
          <a:p>
            <a:r>
              <a:rPr lang="en-US" altLang="en-US">
                <a:solidFill>
                  <a:srgbClr val="0000FF"/>
                </a:solidFill>
              </a:rPr>
              <a:t>Geologists &amp; geophysicists</a:t>
            </a:r>
            <a:r>
              <a:rPr lang="en-US" altLang="en-US"/>
              <a:t> use data from previous </a:t>
            </a:r>
            <a:br>
              <a:rPr lang="en-US" altLang="en-US"/>
            </a:br>
            <a:r>
              <a:rPr lang="en-US" altLang="en-US"/>
              <a:t>operations in nearby locations to develop </a:t>
            </a:r>
            <a:br>
              <a:rPr lang="en-US" altLang="en-US"/>
            </a:br>
            <a:r>
              <a:rPr lang="en-US" altLang="en-US">
                <a:solidFill>
                  <a:srgbClr val="0000FF"/>
                </a:solidFill>
              </a:rPr>
              <a:t>stratigraphic models</a:t>
            </a:r>
            <a:r>
              <a:rPr lang="en-US" altLang="en-US"/>
              <a:t> of unexplored areas</a:t>
            </a:r>
          </a:p>
          <a:p>
            <a:pPr lvl="1"/>
            <a:r>
              <a:rPr lang="en-US" altLang="en-US"/>
              <a:t>TBs of </a:t>
            </a:r>
            <a:r>
              <a:rPr lang="en-US" altLang="en-US">
                <a:solidFill>
                  <a:srgbClr val="0000FF"/>
                </a:solidFill>
              </a:rPr>
              <a:t>relational data</a:t>
            </a:r>
          </a:p>
          <a:p>
            <a:pPr lvl="1"/>
            <a:r>
              <a:rPr lang="en-US" altLang="en-US"/>
              <a:t>using </a:t>
            </a:r>
            <a:r>
              <a:rPr lang="en-US" altLang="en-US">
                <a:solidFill>
                  <a:srgbClr val="0000FF"/>
                </a:solidFill>
              </a:rPr>
              <a:t>diverse schemata</a:t>
            </a:r>
          </a:p>
          <a:p>
            <a:pPr lvl="1"/>
            <a:r>
              <a:rPr lang="en-US" altLang="en-US"/>
              <a:t>spread over </a:t>
            </a:r>
            <a:r>
              <a:rPr lang="en-US" altLang="en-US">
                <a:solidFill>
                  <a:srgbClr val="0000FF"/>
                </a:solidFill>
              </a:rPr>
              <a:t>1,000s of tables</a:t>
            </a:r>
          </a:p>
          <a:p>
            <a:pPr lvl="1"/>
            <a:r>
              <a:rPr lang="en-US" altLang="en-US"/>
              <a:t>and </a:t>
            </a:r>
            <a:r>
              <a:rPr lang="en-US" altLang="en-US">
                <a:solidFill>
                  <a:srgbClr val="0000FF"/>
                </a:solidFill>
              </a:rPr>
              <a:t>multiple data bases</a:t>
            </a:r>
          </a:p>
        </p:txBody>
      </p:sp>
      <p:sp>
        <p:nvSpPr>
          <p:cNvPr id="43013" name="Title 1"/>
          <p:cNvSpPr>
            <a:spLocks noGrp="1"/>
          </p:cNvSpPr>
          <p:nvPr>
            <p:ph type="title"/>
          </p:nvPr>
        </p:nvSpPr>
        <p:spPr/>
        <p:txBody>
          <a:bodyPr/>
          <a:lstStyle/>
          <a:p>
            <a:r>
              <a:rPr lang="en-US" altLang="en-US"/>
              <a:t>Data Access:      Statoil Exploration</a:t>
            </a:r>
          </a:p>
        </p:txBody>
      </p:sp>
      <p:grpSp>
        <p:nvGrpSpPr>
          <p:cNvPr id="43014" name="Group 9"/>
          <p:cNvGrpSpPr>
            <a:grpSpLocks/>
          </p:cNvGrpSpPr>
          <p:nvPr/>
        </p:nvGrpSpPr>
        <p:grpSpPr bwMode="auto">
          <a:xfrm>
            <a:off x="3060700" y="463550"/>
            <a:ext cx="711200" cy="652463"/>
            <a:chOff x="3314701" y="531812"/>
            <a:chExt cx="711200" cy="653363"/>
          </a:xfrm>
        </p:grpSpPr>
        <p:pic>
          <p:nvPicPr>
            <p:cNvPr id="43015"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1"/>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a:spcBef>
                <a:spcPts val="600"/>
              </a:spcBef>
              <a:spcAft>
                <a:spcPts val="600"/>
              </a:spcAft>
            </a:pPr>
            <a:r>
              <a:rPr lang="en-US" altLang="en-US" b="1">
                <a:solidFill>
                  <a:srgbClr val="0000FF"/>
                </a:solidFill>
              </a:rPr>
              <a:t>Complex</a:t>
            </a:r>
            <a:r>
              <a:rPr lang="en-US" altLang="en-US"/>
              <a:t> models</a:t>
            </a:r>
          </a:p>
          <a:p>
            <a:pPr>
              <a:spcBef>
                <a:spcPts val="600"/>
              </a:spcBef>
              <a:spcAft>
                <a:spcPts val="600"/>
              </a:spcAft>
            </a:pPr>
            <a:r>
              <a:rPr lang="en-US" altLang="en-US" b="1">
                <a:solidFill>
                  <a:srgbClr val="0000FF"/>
                </a:solidFill>
              </a:rPr>
              <a:t>Interdisciplinary</a:t>
            </a:r>
            <a:r>
              <a:rPr lang="en-US" altLang="en-US"/>
              <a:t>: geology, physics, chemistry, </a:t>
            </a:r>
            <a:r>
              <a:rPr lang="is-IS" altLang="en-US"/>
              <a:t>… </a:t>
            </a:r>
            <a:endParaRPr lang="en-US" altLang="en-US"/>
          </a:p>
          <a:p>
            <a:pPr>
              <a:spcBef>
                <a:spcPts val="600"/>
              </a:spcBef>
              <a:spcAft>
                <a:spcPts val="600"/>
              </a:spcAft>
            </a:pPr>
            <a:r>
              <a:rPr lang="en-US" altLang="en-US" b="1">
                <a:solidFill>
                  <a:srgbClr val="0000FF"/>
                </a:solidFill>
              </a:rPr>
              <a:t>Combine</a:t>
            </a:r>
            <a:r>
              <a:rPr lang="en-US" altLang="en-US"/>
              <a:t> (in ad hoc ways) data from:</a:t>
            </a:r>
          </a:p>
          <a:p>
            <a:pPr lvl="1">
              <a:spcAft>
                <a:spcPts val="600"/>
              </a:spcAft>
            </a:pPr>
            <a:r>
              <a:rPr lang="en-US" altLang="en-US"/>
              <a:t>Multiple specialised sources</a:t>
            </a:r>
          </a:p>
          <a:p>
            <a:pPr lvl="1">
              <a:spcAft>
                <a:spcPts val="600"/>
              </a:spcAft>
            </a:pPr>
            <a:r>
              <a:rPr lang="en-US" altLang="en-US"/>
              <a:t>Direct and indirect observations</a:t>
            </a:r>
          </a:p>
          <a:p>
            <a:pPr lvl="1">
              <a:spcAft>
                <a:spcPts val="600"/>
              </a:spcAft>
            </a:pPr>
            <a:r>
              <a:rPr lang="en-US" altLang="en-US"/>
              <a:t>Different vendors</a:t>
            </a:r>
          </a:p>
          <a:p>
            <a:pPr lvl="1">
              <a:spcAft>
                <a:spcPts val="600"/>
              </a:spcAft>
            </a:pPr>
            <a:r>
              <a:rPr lang="en-US" altLang="en-US"/>
              <a:t>Incompatible models</a:t>
            </a:r>
          </a:p>
          <a:p>
            <a:pPr lvl="1">
              <a:spcAft>
                <a:spcPts val="600"/>
              </a:spcAft>
            </a:pPr>
            <a:r>
              <a:rPr lang="en-US" altLang="en-US"/>
              <a:t>Overlapping content</a:t>
            </a:r>
          </a:p>
          <a:p>
            <a:pPr lvl="1">
              <a:spcAft>
                <a:spcPts val="600"/>
              </a:spcAft>
            </a:pPr>
            <a:endParaRPr lang="en-US" altLang="en-US"/>
          </a:p>
        </p:txBody>
      </p:sp>
      <p:sp>
        <p:nvSpPr>
          <p:cNvPr id="44034" name="Title 1"/>
          <p:cNvSpPr>
            <a:spLocks noGrp="1"/>
          </p:cNvSpPr>
          <p:nvPr>
            <p:ph type="title"/>
          </p:nvPr>
        </p:nvSpPr>
        <p:spPr/>
        <p:txBody>
          <a:bodyPr/>
          <a:lstStyle/>
          <a:p>
            <a:r>
              <a:rPr lang="en-US" altLang="en-US"/>
              <a:t>Data Access:      Statoil Exploration</a:t>
            </a:r>
          </a:p>
        </p:txBody>
      </p:sp>
      <p:grpSp>
        <p:nvGrpSpPr>
          <p:cNvPr id="44035" name="Group 7"/>
          <p:cNvGrpSpPr>
            <a:grpSpLocks/>
          </p:cNvGrpSpPr>
          <p:nvPr/>
        </p:nvGrpSpPr>
        <p:grpSpPr bwMode="auto">
          <a:xfrm>
            <a:off x="3060700" y="463550"/>
            <a:ext cx="711200" cy="652463"/>
            <a:chOff x="3314701" y="531812"/>
            <a:chExt cx="711200" cy="653363"/>
          </a:xfrm>
        </p:grpSpPr>
        <p:pic>
          <p:nvPicPr>
            <p:cNvPr id="44036" name="Picture 7" descr="Statoil.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9"/>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500"/>
                                        <p:tgtEl>
                                          <p:spTgt spid="450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fade">
                                      <p:cBhvr>
                                        <p:cTn id="12" dur="500"/>
                                        <p:tgtEl>
                                          <p:spTgt spid="4505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animEffect transition="in" filter="fade">
                                      <p:cBhvr>
                                        <p:cTn id="15" dur="500"/>
                                        <p:tgtEl>
                                          <p:spTgt spid="4505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58">
                                            <p:txEl>
                                              <p:pRg st="4" end="4"/>
                                            </p:txEl>
                                          </p:spTgt>
                                        </p:tgtEl>
                                        <p:attrNameLst>
                                          <p:attrName>style.visibility</p:attrName>
                                        </p:attrNameLst>
                                      </p:cBhvr>
                                      <p:to>
                                        <p:strVal val="visible"/>
                                      </p:to>
                                    </p:set>
                                    <p:animEffect transition="in" filter="fade">
                                      <p:cBhvr>
                                        <p:cTn id="18" dur="500"/>
                                        <p:tgtEl>
                                          <p:spTgt spid="4505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58">
                                            <p:txEl>
                                              <p:pRg st="5" end="5"/>
                                            </p:txEl>
                                          </p:spTgt>
                                        </p:tgtEl>
                                        <p:attrNameLst>
                                          <p:attrName>style.visibility</p:attrName>
                                        </p:attrNameLst>
                                      </p:cBhvr>
                                      <p:to>
                                        <p:strVal val="visible"/>
                                      </p:to>
                                    </p:set>
                                    <p:animEffect transition="in" filter="fade">
                                      <p:cBhvr>
                                        <p:cTn id="21" dur="500"/>
                                        <p:tgtEl>
                                          <p:spTgt spid="4505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8">
                                            <p:txEl>
                                              <p:pRg st="6" end="6"/>
                                            </p:txEl>
                                          </p:spTgt>
                                        </p:tgtEl>
                                        <p:attrNameLst>
                                          <p:attrName>style.visibility</p:attrName>
                                        </p:attrNameLst>
                                      </p:cBhvr>
                                      <p:to>
                                        <p:strVal val="visible"/>
                                      </p:to>
                                    </p:set>
                                    <p:animEffect transition="in" filter="fade">
                                      <p:cBhvr>
                                        <p:cTn id="24" dur="500"/>
                                        <p:tgtEl>
                                          <p:spTgt spid="45058">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58">
                                            <p:txEl>
                                              <p:pRg st="7" end="7"/>
                                            </p:txEl>
                                          </p:spTgt>
                                        </p:tgtEl>
                                        <p:attrNameLst>
                                          <p:attrName>style.visibility</p:attrName>
                                        </p:attrNameLst>
                                      </p:cBhvr>
                                      <p:to>
                                        <p:strVal val="visible"/>
                                      </p:to>
                                    </p:set>
                                    <p:animEffect transition="in" filter="fade">
                                      <p:cBhvr>
                                        <p:cTn id="27" dur="500"/>
                                        <p:tgtEl>
                                          <p:spTgt spid="45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pPr lvl="1"/>
            <a:endParaRPr lang="en-US" altLang="en-US"/>
          </a:p>
        </p:txBody>
      </p:sp>
      <p:pic>
        <p:nvPicPr>
          <p:cNvPr id="45058" name="Content Placeholder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8900" y="1530350"/>
            <a:ext cx="29416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5059" name="Title 1"/>
          <p:cNvSpPr>
            <a:spLocks noGrp="1"/>
          </p:cNvSpPr>
          <p:nvPr>
            <p:ph type="title"/>
          </p:nvPr>
        </p:nvSpPr>
        <p:spPr/>
        <p:txBody>
          <a:bodyPr/>
          <a:lstStyle/>
          <a:p>
            <a:r>
              <a:rPr lang="en-US" altLang="en-US"/>
              <a:t>Data Access:      Statoil Exploration</a:t>
            </a:r>
          </a:p>
        </p:txBody>
      </p:sp>
      <p:grpSp>
        <p:nvGrpSpPr>
          <p:cNvPr id="45060" name="Group 7"/>
          <p:cNvGrpSpPr>
            <a:grpSpLocks/>
          </p:cNvGrpSpPr>
          <p:nvPr/>
        </p:nvGrpSpPr>
        <p:grpSpPr bwMode="auto">
          <a:xfrm>
            <a:off x="3060700" y="463550"/>
            <a:ext cx="711200" cy="652463"/>
            <a:chOff x="3314701" y="531812"/>
            <a:chExt cx="711200" cy="653363"/>
          </a:xfrm>
        </p:grpSpPr>
        <p:pic>
          <p:nvPicPr>
            <p:cNvPr id="45062"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9"/>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pic>
        <p:nvPicPr>
          <p:cNvPr id="45061"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59425" y="1308100"/>
            <a:ext cx="24177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lvl="1"/>
            <a:endParaRPr lang="en-US" altLang="en-US"/>
          </a:p>
        </p:txBody>
      </p:sp>
      <p:pic>
        <p:nvPicPr>
          <p:cNvPr id="46082" name="Content Placehold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8900" y="1530350"/>
            <a:ext cx="29416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46083"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4138" y="3302000"/>
            <a:ext cx="29464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p:cNvSpPr>
            <a:spLocks noGrp="1"/>
          </p:cNvSpPr>
          <p:nvPr>
            <p:ph type="title"/>
          </p:nvPr>
        </p:nvSpPr>
        <p:spPr/>
        <p:txBody>
          <a:bodyPr/>
          <a:lstStyle/>
          <a:p>
            <a:r>
              <a:rPr lang="en-US" altLang="en-US"/>
              <a:t>Data Access:      Statoil Exploration</a:t>
            </a:r>
          </a:p>
        </p:txBody>
      </p:sp>
      <p:grpSp>
        <p:nvGrpSpPr>
          <p:cNvPr id="46085" name="Group 7"/>
          <p:cNvGrpSpPr>
            <a:grpSpLocks/>
          </p:cNvGrpSpPr>
          <p:nvPr/>
        </p:nvGrpSpPr>
        <p:grpSpPr bwMode="auto">
          <a:xfrm>
            <a:off x="3060700" y="463550"/>
            <a:ext cx="711200" cy="652463"/>
            <a:chOff x="3314701" y="531812"/>
            <a:chExt cx="711200" cy="653363"/>
          </a:xfrm>
        </p:grpSpPr>
        <p:pic>
          <p:nvPicPr>
            <p:cNvPr id="46088" name="Picture 7" descr="Statoil.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9"/>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pic>
        <p:nvPicPr>
          <p:cNvPr id="46086"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59425" y="1308100"/>
            <a:ext cx="24177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19700" y="3302000"/>
            <a:ext cx="2857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lvl="1"/>
            <a:endParaRPr lang="en-US" altLang="en-US"/>
          </a:p>
        </p:txBody>
      </p:sp>
      <p:pic>
        <p:nvPicPr>
          <p:cNvPr id="46082" name="Content Placehold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8900" y="1530350"/>
            <a:ext cx="29416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46083"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4138" y="3302000"/>
            <a:ext cx="29464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p:cNvSpPr>
            <a:spLocks noGrp="1"/>
          </p:cNvSpPr>
          <p:nvPr>
            <p:ph type="title"/>
          </p:nvPr>
        </p:nvSpPr>
        <p:spPr/>
        <p:txBody>
          <a:bodyPr/>
          <a:lstStyle/>
          <a:p>
            <a:r>
              <a:rPr lang="en-US" altLang="en-US"/>
              <a:t>Data Access:      Statoil Exploration</a:t>
            </a:r>
          </a:p>
        </p:txBody>
      </p:sp>
      <p:grpSp>
        <p:nvGrpSpPr>
          <p:cNvPr id="46085" name="Group 7"/>
          <p:cNvGrpSpPr>
            <a:grpSpLocks/>
          </p:cNvGrpSpPr>
          <p:nvPr/>
        </p:nvGrpSpPr>
        <p:grpSpPr bwMode="auto">
          <a:xfrm>
            <a:off x="3060700" y="463550"/>
            <a:ext cx="711200" cy="652463"/>
            <a:chOff x="3314701" y="531812"/>
            <a:chExt cx="711200" cy="653363"/>
          </a:xfrm>
        </p:grpSpPr>
        <p:pic>
          <p:nvPicPr>
            <p:cNvPr id="46088" name="Picture 7" descr="Statoil.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9"/>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pic>
        <p:nvPicPr>
          <p:cNvPr id="46086"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59425" y="1308100"/>
            <a:ext cx="24177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19700" y="3302000"/>
            <a:ext cx="2857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28700" y="5270500"/>
            <a:ext cx="7721600" cy="461963"/>
          </a:xfrm>
          <a:prstGeom prst="rect">
            <a:avLst/>
          </a:prstGeom>
          <a:noFill/>
        </p:spPr>
        <p:txBody>
          <a:bodyPr>
            <a:spAutoFit/>
          </a:bodyPr>
          <a:lstStyle/>
          <a:p>
            <a:pPr>
              <a:defRPr/>
            </a:pPr>
            <a:r>
              <a:rPr lang="en-US" altLang="en-US" sz="2400" b="1" dirty="0">
                <a:solidFill>
                  <a:srgbClr val="0000FF"/>
                </a:solidFill>
                <a:latin typeface="+mn-lt"/>
              </a:rPr>
              <a:t>Query</a:t>
            </a:r>
            <a:r>
              <a:rPr lang="en-US" altLang="en-US" sz="2400" dirty="0">
                <a:latin typeface="+mn-lt"/>
              </a:rPr>
              <a:t>: Wellbores with cores that overlap log curves</a:t>
            </a:r>
          </a:p>
        </p:txBody>
      </p:sp>
    </p:spTree>
    <p:extLst>
      <p:ext uri="{BB962C8B-B14F-4D97-AF65-F5344CB8AC3E}">
        <p14:creationId xmlns:p14="http://schemas.microsoft.com/office/powerpoint/2010/main" val="204785283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85800" y="1739900"/>
            <a:ext cx="7772400" cy="3657600"/>
          </a:xfrm>
        </p:spPr>
      </p:pic>
      <p:sp>
        <p:nvSpPr>
          <p:cNvPr id="48130" name="Title 1"/>
          <p:cNvSpPr>
            <a:spLocks noGrp="1"/>
          </p:cNvSpPr>
          <p:nvPr>
            <p:ph type="title"/>
          </p:nvPr>
        </p:nvSpPr>
        <p:spPr/>
        <p:txBody>
          <a:bodyPr/>
          <a:lstStyle/>
          <a:p>
            <a:r>
              <a:rPr lang="en-US" altLang="en-US"/>
              <a:t>Data Access:      Statoil Exploration</a:t>
            </a:r>
          </a:p>
        </p:txBody>
      </p:sp>
      <p:grpSp>
        <p:nvGrpSpPr>
          <p:cNvPr id="48131" name="Group 6"/>
          <p:cNvGrpSpPr>
            <a:grpSpLocks/>
          </p:cNvGrpSpPr>
          <p:nvPr/>
        </p:nvGrpSpPr>
        <p:grpSpPr bwMode="auto">
          <a:xfrm>
            <a:off x="3060700" y="463550"/>
            <a:ext cx="711200" cy="652463"/>
            <a:chOff x="3314701" y="531812"/>
            <a:chExt cx="711200" cy="653363"/>
          </a:xfrm>
        </p:grpSpPr>
        <p:pic>
          <p:nvPicPr>
            <p:cNvPr id="48132"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8"/>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2"/>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130300" y="1511300"/>
            <a:ext cx="6883400" cy="4114800"/>
          </a:xfrm>
        </p:spPr>
      </p:pic>
      <p:sp>
        <p:nvSpPr>
          <p:cNvPr id="49154" name="Title 1"/>
          <p:cNvSpPr>
            <a:spLocks noGrp="1"/>
          </p:cNvSpPr>
          <p:nvPr>
            <p:ph type="title"/>
          </p:nvPr>
        </p:nvSpPr>
        <p:spPr/>
        <p:txBody>
          <a:bodyPr/>
          <a:lstStyle/>
          <a:p>
            <a:r>
              <a:rPr lang="en-US" altLang="en-US"/>
              <a:t>Data Access:      Statoil Exploration</a:t>
            </a:r>
          </a:p>
        </p:txBody>
      </p:sp>
      <p:grpSp>
        <p:nvGrpSpPr>
          <p:cNvPr id="49155" name="Group 6"/>
          <p:cNvGrpSpPr>
            <a:grpSpLocks/>
          </p:cNvGrpSpPr>
          <p:nvPr/>
        </p:nvGrpSpPr>
        <p:grpSpPr bwMode="auto">
          <a:xfrm>
            <a:off x="3060700" y="463550"/>
            <a:ext cx="711200" cy="652463"/>
            <a:chOff x="3314701" y="531812"/>
            <a:chExt cx="711200" cy="653363"/>
          </a:xfrm>
        </p:grpSpPr>
        <p:pic>
          <p:nvPicPr>
            <p:cNvPr id="49156" name="Picture 7" descr="Statoil.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4701" y="531812"/>
              <a:ext cx="685800" cy="6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8"/>
            <p:cNvSpPr>
              <a:spLocks noChangeArrowheads="1"/>
            </p:cNvSpPr>
            <p:nvPr/>
          </p:nvSpPr>
          <p:spPr bwMode="auto">
            <a:xfrm>
              <a:off x="3898900" y="800100"/>
              <a:ext cx="127001" cy="1778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gr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a:t>Data Access: Optique Approach</a:t>
            </a:r>
          </a:p>
        </p:txBody>
      </p:sp>
      <p:pic>
        <p:nvPicPr>
          <p:cNvPr id="50178" name="Content Placeholder 2"/>
          <p:cNvPicPr>
            <a:picLocks noGrp="1" noChangeAspect="1"/>
          </p:cNvPicPr>
          <p:nvPr>
            <p:ph idx="1"/>
          </p:nvPr>
        </p:nvPicPr>
        <p:blipFill>
          <a:blip r:embed="rId2" cstate="screen">
            <a:extLst>
              <a:ext uri="{28A0092B-C50C-407E-A947-70E740481C1C}">
                <a14:useLocalDpi xmlns:a14="http://schemas.microsoft.com/office/drawing/2010/main"/>
              </a:ext>
            </a:extLst>
          </a:blip>
          <a:srcRect b="4784"/>
          <a:stretch>
            <a:fillRect/>
          </a:stretch>
        </p:blipFill>
        <p:spPr>
          <a:xfrm>
            <a:off x="773113" y="1511300"/>
            <a:ext cx="7597775" cy="3917950"/>
          </a:xfr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a:t>Data Access: Optique Approach</a:t>
            </a:r>
          </a:p>
        </p:txBody>
      </p:sp>
      <p:pic>
        <p:nvPicPr>
          <p:cNvPr id="51202"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06550" y="1598613"/>
            <a:ext cx="5983288" cy="4098925"/>
          </a:xfr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a:t>Data Access: Optique Approach</a:t>
            </a:r>
          </a:p>
        </p:txBody>
      </p:sp>
      <p:pic>
        <p:nvPicPr>
          <p:cNvPr id="52226"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06550" y="1598613"/>
            <a:ext cx="5983288" cy="4098925"/>
          </a:xfrm>
        </p:spPr>
      </p:pic>
      <p:sp>
        <p:nvSpPr>
          <p:cNvPr id="52227" name="Rectangle 2"/>
          <p:cNvSpPr>
            <a:spLocks noChangeArrowheads="1"/>
          </p:cNvSpPr>
          <p:nvPr/>
        </p:nvSpPr>
        <p:spPr bwMode="auto">
          <a:xfrm>
            <a:off x="3009900" y="2371725"/>
            <a:ext cx="1257300" cy="650875"/>
          </a:xfrm>
          <a:prstGeom prst="rect">
            <a:avLst/>
          </a:pr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smtClean="0"/>
              <a:t>Standards</a:t>
            </a:r>
            <a:endParaRPr lang="en-US" altLang="en-US" dirty="0"/>
          </a:p>
        </p:txBody>
      </p:sp>
      <p:pic>
        <p:nvPicPr>
          <p:cNvPr id="4" name="Content Placeholder 3" descr="XMLSemanticWebW3CTimeline.pdf"/>
          <p:cNvPicPr>
            <a:picLocks noChangeAspect="1"/>
          </p:cNvPicPr>
          <p:nvPr/>
        </p:nvPicPr>
        <p:blipFill>
          <a:blip r:embed="rId3" cstate="screen">
            <a:extLst>
              <a:ext uri="{28A0092B-C50C-407E-A947-70E740481C1C}">
                <a14:useLocalDpi xmlns:a14="http://schemas.microsoft.com/office/drawing/2010/main"/>
              </a:ext>
            </a:extLst>
          </a:blip>
          <a:srcRect l="2666" t="48267" r="1031"/>
          <a:stretch>
            <a:fillRect/>
          </a:stretch>
        </p:blipFill>
        <p:spPr bwMode="auto">
          <a:xfrm>
            <a:off x="479425" y="3497263"/>
            <a:ext cx="832643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nvGrpSpPr>
          <p:cNvPr id="2" name="Group 1"/>
          <p:cNvGrpSpPr>
            <a:grpSpLocks/>
          </p:cNvGrpSpPr>
          <p:nvPr/>
        </p:nvGrpSpPr>
        <p:grpSpPr bwMode="auto">
          <a:xfrm>
            <a:off x="5138738" y="2012950"/>
            <a:ext cx="3884612" cy="1457325"/>
            <a:chOff x="5138738" y="2012950"/>
            <a:chExt cx="3884612" cy="1457325"/>
          </a:xfrm>
        </p:grpSpPr>
        <p:sp>
          <p:nvSpPr>
            <p:cNvPr id="17412" name="TextBox 4"/>
            <p:cNvSpPr txBox="1">
              <a:spLocks noChangeArrowheads="1"/>
            </p:cNvSpPr>
            <p:nvPr/>
          </p:nvSpPr>
          <p:spPr bwMode="auto">
            <a:xfrm>
              <a:off x="5548313" y="3106738"/>
              <a:ext cx="968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RDFa</a:t>
              </a:r>
            </a:p>
            <a:p>
              <a:pPr algn="ctr" eaLnBrk="1" hangingPunct="1">
                <a:lnSpc>
                  <a:spcPct val="100000"/>
                </a:lnSpc>
                <a:spcBef>
                  <a:spcPct val="20000"/>
                </a:spcBef>
                <a:buClr>
                  <a:srgbClr val="993300"/>
                </a:buClr>
                <a:buSzTx/>
                <a:buFontTx/>
                <a:buNone/>
              </a:pPr>
              <a:r>
                <a:rPr lang="en-US" altLang="en-US" sz="800">
                  <a:latin typeface="Wawati SC Regular" charset="0"/>
                </a:rPr>
                <a:t>Oct, 2008</a:t>
              </a:r>
            </a:p>
          </p:txBody>
        </p:sp>
        <p:sp>
          <p:nvSpPr>
            <p:cNvPr id="17413" name="TextBox 6"/>
            <p:cNvSpPr txBox="1">
              <a:spLocks noChangeArrowheads="1"/>
            </p:cNvSpPr>
            <p:nvPr/>
          </p:nvSpPr>
          <p:spPr bwMode="auto">
            <a:xfrm>
              <a:off x="8054975" y="3101975"/>
              <a:ext cx="968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RDFa 1.1</a:t>
              </a:r>
            </a:p>
            <a:p>
              <a:pPr algn="ctr" eaLnBrk="1" hangingPunct="1">
                <a:lnSpc>
                  <a:spcPct val="100000"/>
                </a:lnSpc>
                <a:spcBef>
                  <a:spcPct val="20000"/>
                </a:spcBef>
                <a:buClr>
                  <a:srgbClr val="993300"/>
                </a:buClr>
                <a:buSzTx/>
                <a:buFontTx/>
                <a:buNone/>
              </a:pPr>
              <a:r>
                <a:rPr lang="en-US" altLang="en-US" sz="800">
                  <a:latin typeface="Wawati SC Regular" charset="0"/>
                </a:rPr>
                <a:t>Mar, 2015</a:t>
              </a:r>
            </a:p>
          </p:txBody>
        </p:sp>
        <p:sp>
          <p:nvSpPr>
            <p:cNvPr id="17414" name="TextBox 7"/>
            <p:cNvSpPr txBox="1">
              <a:spLocks noChangeArrowheads="1"/>
            </p:cNvSpPr>
            <p:nvPr/>
          </p:nvSpPr>
          <p:spPr bwMode="auto">
            <a:xfrm>
              <a:off x="7612063" y="2786063"/>
              <a:ext cx="9667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JSON-LD 1.0</a:t>
              </a:r>
            </a:p>
            <a:p>
              <a:pPr algn="ctr" eaLnBrk="1" hangingPunct="1">
                <a:lnSpc>
                  <a:spcPct val="100000"/>
                </a:lnSpc>
                <a:spcBef>
                  <a:spcPct val="20000"/>
                </a:spcBef>
                <a:buClr>
                  <a:srgbClr val="993300"/>
                </a:buClr>
                <a:buSzTx/>
                <a:buFontTx/>
                <a:buNone/>
              </a:pPr>
              <a:r>
                <a:rPr lang="en-US" altLang="en-US" sz="800">
                  <a:latin typeface="Wawati SC Regular" charset="0"/>
                </a:rPr>
                <a:t>Jan, 2014</a:t>
              </a:r>
            </a:p>
          </p:txBody>
        </p:sp>
        <p:sp>
          <p:nvSpPr>
            <p:cNvPr id="17415" name="TextBox 8"/>
            <p:cNvSpPr txBox="1">
              <a:spLocks noChangeArrowheads="1"/>
            </p:cNvSpPr>
            <p:nvPr/>
          </p:nvSpPr>
          <p:spPr bwMode="auto">
            <a:xfrm>
              <a:off x="5918200" y="2782888"/>
              <a:ext cx="9667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SKOS</a:t>
              </a:r>
            </a:p>
            <a:p>
              <a:pPr algn="ctr" eaLnBrk="1" hangingPunct="1">
                <a:lnSpc>
                  <a:spcPct val="100000"/>
                </a:lnSpc>
                <a:spcBef>
                  <a:spcPct val="20000"/>
                </a:spcBef>
                <a:buClr>
                  <a:srgbClr val="993300"/>
                </a:buClr>
                <a:buSzTx/>
                <a:buFontTx/>
                <a:buNone/>
              </a:pPr>
              <a:r>
                <a:rPr lang="en-US" altLang="en-US" sz="800">
                  <a:latin typeface="Wawati SC Regular" charset="0"/>
                </a:rPr>
                <a:t>Aug, 2009</a:t>
              </a:r>
            </a:p>
          </p:txBody>
        </p:sp>
        <p:sp>
          <p:nvSpPr>
            <p:cNvPr id="17416" name="TextBox 9"/>
            <p:cNvSpPr txBox="1">
              <a:spLocks noChangeArrowheads="1"/>
            </p:cNvSpPr>
            <p:nvPr/>
          </p:nvSpPr>
          <p:spPr bwMode="auto">
            <a:xfrm>
              <a:off x="5162550" y="2787650"/>
              <a:ext cx="9667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GRDDL</a:t>
              </a:r>
            </a:p>
            <a:p>
              <a:pPr algn="ctr" eaLnBrk="1" hangingPunct="1">
                <a:lnSpc>
                  <a:spcPct val="100000"/>
                </a:lnSpc>
                <a:spcBef>
                  <a:spcPct val="20000"/>
                </a:spcBef>
                <a:buClr>
                  <a:srgbClr val="993300"/>
                </a:buClr>
                <a:buSzTx/>
                <a:buFontTx/>
                <a:buNone/>
              </a:pPr>
              <a:r>
                <a:rPr lang="en-US" altLang="en-US" sz="800">
                  <a:latin typeface="Wawati SC Regular" charset="0"/>
                </a:rPr>
                <a:t>Sep, 2007</a:t>
              </a:r>
            </a:p>
          </p:txBody>
        </p:sp>
        <p:sp>
          <p:nvSpPr>
            <p:cNvPr id="17417" name="TextBox 10"/>
            <p:cNvSpPr txBox="1">
              <a:spLocks noChangeArrowheads="1"/>
            </p:cNvSpPr>
            <p:nvPr/>
          </p:nvSpPr>
          <p:spPr bwMode="auto">
            <a:xfrm>
              <a:off x="5943600" y="2397125"/>
              <a:ext cx="9667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POWDER</a:t>
              </a:r>
            </a:p>
            <a:p>
              <a:pPr algn="ctr" eaLnBrk="1" hangingPunct="1">
                <a:lnSpc>
                  <a:spcPct val="100000"/>
                </a:lnSpc>
                <a:spcBef>
                  <a:spcPct val="20000"/>
                </a:spcBef>
                <a:buClr>
                  <a:srgbClr val="993300"/>
                </a:buClr>
                <a:buSzTx/>
                <a:buFontTx/>
                <a:buNone/>
              </a:pPr>
              <a:r>
                <a:rPr lang="en-US" altLang="en-US" sz="800">
                  <a:latin typeface="Wawati SC Regular" charset="0"/>
                </a:rPr>
                <a:t>Sep, 2009</a:t>
              </a:r>
            </a:p>
          </p:txBody>
        </p:sp>
        <p:sp>
          <p:nvSpPr>
            <p:cNvPr id="17418" name="TextBox 11"/>
            <p:cNvSpPr txBox="1">
              <a:spLocks noChangeArrowheads="1"/>
            </p:cNvSpPr>
            <p:nvPr/>
          </p:nvSpPr>
          <p:spPr bwMode="auto">
            <a:xfrm>
              <a:off x="7315200" y="2390775"/>
              <a:ext cx="9667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PROV</a:t>
              </a:r>
            </a:p>
            <a:p>
              <a:pPr algn="ctr" eaLnBrk="1" hangingPunct="1">
                <a:lnSpc>
                  <a:spcPct val="100000"/>
                </a:lnSpc>
                <a:spcBef>
                  <a:spcPct val="20000"/>
                </a:spcBef>
                <a:buClr>
                  <a:srgbClr val="993300"/>
                </a:buClr>
                <a:buSzTx/>
                <a:buFontTx/>
                <a:buNone/>
              </a:pPr>
              <a:r>
                <a:rPr lang="en-US" altLang="en-US" sz="800">
                  <a:latin typeface="Wawati SC Regular" charset="0"/>
                </a:rPr>
                <a:t>Apr, 2013</a:t>
              </a:r>
            </a:p>
          </p:txBody>
        </p:sp>
        <p:sp>
          <p:nvSpPr>
            <p:cNvPr id="17419" name="TextBox 12"/>
            <p:cNvSpPr txBox="1">
              <a:spLocks noChangeArrowheads="1"/>
            </p:cNvSpPr>
            <p:nvPr/>
          </p:nvSpPr>
          <p:spPr bwMode="auto">
            <a:xfrm>
              <a:off x="7267575" y="2012950"/>
              <a:ext cx="968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RIF</a:t>
              </a:r>
            </a:p>
            <a:p>
              <a:pPr algn="ctr" eaLnBrk="1" hangingPunct="1">
                <a:lnSpc>
                  <a:spcPct val="100000"/>
                </a:lnSpc>
                <a:spcBef>
                  <a:spcPct val="20000"/>
                </a:spcBef>
                <a:buClr>
                  <a:srgbClr val="993300"/>
                </a:buClr>
                <a:buSzTx/>
                <a:buFontTx/>
                <a:buNone/>
              </a:pPr>
              <a:r>
                <a:rPr lang="en-US" altLang="en-US" sz="800">
                  <a:latin typeface="Wawati SC Regular" charset="0"/>
                </a:rPr>
                <a:t>Feb, 2013</a:t>
              </a:r>
            </a:p>
          </p:txBody>
        </p:sp>
        <p:sp>
          <p:nvSpPr>
            <p:cNvPr id="17420" name="TextBox 13"/>
            <p:cNvSpPr txBox="1">
              <a:spLocks noChangeArrowheads="1"/>
            </p:cNvSpPr>
            <p:nvPr/>
          </p:nvSpPr>
          <p:spPr bwMode="auto">
            <a:xfrm>
              <a:off x="5138738" y="2403475"/>
              <a:ext cx="9667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SAWSDL</a:t>
              </a:r>
            </a:p>
            <a:p>
              <a:pPr algn="ctr" eaLnBrk="1" hangingPunct="1">
                <a:lnSpc>
                  <a:spcPct val="100000"/>
                </a:lnSpc>
                <a:spcBef>
                  <a:spcPct val="20000"/>
                </a:spcBef>
                <a:buClr>
                  <a:srgbClr val="993300"/>
                </a:buClr>
                <a:buSzTx/>
                <a:buFontTx/>
                <a:buNone/>
              </a:pPr>
              <a:r>
                <a:rPr lang="en-US" altLang="en-US" sz="800">
                  <a:latin typeface="Wawati SC Regular" charset="0"/>
                </a:rPr>
                <a:t>Aug 2007</a:t>
              </a:r>
            </a:p>
          </p:txBody>
        </p:sp>
        <p:sp>
          <p:nvSpPr>
            <p:cNvPr id="17421" name="TextBox 14"/>
            <p:cNvSpPr txBox="1">
              <a:spLocks noChangeArrowheads="1"/>
            </p:cNvSpPr>
            <p:nvPr/>
          </p:nvSpPr>
          <p:spPr bwMode="auto">
            <a:xfrm>
              <a:off x="7112000" y="3097213"/>
              <a:ext cx="9667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800" b="1"/>
                <a:t>RDB2RDF</a:t>
              </a:r>
            </a:p>
            <a:p>
              <a:pPr algn="ctr" eaLnBrk="1" hangingPunct="1">
                <a:lnSpc>
                  <a:spcPct val="100000"/>
                </a:lnSpc>
                <a:spcBef>
                  <a:spcPct val="20000"/>
                </a:spcBef>
                <a:buClr>
                  <a:srgbClr val="993300"/>
                </a:buClr>
                <a:buSzTx/>
                <a:buFontTx/>
                <a:buNone/>
              </a:pPr>
              <a:r>
                <a:rPr lang="en-US" altLang="en-US" sz="800">
                  <a:latin typeface="Wawati SC Regular" charset="0"/>
                </a:rPr>
                <a:t>Sep, 2012</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a:t>Data Access: Optique Approach</a:t>
            </a:r>
          </a:p>
        </p:txBody>
      </p:sp>
      <p:pic>
        <p:nvPicPr>
          <p:cNvPr id="53250"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787525" y="1752600"/>
            <a:ext cx="5568950" cy="1384300"/>
          </a:xfr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a:t>Data Access: Optique Approach</a:t>
            </a:r>
          </a:p>
        </p:txBody>
      </p:sp>
      <p:pic>
        <p:nvPicPr>
          <p:cNvPr id="5427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787525" y="1752600"/>
            <a:ext cx="5568950" cy="3022600"/>
          </a:xfrm>
        </p:spPr>
      </p:pic>
      <p:pic>
        <p:nvPicPr>
          <p:cNvPr id="5427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8750" y="4572000"/>
            <a:ext cx="47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a:t>Data Access: Optique Approach</a:t>
            </a:r>
          </a:p>
        </p:txBody>
      </p:sp>
      <p:pic>
        <p:nvPicPr>
          <p:cNvPr id="55298"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06550" y="1598613"/>
            <a:ext cx="5983288" cy="4098925"/>
          </a:xfrm>
        </p:spPr>
      </p:pic>
      <p:sp>
        <p:nvSpPr>
          <p:cNvPr id="55299" name="Rectangle 2"/>
          <p:cNvSpPr>
            <a:spLocks noChangeArrowheads="1"/>
          </p:cNvSpPr>
          <p:nvPr/>
        </p:nvSpPr>
        <p:spPr bwMode="auto">
          <a:xfrm>
            <a:off x="3089275" y="3044825"/>
            <a:ext cx="3409950" cy="2451100"/>
          </a:xfrm>
          <a:prstGeom prst="rect">
            <a:avLst/>
          </a:pr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altLang="en-US"/>
              <a:t>OWL Profiles</a:t>
            </a:r>
            <a:endParaRPr lang="en-US" altLang="en-US"/>
          </a:p>
        </p:txBody>
      </p:sp>
      <p:sp>
        <p:nvSpPr>
          <p:cNvPr id="67587" name="Content Placeholder 2"/>
          <p:cNvSpPr>
            <a:spLocks noGrp="1"/>
          </p:cNvSpPr>
          <p:nvPr>
            <p:ph idx="1"/>
          </p:nvPr>
        </p:nvSpPr>
        <p:spPr/>
        <p:txBody>
          <a:bodyPr/>
          <a:lstStyle/>
          <a:p>
            <a:pPr marL="0" indent="0">
              <a:lnSpc>
                <a:spcPts val="2525"/>
              </a:lnSpc>
              <a:spcAft>
                <a:spcPts val="600"/>
              </a:spcAft>
              <a:buFont typeface="Wingdings" charset="2"/>
              <a:buNone/>
              <a:defRPr/>
            </a:pPr>
            <a:r>
              <a:rPr lang="en-US" altLang="en-US" b="1" dirty="0">
                <a:solidFill>
                  <a:srgbClr val="0000FD"/>
                </a:solidFill>
              </a:rPr>
              <a:t>OWL 2</a:t>
            </a:r>
            <a:r>
              <a:rPr lang="en-US" altLang="en-US" dirty="0"/>
              <a:t> </a:t>
            </a:r>
            <a:r>
              <a:rPr lang="en-US" altLang="en-US" dirty="0" smtClean="0"/>
              <a:t>(2009) defines </a:t>
            </a:r>
            <a:r>
              <a:rPr lang="en-US" altLang="en-US" dirty="0"/>
              <a:t>language subsets, aka </a:t>
            </a:r>
            <a:r>
              <a:rPr lang="en-US" altLang="en-US" b="1" dirty="0">
                <a:solidFill>
                  <a:srgbClr val="0000FD"/>
                </a:solidFill>
              </a:rPr>
              <a:t>profiles</a:t>
            </a:r>
            <a:r>
              <a:rPr lang="en-US" altLang="en-US" dirty="0"/>
              <a:t> that </a:t>
            </a:r>
            <a:r>
              <a:rPr lang="en-US" altLang="en-US" dirty="0" smtClean="0"/>
              <a:t/>
            </a:r>
            <a:br>
              <a:rPr lang="en-US" altLang="en-US" dirty="0" smtClean="0"/>
            </a:br>
            <a:r>
              <a:rPr lang="en-US" altLang="en-US" dirty="0" smtClean="0"/>
              <a:t>can </a:t>
            </a:r>
            <a:r>
              <a:rPr lang="en-US" altLang="en-US" dirty="0"/>
              <a:t>be </a:t>
            </a:r>
            <a:r>
              <a:rPr lang="en-US" altLang="en-US" dirty="0" smtClean="0"/>
              <a:t>“</a:t>
            </a:r>
            <a:r>
              <a:rPr lang="en-US" altLang="ja-JP" dirty="0"/>
              <a:t>more simply and/or efficiently implemented</a:t>
            </a:r>
            <a:r>
              <a:rPr lang="en-US" altLang="en-US" dirty="0"/>
              <a:t>”</a:t>
            </a:r>
            <a:endParaRPr lang="en-US" altLang="ja-JP" b="1" dirty="0">
              <a:solidFill>
                <a:srgbClr val="0000FD"/>
              </a:solidFill>
            </a:endParaRPr>
          </a:p>
          <a:p>
            <a:pPr marL="280800" indent="-280800">
              <a:lnSpc>
                <a:spcPts val="2525"/>
              </a:lnSpc>
              <a:defRPr/>
            </a:pPr>
            <a:r>
              <a:rPr lang="en-US" altLang="en-US" b="1" dirty="0">
                <a:solidFill>
                  <a:srgbClr val="0000FD"/>
                </a:solidFill>
              </a:rPr>
              <a:t>OWL 2 QL</a:t>
            </a:r>
          </a:p>
          <a:p>
            <a:pPr lvl="1">
              <a:lnSpc>
                <a:spcPts val="2525"/>
              </a:lnSpc>
              <a:spcBef>
                <a:spcPct val="0"/>
              </a:spcBef>
              <a:defRPr/>
            </a:pPr>
            <a:r>
              <a:rPr lang="en-US" altLang="en-US" dirty="0"/>
              <a:t>Based on </a:t>
            </a:r>
            <a:r>
              <a:rPr lang="en-US" altLang="en-US" dirty="0" smtClean="0">
                <a:solidFill>
                  <a:srgbClr val="0000FD"/>
                </a:solidFill>
              </a:rPr>
              <a:t>DL-Lite</a:t>
            </a:r>
            <a:endParaRPr lang="en-US" altLang="en-US" dirty="0">
              <a:solidFill>
                <a:srgbClr val="0000FD"/>
              </a:solidFill>
            </a:endParaRPr>
          </a:p>
          <a:p>
            <a:pPr lvl="1">
              <a:lnSpc>
                <a:spcPts val="2525"/>
              </a:lnSpc>
              <a:spcBef>
                <a:spcPct val="0"/>
              </a:spcBef>
              <a:defRPr/>
            </a:pPr>
            <a:r>
              <a:rPr lang="en-US" altLang="en-US" dirty="0" smtClean="0"/>
              <a:t>Efficiently implementable via rewriting into relational queries (OBDA)</a:t>
            </a:r>
            <a:endParaRPr lang="en-US"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500"/>
                                        <p:tgtEl>
                                          <p:spTgt spid="6758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587">
                                            <p:txEl>
                                              <p:pRg st="2" end="2"/>
                                            </p:txEl>
                                          </p:spTgt>
                                        </p:tgtEl>
                                        <p:attrNameLst>
                                          <p:attrName>style.visibility</p:attrName>
                                        </p:attrNameLst>
                                      </p:cBhvr>
                                      <p:to>
                                        <p:strVal val="visible"/>
                                      </p:to>
                                    </p:set>
                                    <p:animEffect transition="in" filter="fade">
                                      <p:cBhvr>
                                        <p:cTn id="10" dur="500"/>
                                        <p:tgtEl>
                                          <p:spTgt spid="675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animEffect transition="in" filter="fade">
                                      <p:cBhvr>
                                        <p:cTn id="13"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altLang="en-US"/>
              <a:t>OWL 2 QL and Query Rewriting</a:t>
            </a:r>
            <a:endParaRPr lang="en-US" altLang="en-US"/>
          </a:p>
        </p:txBody>
      </p:sp>
      <p:pic>
        <p:nvPicPr>
          <p:cNvPr id="57346" name="Picture 24" descr="Slide1.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1488" y="3667125"/>
            <a:ext cx="55086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Content Placeholder 2"/>
          <p:cNvSpPr txBox="1">
            <a:spLocks/>
          </p:cNvSpPr>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QL ontology </a:t>
            </a:r>
            <a:r>
              <a:rPr lang="en-GB" altLang="en-US" sz="2400" b="1">
                <a:latin typeface="cmsy10" charset="0"/>
              </a:rPr>
              <a:t>O</a:t>
            </a:r>
            <a:r>
              <a:rPr lang="en-US" altLang="en-US" sz="2400" b="1">
                <a:latin typeface="Arial Narrow" charset="0"/>
              </a:rPr>
              <a:t> query </a:t>
            </a:r>
            <a:r>
              <a:rPr lang="en-GB" altLang="en-US" sz="2400" b="1">
                <a:latin typeface="cmsy10" charset="0"/>
              </a:rPr>
              <a:t>Q</a:t>
            </a:r>
            <a:r>
              <a:rPr lang="en-US" altLang="en-US" b="1"/>
              <a:t> and mappings </a:t>
            </a:r>
            <a:r>
              <a:rPr lang="en-GB" altLang="en-US" sz="2000" b="1">
                <a:latin typeface="cmsy10" charset="0"/>
              </a:rPr>
              <a:t>M</a:t>
            </a:r>
            <a:r>
              <a:rPr lang="en-US" altLang="en-US" b="1"/>
              <a:t>:</a:t>
            </a:r>
            <a:r>
              <a:rPr lang="en-US" altLang="en-US"/>
              <a:t> </a:t>
            </a:r>
          </a:p>
        </p:txBody>
      </p:sp>
      <p:sp>
        <p:nvSpPr>
          <p:cNvPr id="57348" name="Rectangle 9"/>
          <p:cNvSpPr>
            <a:spLocks noChangeArrowheads="1"/>
          </p:cNvSpPr>
          <p:nvPr/>
        </p:nvSpPr>
        <p:spPr bwMode="auto">
          <a:xfrm>
            <a:off x="1684338" y="3719513"/>
            <a:ext cx="6467475" cy="2039937"/>
          </a:xfrm>
          <a:prstGeom prst="rect">
            <a:avLst/>
          </a:prstGeom>
          <a:solidFill>
            <a:srgbClr val="D1D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Char char="•"/>
            </a:pPr>
            <a:endParaRPr lang="en-US" altLang="en-US" sz="900">
              <a:latin typeface="Arial Narrow"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a:t>OWL 2 QL and Query Rewriting</a:t>
            </a:r>
          </a:p>
        </p:txBody>
      </p:sp>
      <p:sp>
        <p:nvSpPr>
          <p:cNvPr id="58370" name="Content Placeholder 2"/>
          <p:cNvSpPr txBox="1">
            <a:spLocks/>
          </p:cNvSpPr>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QL ontology </a:t>
            </a:r>
            <a:r>
              <a:rPr lang="en-GB" altLang="en-US" sz="2400" b="1">
                <a:latin typeface="cmsy10" charset="0"/>
              </a:rPr>
              <a:t>O</a:t>
            </a:r>
            <a:r>
              <a:rPr lang="en-US" altLang="en-US" sz="2400" b="1">
                <a:latin typeface="Arial Narrow" charset="0"/>
              </a:rPr>
              <a:t> query </a:t>
            </a:r>
            <a:r>
              <a:rPr lang="en-GB" altLang="en-US" sz="2400" b="1">
                <a:latin typeface="cmsy10" charset="0"/>
              </a:rPr>
              <a:t>Q</a:t>
            </a:r>
            <a:r>
              <a:rPr lang="en-US" altLang="en-US" b="1"/>
              <a:t> and mappings </a:t>
            </a:r>
            <a:r>
              <a:rPr lang="en-GB" altLang="en-US" sz="2000" b="1">
                <a:latin typeface="cmsy10" charset="0"/>
              </a:rPr>
              <a:t>M</a:t>
            </a:r>
            <a:r>
              <a:rPr lang="en-US" altLang="en-US" b="1"/>
              <a:t>:</a:t>
            </a:r>
            <a:r>
              <a:rPr lang="en-US" altLang="en-US"/>
              <a:t> </a:t>
            </a:r>
          </a:p>
          <a:p>
            <a:pPr>
              <a:spcBef>
                <a:spcPts val="600"/>
              </a:spcBef>
            </a:pPr>
            <a:r>
              <a:rPr lang="en-US" altLang="en-US">
                <a:sym typeface="Wingdings" charset="2"/>
              </a:rPr>
              <a:t>Use </a:t>
            </a:r>
            <a:r>
              <a:rPr lang="en-GB" altLang="en-US" sz="2000" b="1">
                <a:latin typeface="cmsy10" charset="0"/>
              </a:rPr>
              <a:t>O</a:t>
            </a:r>
            <a:r>
              <a:rPr lang="en-US" altLang="en-US">
                <a:sym typeface="Wingdings" charset="2"/>
              </a:rPr>
              <a:t> to </a:t>
            </a:r>
            <a:r>
              <a:rPr lang="en-US" altLang="en-US" b="1">
                <a:solidFill>
                  <a:srgbClr val="0000FF"/>
                </a:solidFill>
              </a:rPr>
              <a:t>rewrite</a:t>
            </a:r>
            <a:r>
              <a:rPr lang="en-US" altLang="en-US"/>
              <a:t> </a:t>
            </a:r>
            <a:r>
              <a:rPr lang="en-GB" altLang="en-US" sz="2000" b="1">
                <a:latin typeface="cmsy10" charset="0"/>
              </a:rPr>
              <a:t>Q</a:t>
            </a:r>
            <a:r>
              <a:rPr lang="en-US" altLang="en-US"/>
              <a:t> →</a:t>
            </a:r>
            <a:r>
              <a:rPr lang="en-US" altLang="en-US">
                <a:sym typeface="Wingdings" charset="2"/>
              </a:rPr>
              <a:t> </a:t>
            </a:r>
            <a:r>
              <a:rPr lang="en-GB" altLang="en-US" sz="2000" b="1">
                <a:latin typeface="cmsy10" charset="0"/>
              </a:rPr>
              <a:t>Q</a:t>
            </a:r>
            <a:r>
              <a:rPr lang="en-US" altLang="en-US" sz="2000" b="1" baseline="30000">
                <a:latin typeface="cmsy10" charset="0"/>
              </a:rPr>
              <a:t>0</a:t>
            </a:r>
            <a:r>
              <a:rPr lang="en-US" altLang="en-US">
                <a:sym typeface="Wingdings" charset="2"/>
              </a:rPr>
              <a:t> s.t. answering </a:t>
            </a:r>
            <a:r>
              <a:rPr lang="en-GB" altLang="en-US" sz="2000" b="1">
                <a:latin typeface="cmsy10" charset="0"/>
              </a:rPr>
              <a:t>Q</a:t>
            </a:r>
            <a:r>
              <a:rPr lang="en-US" altLang="en-US" sz="2000" b="1" baseline="30000">
                <a:latin typeface="cmsy10" charset="0"/>
              </a:rPr>
              <a:t>0</a:t>
            </a:r>
            <a:r>
              <a:rPr lang="en-US" altLang="en-US">
                <a:sym typeface="Wingdings" charset="2"/>
              </a:rPr>
              <a:t> without </a:t>
            </a:r>
            <a:r>
              <a:rPr lang="en-GB" altLang="en-US" sz="2000" b="1">
                <a:latin typeface="cmsy10" charset="0"/>
              </a:rPr>
              <a:t>O</a:t>
            </a:r>
            <a:r>
              <a:rPr lang="en-US" altLang="en-US">
                <a:sym typeface="Wingdings" charset="2"/>
              </a:rPr>
              <a:t> </a:t>
            </a:r>
            <a:br>
              <a:rPr lang="en-US" altLang="en-US">
                <a:sym typeface="Wingdings" charset="2"/>
              </a:rPr>
            </a:br>
            <a:r>
              <a:rPr lang="en-US" altLang="en-US">
                <a:sym typeface="Wingdings" charset="2"/>
              </a:rPr>
              <a:t>is equivalent to answering </a:t>
            </a:r>
            <a:r>
              <a:rPr lang="en-GB" altLang="en-US" sz="2000" b="1">
                <a:latin typeface="cmsy10" charset="0"/>
              </a:rPr>
              <a:t>Q</a:t>
            </a:r>
            <a:r>
              <a:rPr lang="en-US" altLang="en-US">
                <a:sym typeface="Wingdings" charset="2"/>
              </a:rPr>
              <a:t> w.r.t. </a:t>
            </a:r>
            <a:r>
              <a:rPr lang="en-GB" altLang="en-US" sz="2000" b="1">
                <a:latin typeface="cmsy10" charset="0"/>
              </a:rPr>
              <a:t>O</a:t>
            </a:r>
            <a:r>
              <a:rPr lang="en-US" altLang="en-US">
                <a:sym typeface="Wingdings" charset="2"/>
              </a:rPr>
              <a:t> </a:t>
            </a:r>
            <a:r>
              <a:rPr lang="en-US" altLang="en-US" i="1">
                <a:solidFill>
                  <a:srgbClr val="0000FF"/>
                </a:solidFill>
                <a:sym typeface="Wingdings" charset="2"/>
              </a:rPr>
              <a:t>for any dataset</a:t>
            </a:r>
          </a:p>
        </p:txBody>
      </p:sp>
      <p:pic>
        <p:nvPicPr>
          <p:cNvPr id="58371" name="Picture 24" descr="Slide1.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1488" y="3892550"/>
            <a:ext cx="55086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9"/>
          <p:cNvSpPr>
            <a:spLocks noChangeArrowheads="1"/>
          </p:cNvSpPr>
          <p:nvPr/>
        </p:nvSpPr>
        <p:spPr bwMode="auto">
          <a:xfrm>
            <a:off x="4110038" y="3719513"/>
            <a:ext cx="4027487" cy="2039937"/>
          </a:xfrm>
          <a:prstGeom prst="rect">
            <a:avLst/>
          </a:prstGeom>
          <a:solidFill>
            <a:srgbClr val="D1D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Char char="•"/>
            </a:pPr>
            <a:endParaRPr lang="en-US" altLang="en-US" sz="900">
              <a:latin typeface="Arial Narrow"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a:t>OWL 2 QL and Query Rewriting</a:t>
            </a:r>
          </a:p>
        </p:txBody>
      </p:sp>
      <p:sp>
        <p:nvSpPr>
          <p:cNvPr id="59394" name="Content Placeholder 2"/>
          <p:cNvSpPr txBox="1">
            <a:spLocks/>
          </p:cNvSpPr>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QL ontology </a:t>
            </a:r>
            <a:r>
              <a:rPr lang="en-GB" altLang="en-US" sz="2400" b="1">
                <a:latin typeface="cmsy10" charset="0"/>
              </a:rPr>
              <a:t>O</a:t>
            </a:r>
            <a:r>
              <a:rPr lang="en-US" altLang="en-US" sz="2400" b="1">
                <a:latin typeface="Arial Narrow" charset="0"/>
              </a:rPr>
              <a:t> query </a:t>
            </a:r>
            <a:r>
              <a:rPr lang="en-GB" altLang="en-US" sz="2400" b="1">
                <a:latin typeface="cmsy10" charset="0"/>
              </a:rPr>
              <a:t>Q</a:t>
            </a:r>
            <a:r>
              <a:rPr lang="en-US" altLang="en-US" b="1"/>
              <a:t> and mappings </a:t>
            </a:r>
            <a:r>
              <a:rPr lang="en-GB" altLang="en-US" sz="2000" b="1">
                <a:latin typeface="cmsy10" charset="0"/>
              </a:rPr>
              <a:t>M</a:t>
            </a:r>
            <a:r>
              <a:rPr lang="en-US" altLang="en-US" b="1"/>
              <a:t>:</a:t>
            </a:r>
            <a:r>
              <a:rPr lang="en-US" altLang="en-US"/>
              <a:t> </a:t>
            </a:r>
          </a:p>
          <a:p>
            <a:pPr>
              <a:spcBef>
                <a:spcPts val="600"/>
              </a:spcBef>
            </a:pPr>
            <a:r>
              <a:rPr lang="en-US" altLang="en-US">
                <a:sym typeface="Wingdings" charset="2"/>
              </a:rPr>
              <a:t>Use </a:t>
            </a:r>
            <a:r>
              <a:rPr lang="en-GB" altLang="en-US" sz="2000" b="1">
                <a:latin typeface="cmsy10" charset="0"/>
              </a:rPr>
              <a:t>O</a:t>
            </a:r>
            <a:r>
              <a:rPr lang="en-US" altLang="en-US">
                <a:sym typeface="Wingdings" charset="2"/>
              </a:rPr>
              <a:t> to </a:t>
            </a:r>
            <a:r>
              <a:rPr lang="en-US" altLang="en-US" b="1">
                <a:solidFill>
                  <a:srgbClr val="0000FF"/>
                </a:solidFill>
              </a:rPr>
              <a:t>rewrite</a:t>
            </a:r>
            <a:r>
              <a:rPr lang="en-US" altLang="en-US"/>
              <a:t> </a:t>
            </a:r>
            <a:r>
              <a:rPr lang="en-GB" altLang="en-US" sz="2000" b="1">
                <a:latin typeface="cmsy10" charset="0"/>
              </a:rPr>
              <a:t>Q</a:t>
            </a:r>
            <a:r>
              <a:rPr lang="en-US" altLang="en-US"/>
              <a:t> →</a:t>
            </a:r>
            <a:r>
              <a:rPr lang="en-US" altLang="en-US">
                <a:sym typeface="Wingdings" charset="2"/>
              </a:rPr>
              <a:t> </a:t>
            </a:r>
            <a:r>
              <a:rPr lang="en-GB" altLang="en-US" sz="2000" b="1">
                <a:latin typeface="cmsy10" charset="0"/>
              </a:rPr>
              <a:t>Q</a:t>
            </a:r>
            <a:r>
              <a:rPr lang="en-US" altLang="en-US" sz="2000" b="1" baseline="30000">
                <a:latin typeface="cmsy10" charset="0"/>
              </a:rPr>
              <a:t>0</a:t>
            </a:r>
            <a:r>
              <a:rPr lang="en-US" altLang="en-US">
                <a:sym typeface="Wingdings" charset="2"/>
              </a:rPr>
              <a:t> s.t. answering </a:t>
            </a:r>
            <a:r>
              <a:rPr lang="en-GB" altLang="en-US" sz="2000" b="1">
                <a:latin typeface="cmsy10" charset="0"/>
              </a:rPr>
              <a:t>Q</a:t>
            </a:r>
            <a:r>
              <a:rPr lang="en-US" altLang="en-US" sz="2000" b="1" baseline="30000">
                <a:latin typeface="cmsy10" charset="0"/>
              </a:rPr>
              <a:t>0</a:t>
            </a:r>
            <a:r>
              <a:rPr lang="en-US" altLang="en-US">
                <a:sym typeface="Wingdings" charset="2"/>
              </a:rPr>
              <a:t> without </a:t>
            </a:r>
            <a:r>
              <a:rPr lang="en-GB" altLang="en-US" sz="2000" b="1">
                <a:latin typeface="cmsy10" charset="0"/>
              </a:rPr>
              <a:t>O</a:t>
            </a:r>
            <a:r>
              <a:rPr lang="en-US" altLang="en-US">
                <a:sym typeface="Wingdings" charset="2"/>
              </a:rPr>
              <a:t> </a:t>
            </a:r>
            <a:br>
              <a:rPr lang="en-US" altLang="en-US">
                <a:sym typeface="Wingdings" charset="2"/>
              </a:rPr>
            </a:br>
            <a:r>
              <a:rPr lang="en-US" altLang="en-US">
                <a:sym typeface="Wingdings" charset="2"/>
              </a:rPr>
              <a:t>is equivalent to answering </a:t>
            </a:r>
            <a:r>
              <a:rPr lang="en-GB" altLang="en-US" sz="2000" b="1">
                <a:latin typeface="cmsy10" charset="0"/>
              </a:rPr>
              <a:t>Q</a:t>
            </a:r>
            <a:r>
              <a:rPr lang="en-US" altLang="en-US">
                <a:sym typeface="Wingdings" charset="2"/>
              </a:rPr>
              <a:t> w.r.t. </a:t>
            </a:r>
            <a:r>
              <a:rPr lang="en-GB" altLang="en-US" sz="2000" b="1">
                <a:latin typeface="cmsy10" charset="0"/>
              </a:rPr>
              <a:t>O</a:t>
            </a:r>
            <a:r>
              <a:rPr lang="en-US" altLang="en-US">
                <a:sym typeface="Wingdings" charset="2"/>
              </a:rPr>
              <a:t> </a:t>
            </a:r>
            <a:r>
              <a:rPr lang="en-US" altLang="en-US" i="1">
                <a:solidFill>
                  <a:srgbClr val="0000FF"/>
                </a:solidFill>
                <a:sym typeface="Wingdings" charset="2"/>
              </a:rPr>
              <a:t>for any dataset</a:t>
            </a:r>
          </a:p>
          <a:p>
            <a:pPr>
              <a:spcBef>
                <a:spcPts val="600"/>
              </a:spcBef>
            </a:pPr>
            <a:r>
              <a:rPr lang="en-US" altLang="en-US" b="1">
                <a:solidFill>
                  <a:srgbClr val="0000FF"/>
                </a:solidFill>
                <a:sym typeface="Wingdings" charset="2"/>
              </a:rPr>
              <a:t>Map</a:t>
            </a:r>
            <a:r>
              <a:rPr lang="en-US" altLang="en-US">
                <a:sym typeface="Wingdings" charset="2"/>
              </a:rPr>
              <a:t> ontology queries </a:t>
            </a:r>
            <a:r>
              <a:rPr lang="en-US" altLang="en-US" sz="2000"/>
              <a:t>→</a:t>
            </a:r>
            <a:r>
              <a:rPr lang="en-GB" altLang="en-US" sz="2000">
                <a:latin typeface="Arial Narrow" charset="0"/>
                <a:sym typeface="Symbol" charset="2"/>
              </a:rPr>
              <a:t> </a:t>
            </a:r>
            <a:r>
              <a:rPr lang="en-US" altLang="en-US">
                <a:sym typeface="Wingdings" charset="2"/>
              </a:rPr>
              <a:t>DB</a:t>
            </a:r>
            <a:r>
              <a:rPr lang="en-GB" altLang="en-US" sz="2400">
                <a:latin typeface="Arial Narrow" charset="0"/>
              </a:rPr>
              <a:t> </a:t>
            </a:r>
            <a:r>
              <a:rPr lang="en-US" altLang="en-US">
                <a:sym typeface="Wingdings" charset="2"/>
              </a:rPr>
              <a:t>queries (typically SQL) using mappings </a:t>
            </a:r>
            <a:r>
              <a:rPr lang="en-GB" altLang="en-US" sz="2000" b="1">
                <a:latin typeface="cmsy10" charset="0"/>
              </a:rPr>
              <a:t>M</a:t>
            </a:r>
            <a:r>
              <a:rPr lang="en-US" altLang="en-US">
                <a:sym typeface="Wingdings" charset="2"/>
              </a:rPr>
              <a:t> to rewrite </a:t>
            </a:r>
            <a:r>
              <a:rPr lang="en-GB" altLang="en-US" sz="2000" b="1">
                <a:latin typeface="cmsy10" charset="0"/>
              </a:rPr>
              <a:t>Q</a:t>
            </a:r>
            <a:r>
              <a:rPr lang="en-US" altLang="en-US" sz="2000" b="1" baseline="30000">
                <a:latin typeface="cmsy10" charset="0"/>
              </a:rPr>
              <a:t>0</a:t>
            </a:r>
            <a:r>
              <a:rPr lang="en-US" altLang="en-US">
                <a:sym typeface="Wingdings" charset="2"/>
              </a:rPr>
              <a:t> into a DB query</a:t>
            </a:r>
          </a:p>
        </p:txBody>
      </p:sp>
      <p:pic>
        <p:nvPicPr>
          <p:cNvPr id="59395" name="Picture 24" descr="Slide1.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1488" y="3892550"/>
            <a:ext cx="55086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9"/>
          <p:cNvSpPr>
            <a:spLocks noChangeArrowheads="1"/>
          </p:cNvSpPr>
          <p:nvPr/>
        </p:nvSpPr>
        <p:spPr bwMode="auto">
          <a:xfrm>
            <a:off x="5461000" y="3719513"/>
            <a:ext cx="2519363" cy="2039937"/>
          </a:xfrm>
          <a:prstGeom prst="rect">
            <a:avLst/>
          </a:prstGeom>
          <a:solidFill>
            <a:srgbClr val="D1D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Char char="•"/>
            </a:pPr>
            <a:endParaRPr lang="en-US" altLang="en-US" sz="900">
              <a:latin typeface="Arial Narrow"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a:t>OWL 2 QL and Query Rewriting</a:t>
            </a:r>
          </a:p>
        </p:txBody>
      </p:sp>
      <p:pic>
        <p:nvPicPr>
          <p:cNvPr id="60418" name="Picture 24" descr="Slide1.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1488" y="3892550"/>
            <a:ext cx="55086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ontent Placeholder 2"/>
          <p:cNvSpPr txBox="1">
            <a:spLocks/>
          </p:cNvSpPr>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QL ontology </a:t>
            </a:r>
            <a:r>
              <a:rPr lang="en-GB" altLang="en-US" sz="2400" b="1">
                <a:latin typeface="cmsy10" charset="0"/>
              </a:rPr>
              <a:t>O</a:t>
            </a:r>
            <a:r>
              <a:rPr lang="en-US" altLang="en-US" sz="2400" b="1">
                <a:latin typeface="Arial Narrow" charset="0"/>
              </a:rPr>
              <a:t> query </a:t>
            </a:r>
            <a:r>
              <a:rPr lang="en-GB" altLang="en-US" sz="2400" b="1">
                <a:latin typeface="cmsy10" charset="0"/>
              </a:rPr>
              <a:t>Q</a:t>
            </a:r>
            <a:r>
              <a:rPr lang="en-US" altLang="en-US" b="1"/>
              <a:t> and mappings </a:t>
            </a:r>
            <a:r>
              <a:rPr lang="en-GB" altLang="en-US" sz="2000" b="1">
                <a:latin typeface="cmsy10" charset="0"/>
              </a:rPr>
              <a:t>M</a:t>
            </a:r>
            <a:r>
              <a:rPr lang="en-US" altLang="en-US" b="1"/>
              <a:t>:</a:t>
            </a:r>
            <a:r>
              <a:rPr lang="en-US" altLang="en-US"/>
              <a:t> </a:t>
            </a:r>
          </a:p>
          <a:p>
            <a:pPr>
              <a:spcBef>
                <a:spcPts val="600"/>
              </a:spcBef>
            </a:pPr>
            <a:r>
              <a:rPr lang="en-US" altLang="en-US">
                <a:sym typeface="Wingdings" charset="2"/>
              </a:rPr>
              <a:t>Use </a:t>
            </a:r>
            <a:r>
              <a:rPr lang="en-GB" altLang="en-US" sz="2000" b="1">
                <a:latin typeface="cmsy10" charset="0"/>
              </a:rPr>
              <a:t>O</a:t>
            </a:r>
            <a:r>
              <a:rPr lang="en-US" altLang="en-US">
                <a:sym typeface="Wingdings" charset="2"/>
              </a:rPr>
              <a:t> to </a:t>
            </a:r>
            <a:r>
              <a:rPr lang="en-US" altLang="en-US" b="1">
                <a:solidFill>
                  <a:srgbClr val="0000FF"/>
                </a:solidFill>
              </a:rPr>
              <a:t>rewrite</a:t>
            </a:r>
            <a:r>
              <a:rPr lang="en-US" altLang="en-US"/>
              <a:t> </a:t>
            </a:r>
            <a:r>
              <a:rPr lang="en-GB" altLang="en-US" sz="2000" b="1">
                <a:latin typeface="cmsy10" charset="0"/>
              </a:rPr>
              <a:t>Q</a:t>
            </a:r>
            <a:r>
              <a:rPr lang="en-US" altLang="en-US"/>
              <a:t> →</a:t>
            </a:r>
            <a:r>
              <a:rPr lang="en-US" altLang="en-US">
                <a:sym typeface="Wingdings" charset="2"/>
              </a:rPr>
              <a:t> </a:t>
            </a:r>
            <a:r>
              <a:rPr lang="en-GB" altLang="en-US" sz="2000" b="1">
                <a:latin typeface="cmsy10" charset="0"/>
              </a:rPr>
              <a:t>Q</a:t>
            </a:r>
            <a:r>
              <a:rPr lang="en-US" altLang="en-US" sz="2000" b="1" baseline="30000">
                <a:latin typeface="cmsy10" charset="0"/>
              </a:rPr>
              <a:t>0</a:t>
            </a:r>
            <a:r>
              <a:rPr lang="en-US" altLang="en-US">
                <a:sym typeface="Wingdings" charset="2"/>
              </a:rPr>
              <a:t> s.t. answering </a:t>
            </a:r>
            <a:r>
              <a:rPr lang="en-GB" altLang="en-US" sz="2000" b="1">
                <a:latin typeface="cmsy10" charset="0"/>
              </a:rPr>
              <a:t>Q</a:t>
            </a:r>
            <a:r>
              <a:rPr lang="en-US" altLang="en-US" sz="2000" b="1" baseline="30000">
                <a:latin typeface="cmsy10" charset="0"/>
              </a:rPr>
              <a:t>0</a:t>
            </a:r>
            <a:r>
              <a:rPr lang="en-US" altLang="en-US">
                <a:sym typeface="Wingdings" charset="2"/>
              </a:rPr>
              <a:t> without </a:t>
            </a:r>
            <a:r>
              <a:rPr lang="en-GB" altLang="en-US" sz="2000" b="1">
                <a:latin typeface="cmsy10" charset="0"/>
              </a:rPr>
              <a:t>O</a:t>
            </a:r>
            <a:r>
              <a:rPr lang="en-US" altLang="en-US">
                <a:sym typeface="Wingdings" charset="2"/>
              </a:rPr>
              <a:t> </a:t>
            </a:r>
            <a:br>
              <a:rPr lang="en-US" altLang="en-US">
                <a:sym typeface="Wingdings" charset="2"/>
              </a:rPr>
            </a:br>
            <a:r>
              <a:rPr lang="en-US" altLang="en-US">
                <a:sym typeface="Wingdings" charset="2"/>
              </a:rPr>
              <a:t>is equivalent to answering </a:t>
            </a:r>
            <a:r>
              <a:rPr lang="en-GB" altLang="en-US" sz="2000" b="1">
                <a:latin typeface="cmsy10" charset="0"/>
              </a:rPr>
              <a:t>Q</a:t>
            </a:r>
            <a:r>
              <a:rPr lang="en-US" altLang="en-US">
                <a:sym typeface="Wingdings" charset="2"/>
              </a:rPr>
              <a:t> w.r.t. </a:t>
            </a:r>
            <a:r>
              <a:rPr lang="en-GB" altLang="en-US" sz="2000" b="1">
                <a:latin typeface="cmsy10" charset="0"/>
              </a:rPr>
              <a:t>O</a:t>
            </a:r>
            <a:r>
              <a:rPr lang="en-US" altLang="en-US">
                <a:sym typeface="Wingdings" charset="2"/>
              </a:rPr>
              <a:t> </a:t>
            </a:r>
            <a:r>
              <a:rPr lang="en-US" altLang="en-US" i="1">
                <a:solidFill>
                  <a:srgbClr val="0000FF"/>
                </a:solidFill>
                <a:sym typeface="Wingdings" charset="2"/>
              </a:rPr>
              <a:t>for any dataset</a:t>
            </a:r>
          </a:p>
          <a:p>
            <a:pPr>
              <a:spcBef>
                <a:spcPts val="600"/>
              </a:spcBef>
            </a:pPr>
            <a:r>
              <a:rPr lang="en-US" altLang="en-US" b="1">
                <a:solidFill>
                  <a:srgbClr val="0000FF"/>
                </a:solidFill>
                <a:sym typeface="Wingdings" charset="2"/>
              </a:rPr>
              <a:t>Map</a:t>
            </a:r>
            <a:r>
              <a:rPr lang="en-US" altLang="en-US">
                <a:sym typeface="Wingdings" charset="2"/>
              </a:rPr>
              <a:t> ontology queries </a:t>
            </a:r>
            <a:r>
              <a:rPr lang="en-US" altLang="en-US" sz="2000"/>
              <a:t>→</a:t>
            </a:r>
            <a:r>
              <a:rPr lang="en-GB" altLang="en-US" sz="2000">
                <a:latin typeface="Arial Narrow" charset="0"/>
                <a:sym typeface="Symbol" charset="2"/>
              </a:rPr>
              <a:t> </a:t>
            </a:r>
            <a:r>
              <a:rPr lang="en-US" altLang="en-US">
                <a:sym typeface="Wingdings" charset="2"/>
              </a:rPr>
              <a:t>DB</a:t>
            </a:r>
            <a:r>
              <a:rPr lang="en-GB" altLang="en-US" sz="2400">
                <a:latin typeface="Arial Narrow" charset="0"/>
              </a:rPr>
              <a:t> </a:t>
            </a:r>
            <a:r>
              <a:rPr lang="en-US" altLang="en-US">
                <a:sym typeface="Wingdings" charset="2"/>
              </a:rPr>
              <a:t>queries (typically SQL) using mappings </a:t>
            </a:r>
            <a:r>
              <a:rPr lang="en-GB" altLang="en-US" sz="2000" b="1">
                <a:latin typeface="cmsy10" charset="0"/>
              </a:rPr>
              <a:t>M</a:t>
            </a:r>
            <a:r>
              <a:rPr lang="en-US" altLang="en-US">
                <a:sym typeface="Wingdings" charset="2"/>
              </a:rPr>
              <a:t> to rewrite </a:t>
            </a:r>
            <a:r>
              <a:rPr lang="en-GB" altLang="en-US" sz="2000" b="1">
                <a:latin typeface="cmsy10" charset="0"/>
              </a:rPr>
              <a:t>Q</a:t>
            </a:r>
            <a:r>
              <a:rPr lang="en-US" altLang="en-US" sz="2000" b="1" baseline="30000">
                <a:latin typeface="cmsy10" charset="0"/>
              </a:rPr>
              <a:t>0</a:t>
            </a:r>
            <a:r>
              <a:rPr lang="en-US" altLang="en-US">
                <a:sym typeface="Wingdings" charset="2"/>
              </a:rPr>
              <a:t> into a DB query</a:t>
            </a:r>
          </a:p>
          <a:p>
            <a:pPr>
              <a:spcBef>
                <a:spcPts val="600"/>
              </a:spcBef>
            </a:pPr>
            <a:r>
              <a:rPr lang="en-US" altLang="en-US" b="1">
                <a:solidFill>
                  <a:srgbClr val="0000FF"/>
                </a:solidFill>
                <a:sym typeface="Wingdings" charset="2"/>
              </a:rPr>
              <a:t>Evaluate</a:t>
            </a:r>
            <a:r>
              <a:rPr lang="en-US" altLang="en-US">
                <a:sym typeface="Wingdings" charset="2"/>
              </a:rPr>
              <a:t> (SQL) query against DB</a:t>
            </a:r>
          </a:p>
          <a:p>
            <a:endParaRPr lang="en-US" altLang="en-U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t>Query Rewriting — Issues</a:t>
            </a:r>
          </a:p>
        </p:txBody>
      </p:sp>
      <p:sp>
        <p:nvSpPr>
          <p:cNvPr id="44034" name="Content Placeholder 2"/>
          <p:cNvSpPr>
            <a:spLocks noGrp="1"/>
          </p:cNvSpPr>
          <p:nvPr>
            <p:ph idx="1"/>
          </p:nvPr>
        </p:nvSpPr>
        <p:spPr/>
        <p:txBody>
          <a:bodyPr/>
          <a:lstStyle/>
          <a:p>
            <a:pPr marL="0" indent="0">
              <a:spcBef>
                <a:spcPts val="600"/>
              </a:spcBef>
              <a:buFont typeface="Wingdings" charset="0"/>
              <a:buNone/>
              <a:defRPr/>
            </a:pPr>
            <a:r>
              <a:rPr lang="en-GB" sz="2000" b="1" dirty="0" smtClean="0">
                <a:solidFill>
                  <a:srgbClr val="0000FD"/>
                </a:solidFill>
              </a:rPr>
              <a:t>1</a:t>
            </a:r>
            <a:r>
              <a:rPr lang="en-GB" sz="2000" dirty="0">
                <a:sym typeface="Zapf Dingbats" charset="0"/>
              </a:rPr>
              <a:t> </a:t>
            </a:r>
            <a:r>
              <a:rPr lang="en-GB" sz="2000" dirty="0" smtClean="0">
                <a:sym typeface="Zapf Dingbats" charset="0"/>
              </a:rPr>
              <a:t> </a:t>
            </a:r>
            <a:r>
              <a:rPr lang="en-US" b="1" dirty="0" smtClean="0">
                <a:solidFill>
                  <a:srgbClr val="0000FD"/>
                </a:solidFill>
                <a:sym typeface="Zapf Dingbats" charset="0"/>
              </a:rPr>
              <a:t>Rewriting</a:t>
            </a:r>
            <a:endParaRPr lang="en-US" b="1" dirty="0">
              <a:solidFill>
                <a:srgbClr val="0000FD"/>
              </a:solidFill>
            </a:endParaRPr>
          </a:p>
          <a:p>
            <a:pPr lvl="1">
              <a:spcBef>
                <a:spcPts val="600"/>
              </a:spcBef>
              <a:buFont typeface="Wingdings" charset="0"/>
              <a:buChar char="§"/>
              <a:defRPr/>
            </a:pPr>
            <a:r>
              <a:rPr lang="en-US" dirty="0"/>
              <a:t>May be large (worst case exponential in size of ontology)</a:t>
            </a:r>
          </a:p>
          <a:p>
            <a:pPr lvl="1">
              <a:spcBef>
                <a:spcPts val="600"/>
              </a:spcBef>
              <a:buFont typeface="Wingdings" charset="0"/>
              <a:buChar char="§"/>
              <a:defRPr/>
            </a:pPr>
            <a:r>
              <a:rPr lang="en-US" dirty="0"/>
              <a:t>Queries may be hard for existing DBMSs</a:t>
            </a:r>
          </a:p>
          <a:p>
            <a:pPr>
              <a:buFont typeface="Wingdings" charset="0"/>
              <a:buChar char="§"/>
              <a:defRPr/>
            </a:pPr>
            <a:endParaRPr lang="en-US" dirty="0"/>
          </a:p>
          <a:p>
            <a:pPr>
              <a:buFont typeface="Wingdings" charset="0"/>
              <a:buNone/>
              <a:defRPr/>
            </a:pPr>
            <a:endParaRPr lang="en-GB" sz="2000" b="1" dirty="0">
              <a:solidFill>
                <a:srgbClr val="0000FD"/>
              </a:solidFill>
              <a:sym typeface="Zapf Dingbats" charset="0"/>
            </a:endParaRPr>
          </a:p>
          <a:p>
            <a:pPr>
              <a:spcBef>
                <a:spcPts val="600"/>
              </a:spcBef>
              <a:buFont typeface="Wingdings" charset="0"/>
              <a:buChar char="§"/>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sz="2400" b="1"/>
              <a:t>Query</a:t>
            </a:r>
            <a:r>
              <a:rPr lang="en-US" altLang="en-US" sz="2400"/>
              <a:t>: Wellbores with cores that overlap log curves</a:t>
            </a:r>
          </a:p>
        </p:txBody>
      </p:sp>
      <p:pic>
        <p:nvPicPr>
          <p:cNvPr id="62466"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042988" y="1571625"/>
            <a:ext cx="6183312" cy="3022600"/>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dirty="0" smtClean="0"/>
              <a:t>Tools</a:t>
            </a:r>
            <a:endParaRPr lang="en-US" altLang="en-US" dirty="0"/>
          </a:p>
        </p:txBody>
      </p:sp>
      <p:pic>
        <p:nvPicPr>
          <p:cNvPr id="30722" name="Picture 6" descr="rac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7488" y="3014663"/>
            <a:ext cx="20732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descr="fact"/>
          <p:cNvPicPr>
            <a:picLocks noChangeAspect="1" noChangeArrowheads="1"/>
          </p:cNvPicPr>
          <p:nvPr/>
        </p:nvPicPr>
        <p:blipFill>
          <a:blip r:embed="rId3">
            <a:clrChange>
              <a:clrFrom>
                <a:srgbClr val="D6D5C0"/>
              </a:clrFrom>
              <a:clrTo>
                <a:srgbClr val="D6D5C0">
                  <a:alpha val="0"/>
                </a:srgbClr>
              </a:clrTo>
            </a:clrChange>
            <a:extLst>
              <a:ext uri="{28A0092B-C50C-407E-A947-70E740481C1C}">
                <a14:useLocalDpi xmlns:a14="http://schemas.microsoft.com/office/drawing/2010/main"/>
              </a:ext>
            </a:extLst>
          </a:blip>
          <a:srcRect/>
          <a:stretch>
            <a:fillRect/>
          </a:stretch>
        </p:blipFill>
        <p:spPr bwMode="auto">
          <a:xfrm>
            <a:off x="6486525" y="1371600"/>
            <a:ext cx="23812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1"/>
          <p:cNvGrpSpPr>
            <a:grpSpLocks/>
          </p:cNvGrpSpPr>
          <p:nvPr/>
        </p:nvGrpSpPr>
        <p:grpSpPr bwMode="auto">
          <a:xfrm>
            <a:off x="6713538" y="3603625"/>
            <a:ext cx="2055812" cy="646113"/>
            <a:chOff x="1701800" y="3203575"/>
            <a:chExt cx="2055812" cy="646113"/>
          </a:xfrm>
        </p:grpSpPr>
        <p:sp>
          <p:nvSpPr>
            <p:cNvPr id="30733" name="Text Box 9"/>
            <p:cNvSpPr txBox="1">
              <a:spLocks noChangeArrowheads="1"/>
            </p:cNvSpPr>
            <p:nvPr/>
          </p:nvSpPr>
          <p:spPr bwMode="auto">
            <a:xfrm>
              <a:off x="2268537" y="3203575"/>
              <a:ext cx="148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50000"/>
                </a:spcBef>
                <a:buClrTx/>
                <a:buSzTx/>
                <a:buFontTx/>
                <a:buNone/>
              </a:pPr>
              <a:r>
                <a:rPr lang="en-US" altLang="en-US" sz="3600" b="1">
                  <a:latin typeface="Arial Narrow" charset="0"/>
                </a:rPr>
                <a:t>Hermit</a:t>
              </a:r>
            </a:p>
          </p:txBody>
        </p:sp>
        <p:pic>
          <p:nvPicPr>
            <p:cNvPr id="30734" name="Picture 10" descr="masthea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1800" y="3430588"/>
              <a:ext cx="557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23" descr="pellet.tif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7488" y="1993900"/>
            <a:ext cx="23002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4"/>
          <p:cNvGrpSpPr>
            <a:grpSpLocks/>
          </p:cNvGrpSpPr>
          <p:nvPr/>
        </p:nvGrpSpPr>
        <p:grpSpPr bwMode="auto">
          <a:xfrm>
            <a:off x="920750" y="1298575"/>
            <a:ext cx="5270500" cy="2374900"/>
            <a:chOff x="432" y="1728"/>
            <a:chExt cx="5200" cy="2521"/>
          </a:xfrm>
        </p:grpSpPr>
        <p:pic>
          <p:nvPicPr>
            <p:cNvPr id="30728" name="Picture 5" descr="oil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2" y="2688"/>
              <a:ext cx="1872" cy="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descr="ontotrack"/>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2" y="1728"/>
              <a:ext cx="2304"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7" descr="constuc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80" y="2448"/>
              <a:ext cx="2146"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8" descr="swoo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72" y="1824"/>
              <a:ext cx="2256" cy="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9" descr="protege"/>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552" y="2640"/>
              <a:ext cx="2080"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Content Placeholder 2"/>
          <p:cNvSpPr>
            <a:spLocks noGrp="1"/>
          </p:cNvSpPr>
          <p:nvPr>
            <p:ph idx="1"/>
          </p:nvPr>
        </p:nvSpPr>
        <p:spPr>
          <a:xfrm>
            <a:off x="685800" y="4097338"/>
            <a:ext cx="7772400" cy="1528762"/>
          </a:xfrm>
        </p:spPr>
        <p:txBody>
          <a:bodyPr/>
          <a:lstStyle/>
          <a:p>
            <a:r>
              <a:rPr lang="en-US" altLang="en-US" dirty="0" smtClean="0"/>
              <a:t>Initial focus </a:t>
            </a:r>
            <a:r>
              <a:rPr lang="en-US" altLang="en-US" dirty="0"/>
              <a:t>on ontology engineering</a:t>
            </a:r>
          </a:p>
          <a:p>
            <a:endParaRPr lang="en-US" altLang="en-US" dirty="0"/>
          </a:p>
          <a:p>
            <a:r>
              <a:rPr lang="en-US" altLang="en-US" dirty="0"/>
              <a:t>Main reasoning tasks are (class) consistency </a:t>
            </a:r>
            <a:br>
              <a:rPr lang="en-US" altLang="en-US" dirty="0"/>
            </a:br>
            <a:r>
              <a:rPr lang="en-US" altLang="en-US" dirty="0"/>
              <a:t>and </a:t>
            </a:r>
            <a:r>
              <a:rPr lang="en-US" altLang="en-US" dirty="0" err="1"/>
              <a:t>subsumption</a:t>
            </a:r>
            <a:r>
              <a:rPr lang="en-US" altLang="en-US" dirty="0"/>
              <a:t>/classification</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sz="2400" b="1"/>
              <a:t>Query</a:t>
            </a:r>
            <a:r>
              <a:rPr lang="en-US" altLang="en-US" sz="2400"/>
              <a:t>: Wellbores with cores that overlap log curves</a:t>
            </a:r>
          </a:p>
        </p:txBody>
      </p:sp>
      <p:pic>
        <p:nvPicPr>
          <p:cNvPr id="63490"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793875" y="1511300"/>
            <a:ext cx="5556250" cy="4114800"/>
          </a:xfr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sz="2400" b="1"/>
              <a:t>Query</a:t>
            </a:r>
            <a:r>
              <a:rPr lang="en-US" altLang="en-US" sz="2400"/>
              <a:t>: Wellbores with cores that overlap log curves</a:t>
            </a:r>
          </a:p>
        </p:txBody>
      </p:sp>
      <p:pic>
        <p:nvPicPr>
          <p:cNvPr id="6451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95450" y="1274763"/>
            <a:ext cx="5610225" cy="4492625"/>
          </a:xfrm>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a:t>Query Rewriting — Issues</a:t>
            </a:r>
          </a:p>
        </p:txBody>
      </p:sp>
      <p:sp>
        <p:nvSpPr>
          <p:cNvPr id="44034" name="Content Placeholder 2"/>
          <p:cNvSpPr>
            <a:spLocks noGrp="1"/>
          </p:cNvSpPr>
          <p:nvPr>
            <p:ph idx="1"/>
          </p:nvPr>
        </p:nvSpPr>
        <p:spPr/>
        <p:txBody>
          <a:bodyPr/>
          <a:lstStyle/>
          <a:p>
            <a:pPr marL="0" indent="0">
              <a:spcBef>
                <a:spcPts val="600"/>
              </a:spcBef>
              <a:buFont typeface="Wingdings" charset="0"/>
              <a:buNone/>
              <a:defRPr/>
            </a:pPr>
            <a:r>
              <a:rPr lang="en-GB" sz="2000" b="1" dirty="0" smtClean="0">
                <a:solidFill>
                  <a:srgbClr val="0000FD"/>
                </a:solidFill>
              </a:rPr>
              <a:t>1</a:t>
            </a:r>
            <a:r>
              <a:rPr lang="en-GB" sz="2000" dirty="0">
                <a:sym typeface="Zapf Dingbats" charset="0"/>
              </a:rPr>
              <a:t> </a:t>
            </a:r>
            <a:r>
              <a:rPr lang="en-GB" sz="2000" dirty="0" smtClean="0">
                <a:sym typeface="Zapf Dingbats" charset="0"/>
              </a:rPr>
              <a:t> </a:t>
            </a:r>
            <a:r>
              <a:rPr lang="en-US" b="1" dirty="0" smtClean="0">
                <a:solidFill>
                  <a:srgbClr val="0000FD"/>
                </a:solidFill>
                <a:sym typeface="Zapf Dingbats" charset="0"/>
              </a:rPr>
              <a:t>Rewriting</a:t>
            </a:r>
            <a:endParaRPr lang="en-US" b="1" dirty="0">
              <a:solidFill>
                <a:srgbClr val="0000FD"/>
              </a:solidFill>
            </a:endParaRPr>
          </a:p>
          <a:p>
            <a:pPr lvl="1">
              <a:spcBef>
                <a:spcPts val="600"/>
              </a:spcBef>
              <a:buFont typeface="Wingdings" charset="0"/>
              <a:buChar char="§"/>
              <a:defRPr/>
            </a:pPr>
            <a:r>
              <a:rPr lang="en-US" dirty="0"/>
              <a:t>May be large (worst case exponential in size of ontology)</a:t>
            </a:r>
          </a:p>
          <a:p>
            <a:pPr lvl="1">
              <a:spcBef>
                <a:spcPts val="600"/>
              </a:spcBef>
              <a:buFont typeface="Wingdings" charset="0"/>
              <a:buChar char="§"/>
              <a:defRPr/>
            </a:pPr>
            <a:r>
              <a:rPr lang="en-US" dirty="0"/>
              <a:t>Queries may be hard for existing DBMSs</a:t>
            </a:r>
          </a:p>
          <a:p>
            <a:pPr>
              <a:buFont typeface="Wingdings" charset="0"/>
              <a:buChar char="§"/>
              <a:defRPr/>
            </a:pPr>
            <a:endParaRPr lang="en-US" dirty="0"/>
          </a:p>
          <a:p>
            <a:pPr>
              <a:buFont typeface="Wingdings" charset="0"/>
              <a:buNone/>
              <a:defRPr/>
            </a:pPr>
            <a:r>
              <a:rPr lang="en-GB" b="1" dirty="0" smtClean="0">
                <a:solidFill>
                  <a:srgbClr val="0000FD"/>
                </a:solidFill>
              </a:rPr>
              <a:t>2</a:t>
            </a:r>
            <a:r>
              <a:rPr lang="en-GB" dirty="0"/>
              <a:t>	</a:t>
            </a:r>
            <a:r>
              <a:rPr lang="en-GB" b="1" dirty="0">
                <a:solidFill>
                  <a:srgbClr val="0000FD"/>
                </a:solidFill>
              </a:rPr>
              <a:t>Mappings</a:t>
            </a:r>
          </a:p>
          <a:p>
            <a:pPr lvl="1">
              <a:spcBef>
                <a:spcPts val="600"/>
              </a:spcBef>
              <a:buFont typeface="Wingdings" charset="0"/>
              <a:buChar char="§"/>
              <a:defRPr/>
            </a:pPr>
            <a:r>
              <a:rPr lang="en-US" dirty="0"/>
              <a:t>May be difficult to develop and </a:t>
            </a:r>
            <a:r>
              <a:rPr lang="en-US" dirty="0" smtClean="0"/>
              <a:t>maintain</a:t>
            </a:r>
          </a:p>
          <a:p>
            <a:pPr>
              <a:spcBef>
                <a:spcPts val="0"/>
              </a:spcBef>
              <a:buFont typeface="Wingdings" charset="0"/>
              <a:buChar char="§"/>
              <a:defRPr/>
            </a:pPr>
            <a:endParaRPr lang="en-US" dirty="0"/>
          </a:p>
          <a:p>
            <a:pPr>
              <a:buFont typeface="Wingdings" charset="0"/>
              <a:buNone/>
              <a:defRPr/>
            </a:pPr>
            <a:endParaRPr lang="en-GB" sz="2000" b="1" dirty="0">
              <a:solidFill>
                <a:srgbClr val="0000FD"/>
              </a:solidFill>
              <a:sym typeface="Zapf Dingbats" charset="0"/>
            </a:endParaRPr>
          </a:p>
          <a:p>
            <a:pPr>
              <a:spcBef>
                <a:spcPts val="600"/>
              </a:spcBef>
              <a:buFont typeface="Wingdings"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t>Data Access: Optique Approach</a:t>
            </a:r>
          </a:p>
        </p:txBody>
      </p:sp>
      <p:pic>
        <p:nvPicPr>
          <p:cNvPr id="66562"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06550" y="1598613"/>
            <a:ext cx="5983288" cy="4098925"/>
          </a:xfrm>
        </p:spPr>
      </p:pic>
      <p:sp>
        <p:nvSpPr>
          <p:cNvPr id="66563" name="Rectangle 2"/>
          <p:cNvSpPr>
            <a:spLocks noChangeArrowheads="1"/>
          </p:cNvSpPr>
          <p:nvPr/>
        </p:nvSpPr>
        <p:spPr bwMode="auto">
          <a:xfrm>
            <a:off x="4705350" y="1598613"/>
            <a:ext cx="2884488" cy="1446212"/>
          </a:xfrm>
          <a:prstGeom prst="rect">
            <a:avLst/>
          </a:pr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Query Rewriting — Issues</a:t>
            </a:r>
          </a:p>
        </p:txBody>
      </p:sp>
      <p:sp>
        <p:nvSpPr>
          <p:cNvPr id="44034" name="Content Placeholder 2"/>
          <p:cNvSpPr>
            <a:spLocks noGrp="1"/>
          </p:cNvSpPr>
          <p:nvPr>
            <p:ph idx="1"/>
          </p:nvPr>
        </p:nvSpPr>
        <p:spPr/>
        <p:txBody>
          <a:bodyPr/>
          <a:lstStyle/>
          <a:p>
            <a:pPr marL="0" indent="0">
              <a:spcBef>
                <a:spcPts val="600"/>
              </a:spcBef>
              <a:buFont typeface="Wingdings" charset="0"/>
              <a:buNone/>
              <a:defRPr/>
            </a:pPr>
            <a:r>
              <a:rPr lang="en-GB" sz="2000" b="1" dirty="0" smtClean="0">
                <a:solidFill>
                  <a:srgbClr val="0000FD"/>
                </a:solidFill>
              </a:rPr>
              <a:t>1</a:t>
            </a:r>
            <a:r>
              <a:rPr lang="en-GB" sz="2000" dirty="0">
                <a:sym typeface="Zapf Dingbats" charset="0"/>
              </a:rPr>
              <a:t> </a:t>
            </a:r>
            <a:r>
              <a:rPr lang="en-GB" sz="2000" dirty="0" smtClean="0">
                <a:sym typeface="Zapf Dingbats" charset="0"/>
              </a:rPr>
              <a:t> </a:t>
            </a:r>
            <a:r>
              <a:rPr lang="en-US" b="1" dirty="0" smtClean="0">
                <a:solidFill>
                  <a:srgbClr val="0000FD"/>
                </a:solidFill>
                <a:sym typeface="Zapf Dingbats" charset="0"/>
              </a:rPr>
              <a:t>Rewriting</a:t>
            </a:r>
            <a:endParaRPr lang="en-US" b="1" dirty="0">
              <a:solidFill>
                <a:srgbClr val="0000FD"/>
              </a:solidFill>
            </a:endParaRPr>
          </a:p>
          <a:p>
            <a:pPr lvl="1">
              <a:spcBef>
                <a:spcPts val="600"/>
              </a:spcBef>
              <a:buFont typeface="Wingdings" charset="0"/>
              <a:buChar char="§"/>
              <a:defRPr/>
            </a:pPr>
            <a:r>
              <a:rPr lang="en-US" dirty="0"/>
              <a:t>May be large (worst case exponential in size of ontology)</a:t>
            </a:r>
          </a:p>
          <a:p>
            <a:pPr lvl="1">
              <a:spcBef>
                <a:spcPts val="600"/>
              </a:spcBef>
              <a:buFont typeface="Wingdings" charset="0"/>
              <a:buChar char="§"/>
              <a:defRPr/>
            </a:pPr>
            <a:r>
              <a:rPr lang="en-US" dirty="0"/>
              <a:t>Queries may be hard for existing DBMSs</a:t>
            </a:r>
          </a:p>
          <a:p>
            <a:pPr>
              <a:buFont typeface="Wingdings" charset="0"/>
              <a:buChar char="§"/>
              <a:defRPr/>
            </a:pPr>
            <a:endParaRPr lang="en-US" dirty="0"/>
          </a:p>
          <a:p>
            <a:pPr>
              <a:buFont typeface="Wingdings" charset="0"/>
              <a:buNone/>
              <a:defRPr/>
            </a:pPr>
            <a:r>
              <a:rPr lang="en-GB" b="1" dirty="0" smtClean="0">
                <a:solidFill>
                  <a:srgbClr val="0000FD"/>
                </a:solidFill>
              </a:rPr>
              <a:t>2</a:t>
            </a:r>
            <a:r>
              <a:rPr lang="en-GB" dirty="0"/>
              <a:t>	</a:t>
            </a:r>
            <a:r>
              <a:rPr lang="en-GB" b="1" dirty="0">
                <a:solidFill>
                  <a:srgbClr val="0000FD"/>
                </a:solidFill>
              </a:rPr>
              <a:t>Mappings</a:t>
            </a:r>
          </a:p>
          <a:p>
            <a:pPr lvl="1">
              <a:spcBef>
                <a:spcPts val="600"/>
              </a:spcBef>
              <a:buFont typeface="Wingdings" charset="0"/>
              <a:buChar char="§"/>
              <a:defRPr/>
            </a:pPr>
            <a:r>
              <a:rPr lang="en-US" dirty="0"/>
              <a:t>May be difficult to develop and </a:t>
            </a:r>
            <a:r>
              <a:rPr lang="en-US" dirty="0" smtClean="0"/>
              <a:t>maintain</a:t>
            </a:r>
          </a:p>
          <a:p>
            <a:pPr>
              <a:spcBef>
                <a:spcPts val="0"/>
              </a:spcBef>
              <a:buFont typeface="Wingdings" charset="0"/>
              <a:buChar char="§"/>
              <a:defRPr/>
            </a:pPr>
            <a:endParaRPr lang="en-US" dirty="0"/>
          </a:p>
          <a:p>
            <a:pPr marL="0" indent="0">
              <a:spcBef>
                <a:spcPts val="600"/>
              </a:spcBef>
              <a:buFont typeface="Wingdings" charset="0"/>
              <a:buNone/>
              <a:defRPr/>
            </a:pPr>
            <a:r>
              <a:rPr lang="en-GB" sz="2000" b="1" dirty="0" smtClean="0">
                <a:solidFill>
                  <a:srgbClr val="0000FD"/>
                </a:solidFill>
              </a:rPr>
              <a:t>3</a:t>
            </a:r>
            <a:r>
              <a:rPr lang="en-GB" sz="2000" dirty="0" smtClean="0"/>
              <a:t>  </a:t>
            </a:r>
            <a:r>
              <a:rPr lang="en-GB" sz="2000" b="1" dirty="0" smtClean="0">
                <a:solidFill>
                  <a:srgbClr val="0000FD"/>
                </a:solidFill>
              </a:rPr>
              <a:t>Expressivity</a:t>
            </a:r>
            <a:endParaRPr lang="en-GB" sz="2000" b="1" dirty="0">
              <a:solidFill>
                <a:srgbClr val="0000FD"/>
              </a:solidFill>
            </a:endParaRPr>
          </a:p>
          <a:p>
            <a:pPr lvl="1">
              <a:spcBef>
                <a:spcPts val="600"/>
              </a:spcBef>
              <a:buFont typeface="Wingdings" charset="0"/>
              <a:buChar char="§"/>
              <a:defRPr/>
            </a:pPr>
            <a:r>
              <a:rPr lang="en-US" sz="1700" dirty="0" smtClean="0"/>
              <a:t>OWL 2 QL </a:t>
            </a:r>
            <a:r>
              <a:rPr lang="en-US" sz="1700" dirty="0"/>
              <a:t>(necessarily) has (very) restricted expressive power, e.g.:</a:t>
            </a:r>
          </a:p>
          <a:p>
            <a:pPr lvl="2">
              <a:spcBef>
                <a:spcPts val="600"/>
              </a:spcBef>
              <a:buFont typeface="Wingdings" charset="0"/>
              <a:buChar char="§"/>
              <a:defRPr/>
            </a:pPr>
            <a:r>
              <a:rPr lang="en-US" sz="1700" dirty="0"/>
              <a:t>No functional or transitive properties</a:t>
            </a:r>
          </a:p>
          <a:p>
            <a:pPr lvl="2">
              <a:spcBef>
                <a:spcPts val="600"/>
              </a:spcBef>
              <a:buFont typeface="Wingdings" charset="0"/>
              <a:buChar char="§"/>
              <a:defRPr/>
            </a:pPr>
            <a:r>
              <a:rPr lang="en-US" sz="1700" dirty="0"/>
              <a:t>No </a:t>
            </a:r>
            <a:r>
              <a:rPr lang="en-US" sz="1700" dirty="0" smtClean="0"/>
              <a:t>universal (for-all) </a:t>
            </a:r>
            <a:r>
              <a:rPr lang="en-US" sz="1700" dirty="0"/>
              <a:t>restrictions</a:t>
            </a:r>
          </a:p>
          <a:p>
            <a:pPr lvl="2">
              <a:spcBef>
                <a:spcPts val="600"/>
              </a:spcBef>
              <a:buFont typeface="Wingdings" charset="0"/>
              <a:buChar char="§"/>
              <a:defRPr/>
            </a:pPr>
            <a:r>
              <a:rPr lang="is-IS" sz="1700" dirty="0"/>
              <a:t>…</a:t>
            </a:r>
            <a:endParaRPr lang="en-US" sz="1700" dirty="0"/>
          </a:p>
          <a:p>
            <a:pPr>
              <a:buFont typeface="Wingdings" charset="0"/>
              <a:buNone/>
              <a:defRPr/>
            </a:pPr>
            <a:endParaRPr lang="en-GB" sz="2000" b="1" dirty="0">
              <a:solidFill>
                <a:srgbClr val="0000FD"/>
              </a:solidFill>
              <a:sym typeface="Zapf Dingbats" charset="0"/>
            </a:endParaRPr>
          </a:p>
          <a:p>
            <a:pPr>
              <a:spcBef>
                <a:spcPts val="600"/>
              </a:spcBef>
              <a:buFont typeface="Wingdings"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GB" altLang="en-US"/>
              <a:t>OWL Profiles – Beyond QL?</a:t>
            </a:r>
            <a:endParaRPr lang="en-US" altLang="en-US"/>
          </a:p>
        </p:txBody>
      </p:sp>
      <p:sp>
        <p:nvSpPr>
          <p:cNvPr id="67587" name="Content Placeholder 2"/>
          <p:cNvSpPr>
            <a:spLocks noGrp="1"/>
          </p:cNvSpPr>
          <p:nvPr>
            <p:ph idx="1"/>
          </p:nvPr>
        </p:nvSpPr>
        <p:spPr/>
        <p:txBody>
          <a:bodyPr/>
          <a:lstStyle/>
          <a:p>
            <a:pPr marL="0" indent="0">
              <a:lnSpc>
                <a:spcPts val="2525"/>
              </a:lnSpc>
              <a:spcAft>
                <a:spcPts val="600"/>
              </a:spcAft>
              <a:buFont typeface="Wingdings" charset="2"/>
              <a:buNone/>
              <a:defRPr/>
            </a:pPr>
            <a:r>
              <a:rPr lang="en-US" altLang="en-US" b="1" dirty="0">
                <a:solidFill>
                  <a:srgbClr val="0000FD"/>
                </a:solidFill>
              </a:rPr>
              <a:t>OWL 2</a:t>
            </a:r>
            <a:r>
              <a:rPr lang="en-US" altLang="en-US" dirty="0"/>
              <a:t> </a:t>
            </a:r>
            <a:r>
              <a:rPr lang="en-US" altLang="en-US" dirty="0" smtClean="0"/>
              <a:t>(2009) defines </a:t>
            </a:r>
            <a:r>
              <a:rPr lang="en-US" altLang="en-US" dirty="0"/>
              <a:t>language subsets, aka </a:t>
            </a:r>
            <a:r>
              <a:rPr lang="en-US" altLang="en-US" b="1" dirty="0">
                <a:solidFill>
                  <a:srgbClr val="0000FD"/>
                </a:solidFill>
              </a:rPr>
              <a:t>profiles</a:t>
            </a:r>
            <a:r>
              <a:rPr lang="en-US" altLang="en-US" dirty="0"/>
              <a:t> that </a:t>
            </a:r>
            <a:r>
              <a:rPr lang="en-US" altLang="en-US" dirty="0" smtClean="0"/>
              <a:t/>
            </a:r>
            <a:br>
              <a:rPr lang="en-US" altLang="en-US" dirty="0" smtClean="0"/>
            </a:br>
            <a:r>
              <a:rPr lang="en-US" altLang="en-US" dirty="0" smtClean="0"/>
              <a:t>can </a:t>
            </a:r>
            <a:r>
              <a:rPr lang="en-US" altLang="en-US" dirty="0"/>
              <a:t>be </a:t>
            </a:r>
            <a:r>
              <a:rPr lang="en-US" altLang="en-US" dirty="0" smtClean="0"/>
              <a:t>“</a:t>
            </a:r>
            <a:r>
              <a:rPr lang="en-US" altLang="ja-JP" dirty="0"/>
              <a:t>more simply and/or efficiently implemented</a:t>
            </a:r>
            <a:r>
              <a:rPr lang="en-US" altLang="en-US" dirty="0"/>
              <a:t>”</a:t>
            </a:r>
            <a:endParaRPr lang="en-US" altLang="ja-JP" b="1" dirty="0">
              <a:solidFill>
                <a:srgbClr val="0000FD"/>
              </a:solidFill>
            </a:endParaRPr>
          </a:p>
          <a:p>
            <a:pPr marL="280800" indent="-280800">
              <a:lnSpc>
                <a:spcPts val="2525"/>
              </a:lnSpc>
              <a:defRPr/>
            </a:pPr>
            <a:r>
              <a:rPr lang="en-US" altLang="en-US" b="1" dirty="0">
                <a:solidFill>
                  <a:srgbClr val="0000FD"/>
                </a:solidFill>
              </a:rPr>
              <a:t>OWL 2 QL</a:t>
            </a:r>
          </a:p>
          <a:p>
            <a:pPr lvl="1">
              <a:lnSpc>
                <a:spcPts val="2525"/>
              </a:lnSpc>
              <a:spcBef>
                <a:spcPct val="0"/>
              </a:spcBef>
              <a:defRPr/>
            </a:pPr>
            <a:r>
              <a:rPr lang="en-US" altLang="en-US" dirty="0"/>
              <a:t>Based on </a:t>
            </a:r>
            <a:r>
              <a:rPr lang="en-US" altLang="en-US" dirty="0" smtClean="0">
                <a:solidFill>
                  <a:srgbClr val="0000FD"/>
                </a:solidFill>
              </a:rPr>
              <a:t>DL-Lite</a:t>
            </a:r>
            <a:endParaRPr lang="en-US" altLang="en-US" dirty="0">
              <a:solidFill>
                <a:srgbClr val="0000FD"/>
              </a:solidFill>
            </a:endParaRPr>
          </a:p>
          <a:p>
            <a:pPr lvl="1">
              <a:lnSpc>
                <a:spcPts val="2525"/>
              </a:lnSpc>
              <a:spcBef>
                <a:spcPct val="0"/>
              </a:spcBef>
              <a:defRPr/>
            </a:pPr>
            <a:r>
              <a:rPr lang="en-US" altLang="en-US" dirty="0" smtClean="0"/>
              <a:t>Efficiently implementable via rewriting into relational queries (OBDA)</a:t>
            </a:r>
            <a:endParaRPr lang="en-US" altLang="en-US" dirty="0"/>
          </a:p>
          <a:p>
            <a:pPr marL="280800" indent="-280800">
              <a:lnSpc>
                <a:spcPts val="2525"/>
              </a:lnSpc>
              <a:defRPr/>
            </a:pPr>
            <a:r>
              <a:rPr lang="en-US" altLang="en-US" b="1" dirty="0" smtClean="0">
                <a:solidFill>
                  <a:srgbClr val="0000FD"/>
                </a:solidFill>
              </a:rPr>
              <a:t>OWL 2 RL</a:t>
            </a:r>
          </a:p>
          <a:p>
            <a:pPr lvl="1">
              <a:lnSpc>
                <a:spcPts val="2525"/>
              </a:lnSpc>
              <a:spcBef>
                <a:spcPct val="0"/>
              </a:spcBef>
              <a:defRPr/>
            </a:pPr>
            <a:r>
              <a:rPr lang="en-US" altLang="en-US" dirty="0" smtClean="0"/>
              <a:t>Based on “</a:t>
            </a:r>
            <a:r>
              <a:rPr lang="en-US" altLang="ja-JP" b="1" dirty="0" smtClean="0">
                <a:solidFill>
                  <a:srgbClr val="0000FD"/>
                </a:solidFill>
              </a:rPr>
              <a:t>Description Logic Programs</a:t>
            </a:r>
            <a:r>
              <a:rPr lang="en-US" altLang="en-US" dirty="0" smtClean="0"/>
              <a:t>”</a:t>
            </a:r>
            <a:r>
              <a:rPr lang="en-US" altLang="ja-JP" dirty="0" smtClean="0"/>
              <a:t> (                         )</a:t>
            </a:r>
          </a:p>
          <a:p>
            <a:pPr lvl="1">
              <a:lnSpc>
                <a:spcPts val="2525"/>
              </a:lnSpc>
              <a:spcBef>
                <a:spcPct val="0"/>
              </a:spcBef>
              <a:spcAft>
                <a:spcPts val="600"/>
              </a:spcAft>
              <a:defRPr/>
            </a:pPr>
            <a:r>
              <a:rPr lang="en-US" altLang="en-US" dirty="0" smtClean="0"/>
              <a:t>Implementable via </a:t>
            </a:r>
            <a:r>
              <a:rPr lang="en-US" altLang="en-US" dirty="0" err="1" smtClean="0"/>
              <a:t>Datalog</a:t>
            </a:r>
            <a:r>
              <a:rPr lang="en-US" altLang="en-US" dirty="0" smtClean="0"/>
              <a:t> query answering </a:t>
            </a:r>
          </a:p>
          <a:p>
            <a:pPr marL="280800" indent="-280800">
              <a:lnSpc>
                <a:spcPts val="2525"/>
              </a:lnSpc>
              <a:defRPr/>
            </a:pPr>
            <a:r>
              <a:rPr lang="en-US" altLang="en-US" b="1" dirty="0" smtClean="0">
                <a:solidFill>
                  <a:srgbClr val="0000FD"/>
                </a:solidFill>
              </a:rPr>
              <a:t>OWL 2 EL </a:t>
            </a:r>
          </a:p>
          <a:p>
            <a:pPr lvl="1">
              <a:lnSpc>
                <a:spcPts val="2525"/>
              </a:lnSpc>
              <a:spcBef>
                <a:spcPct val="0"/>
              </a:spcBef>
              <a:defRPr/>
            </a:pPr>
            <a:r>
              <a:rPr lang="en-US" altLang="en-US" dirty="0" smtClean="0"/>
              <a:t>Based </a:t>
            </a:r>
            <a:r>
              <a:rPr lang="en-US" altLang="en-US" dirty="0"/>
              <a:t>on </a:t>
            </a:r>
            <a:r>
              <a:rPr lang="en-GB" altLang="en-US" sz="1700" b="1" dirty="0">
                <a:solidFill>
                  <a:srgbClr val="0000FD"/>
                </a:solidFill>
                <a:latin typeface="cmsy10" charset="0"/>
              </a:rPr>
              <a:t>EL</a:t>
            </a:r>
            <a:r>
              <a:rPr lang="en-US" altLang="en-US" baseline="30000" dirty="0">
                <a:solidFill>
                  <a:srgbClr val="0000FF"/>
                </a:solidFill>
              </a:rPr>
              <a:t>++</a:t>
            </a:r>
            <a:endParaRPr lang="en-US" altLang="en-US" baseline="30000" dirty="0"/>
          </a:p>
          <a:p>
            <a:pPr lvl="1">
              <a:lnSpc>
                <a:spcPts val="2525"/>
              </a:lnSpc>
              <a:spcBef>
                <a:spcPct val="0"/>
              </a:spcBef>
              <a:defRPr/>
            </a:pPr>
            <a:r>
              <a:rPr lang="en-US" altLang="en-US" dirty="0" smtClean="0"/>
              <a:t>Implementable via </a:t>
            </a:r>
            <a:r>
              <a:rPr lang="en-US" altLang="en-US" dirty="0" err="1" smtClean="0"/>
              <a:t>Datalog</a:t>
            </a:r>
            <a:r>
              <a:rPr lang="en-US" altLang="en-US" dirty="0" smtClean="0"/>
              <a:t> query answering plus “filtration”</a:t>
            </a: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64225" y="356870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GB" altLang="en-US"/>
              <a:t>RL/Datalog Query Ans. via Materialisation</a:t>
            </a:r>
            <a:endParaRPr lang="en-US" altLang="en-US"/>
          </a:p>
        </p:txBody>
      </p:sp>
      <p:sp>
        <p:nvSpPr>
          <p:cNvPr id="69634" name="Content Placeholder 2"/>
          <p:cNvSpPr txBox="1">
            <a:spLocks/>
          </p:cNvSpPr>
          <p:nvPr/>
        </p:nvSpPr>
        <p:spPr bwMode="auto">
          <a:xfrm>
            <a:off x="685800" y="1511300"/>
            <a:ext cx="8175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(RDF) data DB, RL/Datalog ontology </a:t>
            </a:r>
            <a:r>
              <a:rPr lang="en-GB" altLang="en-US" sz="2400" b="1">
                <a:latin typeface="cmsy10" charset="0"/>
              </a:rPr>
              <a:t>O</a:t>
            </a:r>
            <a:r>
              <a:rPr lang="en-US" altLang="en-US" sz="2400" b="1">
                <a:latin typeface="Arial Narrow" charset="0"/>
              </a:rPr>
              <a:t> and query </a:t>
            </a:r>
            <a:r>
              <a:rPr lang="en-GB" altLang="en-US" sz="2400" b="1">
                <a:latin typeface="cmsy10" charset="0"/>
              </a:rPr>
              <a:t>Q</a:t>
            </a:r>
            <a:r>
              <a:rPr lang="en-US" altLang="en-US" b="1"/>
              <a:t>:</a:t>
            </a:r>
            <a:r>
              <a:rPr lang="en-US" altLang="en-US"/>
              <a:t> </a:t>
            </a:r>
          </a:p>
          <a:p>
            <a:endParaRPr lang="en-US" altLang="en-US"/>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GB" altLang="en-US"/>
              <a:t>RL/Datalog Query Ans. via Materialisation</a:t>
            </a:r>
            <a:endParaRPr lang="en-US" altLang="en-US"/>
          </a:p>
        </p:txBody>
      </p:sp>
      <p:sp>
        <p:nvSpPr>
          <p:cNvPr id="70658" name="Content Placeholder 2"/>
          <p:cNvSpPr txBox="1">
            <a:spLocks/>
          </p:cNvSpPr>
          <p:nvPr/>
        </p:nvSpPr>
        <p:spPr bwMode="auto">
          <a:xfrm>
            <a:off x="685800" y="1511300"/>
            <a:ext cx="8175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39775" indent="-282575">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(RDF) data DB, RL/Datalog ontology </a:t>
            </a:r>
            <a:r>
              <a:rPr lang="en-GB" altLang="en-US" sz="2400" b="1">
                <a:latin typeface="cmsy10" charset="0"/>
              </a:rPr>
              <a:t>O</a:t>
            </a:r>
            <a:r>
              <a:rPr lang="en-US" altLang="en-US" sz="2400" b="1">
                <a:latin typeface="Arial Narrow" charset="0"/>
              </a:rPr>
              <a:t> and query </a:t>
            </a:r>
            <a:r>
              <a:rPr lang="en-GB" altLang="en-US" sz="2400" b="1">
                <a:latin typeface="cmsy10" charset="0"/>
              </a:rPr>
              <a:t>Q</a:t>
            </a:r>
            <a:r>
              <a:rPr lang="en-US" altLang="en-US" b="1"/>
              <a:t>:</a:t>
            </a:r>
            <a:r>
              <a:rPr lang="en-US" altLang="en-US"/>
              <a:t> </a:t>
            </a:r>
          </a:p>
          <a:p>
            <a:pPr>
              <a:spcBef>
                <a:spcPts val="600"/>
              </a:spcBef>
            </a:pPr>
            <a:r>
              <a:rPr lang="en-US" altLang="en-US" b="1">
                <a:solidFill>
                  <a:srgbClr val="0000FF"/>
                </a:solidFill>
                <a:sym typeface="Wingdings" charset="2"/>
              </a:rPr>
              <a:t>Materialise</a:t>
            </a:r>
            <a:r>
              <a:rPr lang="en-US" altLang="en-US">
                <a:sym typeface="Wingdings" charset="2"/>
              </a:rPr>
              <a:t> (RDF) data DB </a:t>
            </a:r>
            <a:r>
              <a:rPr lang="en-GB" altLang="en-US" sz="2400">
                <a:latin typeface="Arial Narrow" charset="0"/>
                <a:sym typeface="Symbol" charset="2"/>
              </a:rPr>
              <a:t>→</a:t>
            </a:r>
            <a:r>
              <a:rPr lang="en-US" altLang="en-US">
                <a:sym typeface="Wingdings" charset="2"/>
              </a:rPr>
              <a:t> DB</a:t>
            </a:r>
            <a:r>
              <a:rPr lang="en-US" altLang="en-US" sz="2000" baseline="30000">
                <a:latin typeface="cmsy10" charset="0"/>
              </a:rPr>
              <a:t>0</a:t>
            </a:r>
            <a:r>
              <a:rPr lang="en-US" altLang="en-US">
                <a:sym typeface="Wingdings" charset="2"/>
              </a:rPr>
              <a:t> s.t. evaluating </a:t>
            </a:r>
            <a:r>
              <a:rPr lang="en-GB" altLang="en-US" sz="2400">
                <a:latin typeface="cmsy10" charset="0"/>
              </a:rPr>
              <a:t>Q</a:t>
            </a:r>
            <a:r>
              <a:rPr lang="en-US" altLang="en-US">
                <a:sym typeface="Wingdings" charset="2"/>
              </a:rPr>
              <a:t> w.r.t. DB</a:t>
            </a:r>
            <a:r>
              <a:rPr lang="en-US" altLang="en-US" sz="2000" baseline="30000">
                <a:latin typeface="cmsy10" charset="0"/>
              </a:rPr>
              <a:t>0</a:t>
            </a:r>
            <a:r>
              <a:rPr lang="en-US" altLang="en-US">
                <a:sym typeface="Wingdings" charset="2"/>
              </a:rPr>
              <a:t> equivalent to answering </a:t>
            </a:r>
            <a:r>
              <a:rPr lang="en-GB" altLang="en-US" sz="2400">
                <a:latin typeface="cmsy10" charset="0"/>
              </a:rPr>
              <a:t>Q</a:t>
            </a:r>
            <a:r>
              <a:rPr lang="en-US" altLang="en-US">
                <a:sym typeface="Wingdings" charset="2"/>
              </a:rPr>
              <a:t> w.r.t. DB and </a:t>
            </a:r>
            <a:r>
              <a:rPr lang="en-GB" altLang="en-US" sz="2400">
                <a:latin typeface="cmsy10" charset="0"/>
              </a:rPr>
              <a:t>O</a:t>
            </a:r>
            <a:endParaRPr lang="en-US" altLang="en-US" sz="2400">
              <a:latin typeface="Arial Narrow" charset="0"/>
              <a:sym typeface="Wingdings" charset="2"/>
            </a:endParaRPr>
          </a:p>
          <a:p>
            <a:pPr lvl="1">
              <a:lnSpc>
                <a:spcPts val="2400"/>
              </a:lnSpc>
              <a:spcBef>
                <a:spcPts val="600"/>
              </a:spcBef>
              <a:buFontTx/>
              <a:buNone/>
            </a:pPr>
            <a:r>
              <a:rPr lang="en-US" altLang="en-US" sz="2000">
                <a:sym typeface="Wingdings" charset="2"/>
              </a:rPr>
              <a:t>nb:	Closely related to </a:t>
            </a:r>
            <a:r>
              <a:rPr lang="en-US" altLang="en-US" sz="2000" b="1">
                <a:solidFill>
                  <a:srgbClr val="0000FF"/>
                </a:solidFill>
                <a:sym typeface="Wingdings" charset="2"/>
              </a:rPr>
              <a:t>chase</a:t>
            </a:r>
            <a:r>
              <a:rPr lang="en-US" altLang="en-US" sz="2000">
                <a:sym typeface="Wingdings" charset="2"/>
              </a:rPr>
              <a:t> procedure used with DB dependencies</a:t>
            </a:r>
            <a:endParaRPr lang="en-US" altLang="en-US" sz="2400">
              <a:sym typeface="Wingdings" charset="2"/>
            </a:endParaRPr>
          </a:p>
          <a:p>
            <a:endParaRPr lang="en-US" altLang="en-US"/>
          </a:p>
        </p:txBody>
      </p:sp>
      <p:pic>
        <p:nvPicPr>
          <p:cNvPr id="70659" name="Picture 4" descr="materialisation.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20838" y="3325813"/>
            <a:ext cx="63500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9"/>
          <p:cNvSpPr>
            <a:spLocks noChangeArrowheads="1"/>
          </p:cNvSpPr>
          <p:nvPr/>
        </p:nvSpPr>
        <p:spPr bwMode="auto">
          <a:xfrm>
            <a:off x="6932613" y="4335463"/>
            <a:ext cx="1547812" cy="118110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Char char="•"/>
            </a:pPr>
            <a:endParaRPr lang="en-US" altLang="en-US" sz="900">
              <a:latin typeface="Arial Narrow" charset="0"/>
            </a:endParaRPr>
          </a:p>
        </p:txBody>
      </p:sp>
      <p:sp>
        <p:nvSpPr>
          <p:cNvPr id="70661" name="Rectangle 9"/>
          <p:cNvSpPr>
            <a:spLocks noChangeArrowheads="1"/>
          </p:cNvSpPr>
          <p:nvPr/>
        </p:nvSpPr>
        <p:spPr bwMode="auto">
          <a:xfrm>
            <a:off x="6057900" y="3232150"/>
            <a:ext cx="1547813" cy="742950"/>
          </a:xfrm>
          <a:prstGeom prst="rect">
            <a:avLst/>
          </a:prstGeom>
          <a:solidFill>
            <a:srgbClr val="D1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00000"/>
              </a:lnSpc>
              <a:spcBef>
                <a:spcPct val="20000"/>
              </a:spcBef>
              <a:buClr>
                <a:srgbClr val="993300"/>
              </a:buClr>
              <a:buSzTx/>
              <a:buFontTx/>
              <a:buChar char="•"/>
            </a:pPr>
            <a:endParaRPr lang="en-US" altLang="en-US" sz="900">
              <a:latin typeface="Arial Narrow"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GB" altLang="en-US"/>
              <a:t>RL/Datalog Query Ans. via Materialisation</a:t>
            </a:r>
            <a:endParaRPr lang="en-US" altLang="en-US"/>
          </a:p>
        </p:txBody>
      </p:sp>
      <p:sp>
        <p:nvSpPr>
          <p:cNvPr id="71682" name="Content Placeholder 2"/>
          <p:cNvSpPr txBox="1">
            <a:spLocks/>
          </p:cNvSpPr>
          <p:nvPr/>
        </p:nvSpPr>
        <p:spPr bwMode="auto">
          <a:xfrm>
            <a:off x="685800" y="1511300"/>
            <a:ext cx="8175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39775" indent="-282575">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buFontTx/>
              <a:buNone/>
            </a:pPr>
            <a:r>
              <a:rPr lang="en-US" altLang="en-US" sz="2400" b="1">
                <a:latin typeface="Arial Narrow" charset="0"/>
              </a:rPr>
              <a:t>Given (RDF) data DB, RL/Datalog ontology </a:t>
            </a:r>
            <a:r>
              <a:rPr lang="en-GB" altLang="en-US" sz="2400" b="1">
                <a:latin typeface="cmsy10" charset="0"/>
              </a:rPr>
              <a:t>O</a:t>
            </a:r>
            <a:r>
              <a:rPr lang="en-US" altLang="en-US" sz="2400" b="1">
                <a:latin typeface="Arial Narrow" charset="0"/>
              </a:rPr>
              <a:t> and query </a:t>
            </a:r>
            <a:r>
              <a:rPr lang="en-GB" altLang="en-US" sz="2400" b="1">
                <a:latin typeface="cmsy10" charset="0"/>
              </a:rPr>
              <a:t>Q</a:t>
            </a:r>
            <a:r>
              <a:rPr lang="en-US" altLang="en-US" b="1"/>
              <a:t>:</a:t>
            </a:r>
            <a:r>
              <a:rPr lang="en-US" altLang="en-US"/>
              <a:t> </a:t>
            </a:r>
          </a:p>
          <a:p>
            <a:pPr>
              <a:spcBef>
                <a:spcPts val="600"/>
              </a:spcBef>
            </a:pPr>
            <a:r>
              <a:rPr lang="en-US" altLang="en-US" b="1">
                <a:solidFill>
                  <a:srgbClr val="0000FF"/>
                </a:solidFill>
                <a:sym typeface="Wingdings" charset="2"/>
              </a:rPr>
              <a:t>Materialise</a:t>
            </a:r>
            <a:r>
              <a:rPr lang="en-US" altLang="en-US">
                <a:sym typeface="Wingdings" charset="2"/>
              </a:rPr>
              <a:t> (RDF) data DB </a:t>
            </a:r>
            <a:r>
              <a:rPr lang="en-GB" altLang="en-US" sz="2400">
                <a:latin typeface="Arial Narrow" charset="0"/>
                <a:sym typeface="Symbol" charset="2"/>
              </a:rPr>
              <a:t>→</a:t>
            </a:r>
            <a:r>
              <a:rPr lang="en-US" altLang="en-US">
                <a:sym typeface="Wingdings" charset="2"/>
              </a:rPr>
              <a:t> DB</a:t>
            </a:r>
            <a:r>
              <a:rPr lang="en-US" altLang="en-US" sz="2000" baseline="30000">
                <a:latin typeface="cmsy10" charset="0"/>
              </a:rPr>
              <a:t>0</a:t>
            </a:r>
            <a:r>
              <a:rPr lang="en-US" altLang="en-US">
                <a:sym typeface="Wingdings" charset="2"/>
              </a:rPr>
              <a:t> s.t. evaluating </a:t>
            </a:r>
            <a:r>
              <a:rPr lang="en-GB" altLang="en-US" sz="2400">
                <a:latin typeface="cmsy10" charset="0"/>
              </a:rPr>
              <a:t>Q</a:t>
            </a:r>
            <a:r>
              <a:rPr lang="en-US" altLang="en-US">
                <a:sym typeface="Wingdings" charset="2"/>
              </a:rPr>
              <a:t> w.r.t. DB</a:t>
            </a:r>
            <a:r>
              <a:rPr lang="en-US" altLang="en-US" sz="2000" baseline="30000">
                <a:latin typeface="cmsy10" charset="0"/>
              </a:rPr>
              <a:t>0</a:t>
            </a:r>
            <a:r>
              <a:rPr lang="en-US" altLang="en-US">
                <a:sym typeface="Wingdings" charset="2"/>
              </a:rPr>
              <a:t> equivalent to answering </a:t>
            </a:r>
            <a:r>
              <a:rPr lang="en-GB" altLang="en-US" sz="2400">
                <a:latin typeface="cmsy10" charset="0"/>
              </a:rPr>
              <a:t>Q</a:t>
            </a:r>
            <a:r>
              <a:rPr lang="en-US" altLang="en-US">
                <a:sym typeface="Wingdings" charset="2"/>
              </a:rPr>
              <a:t> w.r.t. DB and </a:t>
            </a:r>
            <a:r>
              <a:rPr lang="en-GB" altLang="en-US" sz="2400">
                <a:latin typeface="cmsy10" charset="0"/>
              </a:rPr>
              <a:t>O</a:t>
            </a:r>
            <a:endParaRPr lang="en-US" altLang="en-US" sz="2400">
              <a:latin typeface="Arial Narrow" charset="0"/>
              <a:sym typeface="Wingdings" charset="2"/>
            </a:endParaRPr>
          </a:p>
          <a:p>
            <a:pPr lvl="1">
              <a:lnSpc>
                <a:spcPts val="2400"/>
              </a:lnSpc>
              <a:spcBef>
                <a:spcPts val="600"/>
              </a:spcBef>
              <a:buFontTx/>
              <a:buNone/>
            </a:pPr>
            <a:r>
              <a:rPr lang="en-US" altLang="en-US" sz="2000">
                <a:sym typeface="Wingdings" charset="2"/>
              </a:rPr>
              <a:t>nb:	Closely related to </a:t>
            </a:r>
            <a:r>
              <a:rPr lang="en-US" altLang="en-US" sz="2000" b="1">
                <a:solidFill>
                  <a:srgbClr val="0000FF"/>
                </a:solidFill>
                <a:sym typeface="Wingdings" charset="2"/>
              </a:rPr>
              <a:t>chase</a:t>
            </a:r>
            <a:r>
              <a:rPr lang="en-US" altLang="en-US" sz="2000">
                <a:sym typeface="Wingdings" charset="2"/>
              </a:rPr>
              <a:t> procedure used with DB dependencies</a:t>
            </a:r>
            <a:endParaRPr lang="en-US" altLang="en-US" sz="2400">
              <a:sym typeface="Wingdings" charset="2"/>
            </a:endParaRPr>
          </a:p>
          <a:p>
            <a:pPr>
              <a:spcBef>
                <a:spcPts val="1200"/>
              </a:spcBef>
            </a:pPr>
            <a:r>
              <a:rPr lang="en-US" altLang="en-US" b="1">
                <a:solidFill>
                  <a:srgbClr val="0000FF"/>
                </a:solidFill>
                <a:sym typeface="Wingdings" charset="2"/>
              </a:rPr>
              <a:t>Evaluate</a:t>
            </a:r>
            <a:r>
              <a:rPr lang="en-US" altLang="en-US">
                <a:sym typeface="Wingdings" charset="2"/>
              </a:rPr>
              <a:t> </a:t>
            </a:r>
            <a:r>
              <a:rPr lang="en-GB" altLang="en-US" sz="2400">
                <a:latin typeface="cmsy10" charset="0"/>
              </a:rPr>
              <a:t>Q</a:t>
            </a:r>
            <a:r>
              <a:rPr lang="en-US" altLang="en-US">
                <a:sym typeface="Wingdings" charset="2"/>
              </a:rPr>
              <a:t> against DB</a:t>
            </a:r>
            <a:r>
              <a:rPr lang="en-US" altLang="en-US" sz="2400" baseline="30000">
                <a:latin typeface="cmsy10" charset="0"/>
              </a:rPr>
              <a:t>0</a:t>
            </a:r>
            <a:endParaRPr lang="en-US" altLang="en-US">
              <a:sym typeface="Wingdings" charset="2"/>
            </a:endParaRPr>
          </a:p>
          <a:p>
            <a:endParaRPr lang="en-US" altLang="en-US"/>
          </a:p>
        </p:txBody>
      </p:sp>
      <p:pic>
        <p:nvPicPr>
          <p:cNvPr id="71683" name="Picture 4" descr="materialisation.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20838" y="3325813"/>
            <a:ext cx="63500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a:t>Materialisation — Issues</a:t>
            </a:r>
          </a:p>
        </p:txBody>
      </p:sp>
      <p:sp>
        <p:nvSpPr>
          <p:cNvPr id="50178" name="Content Placeholder 2"/>
          <p:cNvSpPr>
            <a:spLocks noGrp="1"/>
          </p:cNvSpPr>
          <p:nvPr>
            <p:ph idx="1"/>
          </p:nvPr>
        </p:nvSpPr>
        <p:spPr/>
        <p:txBody>
          <a:bodyPr/>
          <a:lstStyle/>
          <a:p>
            <a:pPr>
              <a:buFont typeface="Wingdings" charset="2"/>
              <a:buNone/>
            </a:pPr>
            <a:r>
              <a:rPr lang="en-GB" altLang="en-US" sz="2000" b="1" dirty="0">
                <a:solidFill>
                  <a:srgbClr val="0000FD"/>
                </a:solidFill>
                <a:sym typeface="Zapf Dingbats" charset="0"/>
              </a:rPr>
              <a:t>1</a:t>
            </a:r>
            <a:r>
              <a:rPr lang="en-GB" altLang="en-US" sz="2000" dirty="0">
                <a:sym typeface="Zapf Dingbats" charset="0"/>
              </a:rPr>
              <a:t>	</a:t>
            </a:r>
            <a:r>
              <a:rPr lang="en-US" altLang="en-US" b="1" dirty="0">
                <a:solidFill>
                  <a:srgbClr val="0000FD"/>
                </a:solidFill>
                <a:sym typeface="Zapf Dingbats" charset="0"/>
              </a:rPr>
              <a:t>Scalability</a:t>
            </a:r>
            <a:endParaRPr lang="en-US" altLang="en-US" b="1" dirty="0">
              <a:solidFill>
                <a:srgbClr val="0000FD"/>
              </a:solidFill>
            </a:endParaRPr>
          </a:p>
          <a:p>
            <a:pPr lvl="1">
              <a:spcBef>
                <a:spcPts val="600"/>
              </a:spcBef>
            </a:pPr>
            <a:r>
              <a:rPr lang="en-US" altLang="en-US" dirty="0" err="1"/>
              <a:t>Ptime</a:t>
            </a:r>
            <a:r>
              <a:rPr lang="en-US" altLang="en-US" dirty="0"/>
              <a:t> complete</a:t>
            </a:r>
          </a:p>
          <a:p>
            <a:pPr lvl="1">
              <a:spcBef>
                <a:spcPts val="600"/>
              </a:spcBef>
            </a:pPr>
            <a:r>
              <a:rPr lang="en-US" altLang="en-US" dirty="0"/>
              <a:t>Efficiently implementable in practice?</a:t>
            </a:r>
          </a:p>
          <a:p>
            <a:pPr>
              <a:spcBef>
                <a:spcPts val="1200"/>
              </a:spcBef>
              <a:buFont typeface="Wingdings" charset="2"/>
              <a:buNone/>
            </a:pPr>
            <a:r>
              <a:rPr lang="en-GB" altLang="en-US" b="1" dirty="0">
                <a:solidFill>
                  <a:srgbClr val="0000FD"/>
                </a:solidFill>
              </a:rPr>
              <a:t>2</a:t>
            </a:r>
            <a:r>
              <a:rPr lang="en-GB" altLang="en-US" dirty="0"/>
              <a:t>	</a:t>
            </a:r>
            <a:r>
              <a:rPr lang="en-GB" altLang="en-US" b="1" dirty="0">
                <a:solidFill>
                  <a:srgbClr val="0000FD"/>
                </a:solidFill>
              </a:rPr>
              <a:t>Updates</a:t>
            </a:r>
          </a:p>
          <a:p>
            <a:pPr lvl="1">
              <a:spcBef>
                <a:spcPts val="600"/>
              </a:spcBef>
            </a:pPr>
            <a:r>
              <a:rPr lang="en-US" altLang="en-US" dirty="0"/>
              <a:t>Additions relatively easy (continue </a:t>
            </a:r>
            <a:r>
              <a:rPr lang="en-US" altLang="en-US" dirty="0" err="1"/>
              <a:t>materialisation</a:t>
            </a:r>
            <a:r>
              <a:rPr lang="en-US" altLang="en-US" dirty="0"/>
              <a:t>)</a:t>
            </a:r>
          </a:p>
          <a:p>
            <a:pPr lvl="1">
              <a:spcBef>
                <a:spcPts val="600"/>
              </a:spcBef>
            </a:pPr>
            <a:r>
              <a:rPr lang="en-US" altLang="en-US" dirty="0"/>
              <a:t>But what about retraction?</a:t>
            </a:r>
          </a:p>
          <a:p>
            <a:pPr>
              <a:spcBef>
                <a:spcPts val="1200"/>
              </a:spcBef>
              <a:buFont typeface="Wingdings" charset="2"/>
              <a:buNone/>
            </a:pPr>
            <a:r>
              <a:rPr lang="en-GB" altLang="en-US" b="1" dirty="0">
                <a:solidFill>
                  <a:srgbClr val="0000FD"/>
                </a:solidFill>
              </a:rPr>
              <a:t>3</a:t>
            </a:r>
            <a:r>
              <a:rPr lang="en-GB" altLang="en-US" dirty="0"/>
              <a:t>	</a:t>
            </a:r>
            <a:r>
              <a:rPr lang="en-GB" altLang="en-US" b="1" dirty="0">
                <a:solidFill>
                  <a:srgbClr val="0000FD"/>
                </a:solidFill>
              </a:rPr>
              <a:t>Migrating data to RDF</a:t>
            </a:r>
          </a:p>
          <a:p>
            <a:pPr lvl="1">
              <a:spcBef>
                <a:spcPts val="600"/>
              </a:spcBef>
            </a:pPr>
            <a:r>
              <a:rPr lang="en-US" altLang="en-US" dirty="0" err="1"/>
              <a:t>Materialisation</a:t>
            </a:r>
            <a:r>
              <a:rPr lang="en-US" altLang="en-US" dirty="0"/>
              <a:t> assumes data in “special” (RDF triple) store</a:t>
            </a:r>
          </a:p>
          <a:p>
            <a:pPr lvl="1">
              <a:spcBef>
                <a:spcPts val="600"/>
              </a:spcBef>
            </a:pPr>
            <a:r>
              <a:rPr lang="en-US" altLang="en-US" dirty="0"/>
              <a:t>How can legacy data be migrated?</a:t>
            </a:r>
          </a:p>
          <a:p>
            <a:pPr>
              <a:spcBef>
                <a:spcPts val="1200"/>
              </a:spcBef>
              <a:buFont typeface="Wingdings" charset="2"/>
              <a:buNone/>
            </a:pPr>
            <a:r>
              <a:rPr lang="en-GB" altLang="en-US" b="1" dirty="0">
                <a:solidFill>
                  <a:srgbClr val="0000FD"/>
                </a:solidFill>
              </a:rPr>
              <a:t>4</a:t>
            </a:r>
            <a:r>
              <a:rPr lang="en-GB" altLang="en-US" dirty="0"/>
              <a:t>	</a:t>
            </a:r>
            <a:r>
              <a:rPr lang="en-GB" altLang="en-US" b="1" dirty="0">
                <a:solidFill>
                  <a:srgbClr val="0000FD"/>
                </a:solidFill>
              </a:rPr>
              <a:t>Expressivity</a:t>
            </a:r>
          </a:p>
          <a:p>
            <a:pPr lvl="1">
              <a:spcBef>
                <a:spcPts val="600"/>
              </a:spcBef>
            </a:pPr>
            <a:r>
              <a:rPr lang="en-US" altLang="en-US" dirty="0"/>
              <a:t>               ; in particular, no RHS </a:t>
            </a:r>
            <a:r>
              <a:rPr lang="en-US" altLang="en-US" dirty="0" err="1" smtClean="0"/>
              <a:t>existentials</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57325" y="5383213"/>
            <a:ext cx="9302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8">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8">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178">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smtClean="0"/>
              <a:t>Applications: Travel </a:t>
            </a:r>
            <a:r>
              <a:rPr lang="en-US" altLang="en-US" dirty="0"/>
              <a:t>planning and booking</a:t>
            </a:r>
          </a:p>
        </p:txBody>
      </p:sp>
      <p:sp>
        <p:nvSpPr>
          <p:cNvPr id="22530" name="Content Placeholder 2"/>
          <p:cNvSpPr>
            <a:spLocks noGrp="1"/>
          </p:cNvSpPr>
          <p:nvPr>
            <p:ph idx="1"/>
          </p:nvPr>
        </p:nvSpPr>
        <p:spPr/>
        <p:txBody>
          <a:bodyPr/>
          <a:lstStyle/>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marL="0" indent="0">
              <a:buFont typeface="Wingdings" charset="0"/>
              <a:buNone/>
              <a:defRPr/>
            </a:pPr>
            <a:endParaRPr lang="en-US" dirty="0"/>
          </a:p>
        </p:txBody>
      </p:sp>
      <p:pic>
        <p:nvPicPr>
          <p:cNvPr id="21507" name="Picture 1" descr="Screen Shot 2015-10-04 at 10.50.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2475" y="1495425"/>
            <a:ext cx="763587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tLang="en-US"/>
              <a:t>Materialisation: Scalability</a:t>
            </a:r>
          </a:p>
        </p:txBody>
      </p:sp>
      <p:sp>
        <p:nvSpPr>
          <p:cNvPr id="53250" name="Content Placeholder 2"/>
          <p:cNvSpPr>
            <a:spLocks noGrp="1"/>
          </p:cNvSpPr>
          <p:nvPr>
            <p:ph idx="1"/>
          </p:nvPr>
        </p:nvSpPr>
        <p:spPr>
          <a:xfrm>
            <a:off x="685800" y="1511300"/>
            <a:ext cx="8231188" cy="4114800"/>
          </a:xfrm>
        </p:spPr>
        <p:txBody>
          <a:bodyPr/>
          <a:lstStyle/>
          <a:p>
            <a:pPr>
              <a:spcAft>
                <a:spcPts val="600"/>
              </a:spcAft>
            </a:pPr>
            <a:r>
              <a:rPr lang="en-US" altLang="en-US"/>
              <a:t>Efficient </a:t>
            </a:r>
            <a:r>
              <a:rPr lang="en-US" altLang="en-US" b="1">
                <a:solidFill>
                  <a:srgbClr val="0000FD"/>
                </a:solidFill>
              </a:rPr>
              <a:t>Datalog/RL</a:t>
            </a:r>
            <a:r>
              <a:rPr lang="en-US" altLang="en-US"/>
              <a:t> engine is critical</a:t>
            </a:r>
          </a:p>
          <a:p>
            <a:pPr>
              <a:spcBef>
                <a:spcPts val="600"/>
              </a:spcBef>
              <a:spcAft>
                <a:spcPts val="600"/>
              </a:spcAft>
            </a:pPr>
            <a:r>
              <a:rPr lang="en-US" altLang="en-US"/>
              <a:t>Existing approaches mainly target distributed “shared-nothing” architectures, often via </a:t>
            </a:r>
            <a:r>
              <a:rPr lang="en-US" altLang="en-US" b="1">
                <a:solidFill>
                  <a:srgbClr val="0000FD"/>
                </a:solidFill>
              </a:rPr>
              <a:t>map reduce</a:t>
            </a:r>
          </a:p>
          <a:p>
            <a:pPr lvl="1">
              <a:spcAft>
                <a:spcPts val="600"/>
              </a:spcAft>
            </a:pPr>
            <a:r>
              <a:rPr lang="en-US" altLang="en-US"/>
              <a:t>High communication overhead</a:t>
            </a:r>
          </a:p>
          <a:p>
            <a:pPr lvl="1">
              <a:spcAft>
                <a:spcPts val="600"/>
              </a:spcAft>
            </a:pPr>
            <a:r>
              <a:rPr lang="en-US" altLang="en-US"/>
              <a:t>Typically focus on small fragments (e.g., RDFS), so don’t really address expressivity issue </a:t>
            </a:r>
          </a:p>
          <a:p>
            <a:pPr lvl="1">
              <a:spcAft>
                <a:spcPts val="600"/>
              </a:spcAft>
            </a:pPr>
            <a:r>
              <a:rPr lang="en-US" altLang="en-US"/>
              <a:t>Even then, query answering over (distributed) materialized data is non-trivial and may require considerable communication</a:t>
            </a:r>
          </a:p>
          <a:p>
            <a:pPr lvl="1">
              <a:spcAft>
                <a:spcPts val="600"/>
              </a:spcAft>
            </a:pPr>
            <a:endParaRPr lang="en-US" altLang="en-US"/>
          </a:p>
          <a:p>
            <a:pPr lvl="1">
              <a:spcAft>
                <a:spcPts val="600"/>
              </a:spcAft>
            </a:pPr>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t>RDFox Datalog Engine</a:t>
            </a:r>
          </a:p>
        </p:txBody>
      </p:sp>
      <p:sp>
        <p:nvSpPr>
          <p:cNvPr id="45058" name="Content Placeholder 2"/>
          <p:cNvSpPr>
            <a:spLocks noGrp="1"/>
          </p:cNvSpPr>
          <p:nvPr>
            <p:ph idx="1"/>
          </p:nvPr>
        </p:nvSpPr>
        <p:spPr>
          <a:xfrm>
            <a:off x="685800" y="1511300"/>
            <a:ext cx="8458200" cy="4114800"/>
          </a:xfrm>
        </p:spPr>
        <p:txBody>
          <a:bodyPr/>
          <a:lstStyle/>
          <a:p>
            <a:pPr>
              <a:spcAft>
                <a:spcPts val="600"/>
              </a:spcAft>
            </a:pPr>
            <a:r>
              <a:rPr lang="en-US" altLang="en-US"/>
              <a:t>Targets SOTA </a:t>
            </a:r>
            <a:r>
              <a:rPr lang="en-US" altLang="en-US" b="1">
                <a:solidFill>
                  <a:srgbClr val="0000FF"/>
                </a:solidFill>
              </a:rPr>
              <a:t>main-memory, mulit-core</a:t>
            </a:r>
            <a:r>
              <a:rPr lang="en-US" altLang="en-US"/>
              <a:t> architecture</a:t>
            </a:r>
          </a:p>
          <a:p>
            <a:pPr lvl="1">
              <a:spcAft>
                <a:spcPts val="600"/>
              </a:spcAft>
            </a:pPr>
            <a:r>
              <a:rPr lang="en-US" altLang="en-US"/>
              <a:t>Optimized in-memory storage with ‘mostly’ </a:t>
            </a:r>
            <a:r>
              <a:rPr lang="en-US" altLang="en-US">
                <a:solidFill>
                  <a:srgbClr val="0000FF"/>
                </a:solidFill>
              </a:rPr>
              <a:t>lock-free parallel inserts</a:t>
            </a:r>
          </a:p>
          <a:p>
            <a:pPr lvl="1">
              <a:spcAft>
                <a:spcPts val="600"/>
              </a:spcAft>
            </a:pPr>
            <a:r>
              <a:rPr lang="en-US" altLang="en-US"/>
              <a:t>Memory efficient: commodity server with 128 GB can store </a:t>
            </a:r>
            <a:r>
              <a:rPr lang="en-US" altLang="en-US">
                <a:solidFill>
                  <a:srgbClr val="0000FF"/>
                </a:solidFill>
              </a:rPr>
              <a:t>&gt;10</a:t>
            </a:r>
            <a:r>
              <a:rPr lang="en-US" altLang="en-US" baseline="30000">
                <a:solidFill>
                  <a:srgbClr val="0000FF"/>
                </a:solidFill>
              </a:rPr>
              <a:t>9</a:t>
            </a:r>
            <a:r>
              <a:rPr lang="en-US" altLang="en-US">
                <a:solidFill>
                  <a:srgbClr val="0000FF"/>
                </a:solidFill>
              </a:rPr>
              <a:t> triples</a:t>
            </a:r>
          </a:p>
          <a:p>
            <a:pPr lvl="1">
              <a:spcAft>
                <a:spcPts val="600"/>
              </a:spcAft>
            </a:pPr>
            <a:r>
              <a:rPr lang="en-US" altLang="en-US"/>
              <a:t>Exploits multi-core architecture: </a:t>
            </a:r>
            <a:r>
              <a:rPr lang="en-US" altLang="en-US">
                <a:solidFill>
                  <a:srgbClr val="0000FF"/>
                </a:solidFill>
              </a:rPr>
              <a:t>10-20 x speedup with 32/16 threads/cores</a:t>
            </a:r>
          </a:p>
          <a:p>
            <a:pPr lvl="1">
              <a:spcAft>
                <a:spcPts val="600"/>
              </a:spcAft>
            </a:pPr>
            <a:r>
              <a:rPr lang="en-US" altLang="en-US">
                <a:solidFill>
                  <a:srgbClr val="0000FF"/>
                </a:solidFill>
              </a:rPr>
              <a:t>LUBM 120K</a:t>
            </a:r>
            <a:r>
              <a:rPr lang="en-US" altLang="en-US">
                <a:solidFill>
                  <a:srgbClr val="000000"/>
                </a:solidFill>
              </a:rPr>
              <a:t> (&gt;10</a:t>
            </a:r>
            <a:r>
              <a:rPr lang="en-US" altLang="en-US" baseline="30000">
                <a:solidFill>
                  <a:srgbClr val="000000"/>
                </a:solidFill>
              </a:rPr>
              <a:t>10</a:t>
            </a:r>
            <a:r>
              <a:rPr lang="en-US" altLang="en-US">
                <a:solidFill>
                  <a:srgbClr val="000000"/>
                </a:solidFill>
              </a:rPr>
              <a:t> triples)</a:t>
            </a:r>
            <a:r>
              <a:rPr lang="en-US" altLang="en-US">
                <a:solidFill>
                  <a:srgbClr val="0000FF"/>
                </a:solidFill>
              </a:rPr>
              <a:t> in 251s </a:t>
            </a:r>
            <a:r>
              <a:rPr lang="en-US" altLang="en-US">
                <a:solidFill>
                  <a:srgbClr val="000000"/>
                </a:solidFill>
              </a:rPr>
              <a:t>(20M t/s) on</a:t>
            </a:r>
            <a:r>
              <a:rPr lang="en-US" altLang="en-US">
                <a:solidFill>
                  <a:srgbClr val="0000FF"/>
                </a:solidFill>
              </a:rPr>
              <a:t> </a:t>
            </a:r>
            <a:r>
              <a:rPr lang="en-US" altLang="en-US"/>
              <a:t>T5-8 (4TB/1024 threads)</a:t>
            </a:r>
            <a:endParaRPr lang="en-US" altLang="en-US">
              <a:solidFill>
                <a:srgbClr val="0000FF"/>
              </a:solidFill>
            </a:endParaRPr>
          </a:p>
        </p:txBody>
      </p:sp>
      <p:pic>
        <p:nvPicPr>
          <p:cNvPr id="45059" name="Picture 1" descr="im08t0-226925-flat-et58-2015410.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0938" y="3608388"/>
            <a:ext cx="3787775"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500"/>
                                        <p:tgtEl>
                                          <p:spTgt spid="450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fade">
                                      <p:cBhvr>
                                        <p:cTn id="12" dur="500"/>
                                        <p:tgtEl>
                                          <p:spTgt spid="450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8">
                                            <p:txEl>
                                              <p:pRg st="3" end="3"/>
                                            </p:txEl>
                                          </p:spTgt>
                                        </p:tgtEl>
                                        <p:attrNameLst>
                                          <p:attrName>style.visibility</p:attrName>
                                        </p:attrNameLst>
                                      </p:cBhvr>
                                      <p:to>
                                        <p:strVal val="visible"/>
                                      </p:to>
                                    </p:set>
                                    <p:animEffect transition="in" filter="fade">
                                      <p:cBhvr>
                                        <p:cTn id="17" dur="500"/>
                                        <p:tgtEl>
                                          <p:spTgt spid="4505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8">
                                            <p:txEl>
                                              <p:pRg st="4" end="4"/>
                                            </p:txEl>
                                          </p:spTgt>
                                        </p:tgtEl>
                                        <p:attrNameLst>
                                          <p:attrName>style.visibility</p:attrName>
                                        </p:attrNameLst>
                                      </p:cBhvr>
                                      <p:to>
                                        <p:strVal val="visible"/>
                                      </p:to>
                                    </p:set>
                                    <p:animEffect transition="in" filter="fade">
                                      <p:cBhvr>
                                        <p:cTn id="22" dur="500"/>
                                        <p:tgtEl>
                                          <p:spTgt spid="4505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5059"/>
                                        </p:tgtEl>
                                        <p:attrNameLst>
                                          <p:attrName>style.visibility</p:attrName>
                                        </p:attrNameLst>
                                      </p:cBhvr>
                                      <p:to>
                                        <p:strVal val="visible"/>
                                      </p:to>
                                    </p:set>
                                    <p:animEffect transition="in" filter="fade">
                                      <p:cBhvr>
                                        <p:cTn id="25"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a:t>RDFox Datalog Engine</a:t>
            </a:r>
          </a:p>
        </p:txBody>
      </p:sp>
      <p:sp>
        <p:nvSpPr>
          <p:cNvPr id="65538" name="Content Placeholder 2"/>
          <p:cNvSpPr>
            <a:spLocks noGrp="1"/>
          </p:cNvSpPr>
          <p:nvPr>
            <p:ph idx="1"/>
          </p:nvPr>
        </p:nvSpPr>
        <p:spPr>
          <a:xfrm>
            <a:off x="685800" y="1511300"/>
            <a:ext cx="8328025" cy="4114800"/>
          </a:xfrm>
        </p:spPr>
        <p:txBody>
          <a:bodyPr/>
          <a:lstStyle/>
          <a:p>
            <a:pPr>
              <a:spcBef>
                <a:spcPts val="1200"/>
              </a:spcBef>
              <a:spcAft>
                <a:spcPts val="600"/>
              </a:spcAft>
            </a:pPr>
            <a:r>
              <a:rPr lang="en-US" altLang="en-US" b="1">
                <a:solidFill>
                  <a:srgbClr val="0000FD"/>
                </a:solidFill>
              </a:rPr>
              <a:t>Incremental addition and retraction </a:t>
            </a:r>
            <a:r>
              <a:rPr lang="en-US" altLang="en-US"/>
              <a:t>of triples</a:t>
            </a:r>
          </a:p>
          <a:p>
            <a:pPr lvl="1">
              <a:spcBef>
                <a:spcPts val="438"/>
              </a:spcBef>
              <a:spcAft>
                <a:spcPts val="600"/>
              </a:spcAft>
            </a:pPr>
            <a:r>
              <a:rPr lang="en-US" altLang="en-US"/>
              <a:t>Retraction via novel </a:t>
            </a:r>
            <a:r>
              <a:rPr lang="en-US" altLang="en-US">
                <a:solidFill>
                  <a:srgbClr val="0000FD"/>
                </a:solidFill>
              </a:rPr>
              <a:t>FBF “view maintenance” </a:t>
            </a:r>
            <a:r>
              <a:rPr lang="en-US" altLang="en-US"/>
              <a:t>algorithm</a:t>
            </a:r>
          </a:p>
          <a:p>
            <a:pPr lvl="1">
              <a:spcBef>
                <a:spcPts val="438"/>
              </a:spcBef>
              <a:spcAft>
                <a:spcPts val="600"/>
              </a:spcAft>
            </a:pPr>
            <a:r>
              <a:rPr lang="en-US" altLang="en-US"/>
              <a:t>Retraction of </a:t>
            </a:r>
            <a:r>
              <a:rPr lang="en-US" altLang="en-US">
                <a:solidFill>
                  <a:srgbClr val="0000FD"/>
                </a:solidFill>
              </a:rPr>
              <a:t>5,000 triples </a:t>
            </a:r>
            <a:r>
              <a:rPr lang="en-US" altLang="en-US"/>
              <a:t>from materialised LUBM 50k in </a:t>
            </a:r>
            <a:r>
              <a:rPr lang="en-US" altLang="en-US">
                <a:solidFill>
                  <a:srgbClr val="0000FD"/>
                </a:solidFill>
              </a:rPr>
              <a:t>less than 1s</a:t>
            </a:r>
          </a:p>
          <a:p>
            <a:pPr>
              <a:spcBef>
                <a:spcPts val="1200"/>
              </a:spcBef>
              <a:spcAft>
                <a:spcPts val="600"/>
              </a:spcAft>
            </a:pPr>
            <a:r>
              <a:rPr lang="en-US" altLang="en-US"/>
              <a:t>Many other </a:t>
            </a:r>
            <a:r>
              <a:rPr lang="en-US" altLang="en-US" b="1">
                <a:solidFill>
                  <a:srgbClr val="0000FD"/>
                </a:solidFill>
              </a:rPr>
              <a:t>novel features</a:t>
            </a:r>
          </a:p>
          <a:p>
            <a:pPr lvl="1">
              <a:spcAft>
                <a:spcPts val="600"/>
              </a:spcAft>
            </a:pPr>
            <a:r>
              <a:rPr lang="en-US" altLang="en-US"/>
              <a:t>Handles more general (than RL) Dalalog and </a:t>
            </a:r>
            <a:r>
              <a:rPr lang="en-US" altLang="en-US">
                <a:solidFill>
                  <a:srgbClr val="0000FD"/>
                </a:solidFill>
              </a:rPr>
              <a:t>SWRL rules</a:t>
            </a:r>
          </a:p>
          <a:p>
            <a:pPr lvl="1">
              <a:spcAft>
                <a:spcPts val="600"/>
              </a:spcAft>
            </a:pPr>
            <a:r>
              <a:rPr lang="en-US" altLang="en-US"/>
              <a:t>SPARQL features such as </a:t>
            </a:r>
            <a:r>
              <a:rPr lang="en-US" altLang="en-US">
                <a:solidFill>
                  <a:srgbClr val="0000FD"/>
                </a:solidFill>
              </a:rPr>
              <a:t>BIND and FILTER </a:t>
            </a:r>
            <a:r>
              <a:rPr lang="en-US" altLang="en-US"/>
              <a:t>in rule bodies</a:t>
            </a:r>
          </a:p>
          <a:p>
            <a:pPr lvl="1">
              <a:spcAft>
                <a:spcPts val="600"/>
              </a:spcAft>
            </a:pPr>
            <a:r>
              <a:rPr lang="en-US" altLang="en-US"/>
              <a:t>Native equality handling (</a:t>
            </a:r>
            <a:r>
              <a:rPr lang="en-US" altLang="en-US">
                <a:solidFill>
                  <a:srgbClr val="0000FF"/>
                </a:solidFill>
              </a:rPr>
              <a:t>owl:sameAs)</a:t>
            </a:r>
            <a:r>
              <a:rPr lang="en-US" altLang="en-US"/>
              <a:t> via rewriting</a:t>
            </a:r>
          </a:p>
          <a:p>
            <a:pPr lvl="1">
              <a:spcAft>
                <a:spcPts val="600"/>
              </a:spcAft>
            </a:pPr>
            <a:r>
              <a:rPr lang="en-US" altLang="en-US"/>
              <a:t>Stratified </a:t>
            </a:r>
            <a:r>
              <a:rPr lang="en-US" altLang="en-US">
                <a:solidFill>
                  <a:srgbClr val="0000FD"/>
                </a:solidFill>
              </a:rPr>
              <a:t>negation as failure </a:t>
            </a:r>
            <a:r>
              <a:rPr lang="en-US" altLang="en-US"/>
              <a:t>(NAF)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8">
                                            <p:txEl>
                                              <p:pRg st="3" end="3"/>
                                            </p:txEl>
                                          </p:spTgt>
                                        </p:tgtEl>
                                        <p:attrNameLst>
                                          <p:attrName>style.visibility</p:attrName>
                                        </p:attrNameLst>
                                      </p:cBhvr>
                                      <p:to>
                                        <p:strVal val="visible"/>
                                      </p:to>
                                    </p:set>
                                    <p:animEffect transition="in" filter="fade">
                                      <p:cBhvr>
                                        <p:cTn id="7" dur="500"/>
                                        <p:tgtEl>
                                          <p:spTgt spid="65538">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8">
                                            <p:txEl>
                                              <p:pRg st="4" end="4"/>
                                            </p:txEl>
                                          </p:spTgt>
                                        </p:tgtEl>
                                        <p:attrNameLst>
                                          <p:attrName>style.visibility</p:attrName>
                                        </p:attrNameLst>
                                      </p:cBhvr>
                                      <p:to>
                                        <p:strVal val="visible"/>
                                      </p:to>
                                    </p:set>
                                    <p:animEffect transition="in" filter="fade">
                                      <p:cBhvr>
                                        <p:cTn id="10" dur="500"/>
                                        <p:tgtEl>
                                          <p:spTgt spid="65538">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538">
                                            <p:txEl>
                                              <p:pRg st="5" end="5"/>
                                            </p:txEl>
                                          </p:spTgt>
                                        </p:tgtEl>
                                        <p:attrNameLst>
                                          <p:attrName>style.visibility</p:attrName>
                                        </p:attrNameLst>
                                      </p:cBhvr>
                                      <p:to>
                                        <p:strVal val="visible"/>
                                      </p:to>
                                    </p:set>
                                    <p:animEffect transition="in" filter="fade">
                                      <p:cBhvr>
                                        <p:cTn id="13" dur="500"/>
                                        <p:tgtEl>
                                          <p:spTgt spid="65538">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538">
                                            <p:txEl>
                                              <p:pRg st="6" end="6"/>
                                            </p:txEl>
                                          </p:spTgt>
                                        </p:tgtEl>
                                        <p:attrNameLst>
                                          <p:attrName>style.visibility</p:attrName>
                                        </p:attrNameLst>
                                      </p:cBhvr>
                                      <p:to>
                                        <p:strVal val="visible"/>
                                      </p:to>
                                    </p:set>
                                    <p:animEffect transition="in" filter="fade">
                                      <p:cBhvr>
                                        <p:cTn id="16" dur="500"/>
                                        <p:tgtEl>
                                          <p:spTgt spid="65538">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538">
                                            <p:txEl>
                                              <p:pRg st="7" end="7"/>
                                            </p:txEl>
                                          </p:spTgt>
                                        </p:tgtEl>
                                        <p:attrNameLst>
                                          <p:attrName>style.visibility</p:attrName>
                                        </p:attrNameLst>
                                      </p:cBhvr>
                                      <p:to>
                                        <p:strVal val="visible"/>
                                      </p:to>
                                    </p:set>
                                    <p:animEffect transition="in" filter="fade">
                                      <p:cBhvr>
                                        <p:cTn id="19" dur="500"/>
                                        <p:tgtEl>
                                          <p:spTgt spid="655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Materialisation: Data Migration</a:t>
            </a:r>
          </a:p>
        </p:txBody>
      </p:sp>
      <p:sp>
        <p:nvSpPr>
          <p:cNvPr id="3" name="Content Placeholder 2"/>
          <p:cNvSpPr>
            <a:spLocks noGrp="1"/>
          </p:cNvSpPr>
          <p:nvPr>
            <p:ph idx="1"/>
          </p:nvPr>
        </p:nvSpPr>
        <p:spPr/>
        <p:txBody>
          <a:bodyPr/>
          <a:lstStyle/>
          <a:p>
            <a:r>
              <a:rPr lang="en-US" altLang="en-US"/>
              <a:t>Need to specify a suitable </a:t>
            </a:r>
            <a:r>
              <a:rPr lang="en-US" altLang="en-US" b="1">
                <a:solidFill>
                  <a:srgbClr val="0000FF"/>
                </a:solidFill>
                <a:sym typeface="Wingdings" charset="2"/>
              </a:rPr>
              <a:t>migration </a:t>
            </a:r>
            <a:r>
              <a:rPr lang="en-US" altLang="en-US"/>
              <a:t>process</a:t>
            </a:r>
          </a:p>
          <a:p>
            <a:pPr lvl="1"/>
            <a:r>
              <a:rPr lang="en-US" altLang="en-US"/>
              <a:t>Use </a:t>
            </a:r>
            <a:r>
              <a:rPr lang="en-US" altLang="en-US" b="1">
                <a:solidFill>
                  <a:srgbClr val="0000FF"/>
                </a:solidFill>
                <a:sym typeface="Wingdings" charset="2"/>
              </a:rPr>
              <a:t>R2RML </a:t>
            </a:r>
            <a:r>
              <a:rPr lang="en-US" altLang="en-US"/>
              <a:t>mappings to extract data and transform into RDF</a:t>
            </a:r>
          </a:p>
          <a:p>
            <a:pPr lvl="1"/>
            <a:r>
              <a:rPr lang="en-US" altLang="en-US"/>
              <a:t>But where do these mappings come from?</a:t>
            </a:r>
          </a:p>
          <a:p>
            <a:endParaRPr lang="en-US" altLang="en-US"/>
          </a:p>
          <a:p>
            <a:r>
              <a:rPr lang="en-US" altLang="en-US"/>
              <a:t>Recall query rewriting:</a:t>
            </a:r>
          </a:p>
          <a:p>
            <a:pPr lvl="1"/>
            <a:r>
              <a:rPr lang="en-US" altLang="en-US" b="1">
                <a:solidFill>
                  <a:srgbClr val="0000FD"/>
                </a:solidFill>
              </a:rPr>
              <a:t>Mappings </a:t>
            </a:r>
            <a:r>
              <a:rPr lang="en-GB" altLang="en-US" sz="2000" b="1">
                <a:solidFill>
                  <a:srgbClr val="0000FD"/>
                </a:solidFill>
                <a:latin typeface="cmsy10" charset="0"/>
              </a:rPr>
              <a:t>M</a:t>
            </a:r>
            <a:r>
              <a:rPr lang="en-US" altLang="en-US">
                <a:sym typeface="Wingdings" charset="2"/>
              </a:rPr>
              <a:t> </a:t>
            </a:r>
            <a:r>
              <a:rPr lang="en-US" altLang="en-US" i="1">
                <a:sym typeface="Wingdings" charset="2"/>
              </a:rPr>
              <a:t>are</a:t>
            </a:r>
            <a:r>
              <a:rPr lang="en-US" altLang="en-US">
                <a:sym typeface="Wingdings" charset="2"/>
              </a:rPr>
              <a:t> R2RML mappings</a:t>
            </a:r>
            <a:endParaRPr lang="en-US" altLang="en-US" b="1">
              <a:solidFill>
                <a:srgbClr val="0000FD"/>
              </a:solidFill>
              <a:sym typeface="Wingdings" charset="2"/>
            </a:endParaRPr>
          </a:p>
          <a:p>
            <a:pPr lvl="1"/>
            <a:r>
              <a:rPr lang="en-US" altLang="en-US">
                <a:sym typeface="Wingdings" charset="2"/>
              </a:rPr>
              <a:t>Run mappings </a:t>
            </a:r>
            <a:r>
              <a:rPr lang="en-US" altLang="en-US" b="1">
                <a:solidFill>
                  <a:srgbClr val="0000FD"/>
                </a:solidFill>
                <a:sym typeface="Wingdings" charset="2"/>
              </a:rPr>
              <a:t>in reverse </a:t>
            </a:r>
            <a:r>
              <a:rPr lang="en-US" altLang="en-US">
                <a:sym typeface="Wingdings" charset="2"/>
              </a:rPr>
              <a:t> to extract </a:t>
            </a:r>
            <a:br>
              <a:rPr lang="en-US" altLang="en-US">
                <a:sym typeface="Wingdings" charset="2"/>
              </a:rPr>
            </a:br>
            <a:r>
              <a:rPr lang="en-US" altLang="en-US">
                <a:sym typeface="Wingdings" charset="2"/>
              </a:rPr>
              <a:t>and transform data</a:t>
            </a:r>
          </a:p>
          <a:p>
            <a:pPr lvl="1"/>
            <a:endParaRPr lang="en-US" altLang="en-US">
              <a:sym typeface="Wingdings" charset="2"/>
            </a:endParaRPr>
          </a:p>
          <a:p>
            <a:r>
              <a:rPr lang="en-US" altLang="en-US"/>
              <a:t>“</a:t>
            </a:r>
            <a:r>
              <a:rPr lang="en-US" altLang="en-US" b="1">
                <a:solidFill>
                  <a:srgbClr val="0000FD"/>
                </a:solidFill>
              </a:rPr>
              <a:t>Lazy ETL</a:t>
            </a:r>
            <a:r>
              <a:rPr lang="en-US" altLang="en-US"/>
              <a:t>”</a:t>
            </a:r>
          </a:p>
          <a:p>
            <a:pPr lvl="1"/>
            <a:r>
              <a:rPr lang="en-US" altLang="en-US"/>
              <a:t>Deploy query rewriting (OBDA) system</a:t>
            </a:r>
          </a:p>
          <a:p>
            <a:pPr lvl="1"/>
            <a:r>
              <a:rPr lang="en-US" altLang="en-US"/>
              <a:t>Extend </a:t>
            </a:r>
            <a:r>
              <a:rPr lang="en-GB" altLang="en-US" sz="1700" b="1">
                <a:latin typeface="cmsy10" charset="0"/>
              </a:rPr>
              <a:t>O</a:t>
            </a:r>
            <a:r>
              <a:rPr lang="en-US" altLang="en-US"/>
              <a:t> and </a:t>
            </a:r>
            <a:r>
              <a:rPr lang="en-GB" altLang="en-US" sz="1700" b="1">
                <a:latin typeface="cmsy10" charset="0"/>
              </a:rPr>
              <a:t>M</a:t>
            </a:r>
            <a:r>
              <a:rPr lang="en-GB" altLang="en-US" b="1">
                <a:latin typeface="cmsy10" charset="0"/>
              </a:rPr>
              <a:t> </a:t>
            </a:r>
            <a:r>
              <a:rPr lang="en-US" altLang="en-US"/>
              <a:t>as needed</a:t>
            </a:r>
          </a:p>
          <a:p>
            <a:pPr lvl="1"/>
            <a:r>
              <a:rPr lang="en-US" altLang="en-US"/>
              <a:t>Use </a:t>
            </a:r>
            <a:r>
              <a:rPr lang="en-GB" altLang="en-US" sz="1700" b="1">
                <a:latin typeface="cmsy10" charset="0"/>
              </a:rPr>
              <a:t>M</a:t>
            </a:r>
            <a:r>
              <a:rPr lang="en-US" altLang="en-US"/>
              <a:t> to ETL data into RDF store</a:t>
            </a:r>
          </a:p>
        </p:txBody>
      </p:sp>
      <p:pic>
        <p:nvPicPr>
          <p:cNvPr id="4" name="Picture 24" descr="Slide1.t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1163" y="2873375"/>
            <a:ext cx="35718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t>Materialisation: Expressivity</a:t>
            </a:r>
          </a:p>
        </p:txBody>
      </p:sp>
      <p:sp>
        <p:nvSpPr>
          <p:cNvPr id="3" name="Content Placeholder 2"/>
          <p:cNvSpPr>
            <a:spLocks noGrp="1"/>
          </p:cNvSpPr>
          <p:nvPr>
            <p:ph idx="1"/>
          </p:nvPr>
        </p:nvSpPr>
        <p:spPr/>
        <p:txBody>
          <a:bodyPr/>
          <a:lstStyle/>
          <a:p>
            <a:pPr>
              <a:defRPr/>
            </a:pPr>
            <a:r>
              <a:rPr lang="en-US" altLang="en-US" dirty="0" smtClean="0"/>
              <a:t>RL is more powerful than QL, but </a:t>
            </a:r>
          </a:p>
          <a:p>
            <a:pPr lvl="1">
              <a:defRPr/>
            </a:pPr>
            <a:r>
              <a:rPr lang="en-US" altLang="en-US" dirty="0" smtClean="0"/>
              <a:t>In particular, no RHS </a:t>
            </a:r>
            <a:r>
              <a:rPr lang="en-US" altLang="en-US" dirty="0" err="1" smtClean="0"/>
              <a:t>existentials</a:t>
            </a:r>
            <a:r>
              <a:rPr lang="en-US" altLang="en-US" dirty="0"/>
              <a:t> </a:t>
            </a:r>
            <a:endParaRPr lang="en-US" altLang="en-US" dirty="0" smtClean="0"/>
          </a:p>
          <a:p>
            <a:pPr lvl="1">
              <a:defRPr/>
            </a:pPr>
            <a:r>
              <a:rPr lang="en-US" altLang="en-US" dirty="0" smtClean="0"/>
              <a:t>Can’t express, e.g., </a:t>
            </a:r>
          </a:p>
          <a:p>
            <a:pPr marL="280800" indent="-280800">
              <a:lnSpc>
                <a:spcPts val="2525"/>
              </a:lnSpc>
              <a:defRPr/>
            </a:pPr>
            <a:endParaRPr lang="en-US" altLang="en-US" dirty="0" smtClean="0"/>
          </a:p>
          <a:p>
            <a:pPr marL="280800" indent="-280800">
              <a:lnSpc>
                <a:spcPts val="2525"/>
              </a:lnSpc>
              <a:defRPr/>
            </a:pPr>
            <a:r>
              <a:rPr lang="en-US" altLang="en-US" dirty="0" smtClean="0"/>
              <a:t>Recall </a:t>
            </a:r>
            <a:r>
              <a:rPr lang="en-US" altLang="en-US" b="1" dirty="0" smtClean="0">
                <a:solidFill>
                  <a:srgbClr val="0000FD"/>
                </a:solidFill>
              </a:rPr>
              <a:t>OWL </a:t>
            </a:r>
            <a:r>
              <a:rPr lang="en-US" altLang="en-US" b="1" dirty="0">
                <a:solidFill>
                  <a:srgbClr val="0000FD"/>
                </a:solidFill>
              </a:rPr>
              <a:t>2 EL </a:t>
            </a:r>
          </a:p>
          <a:p>
            <a:pPr lvl="1">
              <a:lnSpc>
                <a:spcPts val="2525"/>
              </a:lnSpc>
              <a:spcBef>
                <a:spcPct val="0"/>
              </a:spcBef>
              <a:defRPr/>
            </a:pPr>
            <a:r>
              <a:rPr lang="en-US" altLang="en-US" dirty="0"/>
              <a:t>Based on </a:t>
            </a:r>
            <a:r>
              <a:rPr lang="en-GB" altLang="en-US" sz="1700" b="1" dirty="0">
                <a:solidFill>
                  <a:srgbClr val="0000FD"/>
                </a:solidFill>
                <a:latin typeface="cmsy10" charset="0"/>
              </a:rPr>
              <a:t>EL</a:t>
            </a:r>
            <a:r>
              <a:rPr lang="en-US" altLang="en-US" baseline="30000" dirty="0">
                <a:solidFill>
                  <a:srgbClr val="0000FF"/>
                </a:solidFill>
              </a:rPr>
              <a:t>++</a:t>
            </a:r>
            <a:endParaRPr lang="en-US" altLang="en-US" baseline="30000" dirty="0"/>
          </a:p>
          <a:p>
            <a:pPr lvl="1">
              <a:lnSpc>
                <a:spcPts val="2525"/>
              </a:lnSpc>
              <a:spcBef>
                <a:spcPct val="0"/>
              </a:spcBef>
              <a:defRPr/>
            </a:pPr>
            <a:r>
              <a:rPr lang="en-US" altLang="en-US" dirty="0"/>
              <a:t>Implementable via </a:t>
            </a:r>
            <a:r>
              <a:rPr lang="en-US" altLang="en-US" dirty="0" err="1"/>
              <a:t>Datalog</a:t>
            </a:r>
            <a:r>
              <a:rPr lang="en-US" altLang="en-US" dirty="0"/>
              <a:t> query answering plus “filtration”</a:t>
            </a:r>
          </a:p>
          <a:p>
            <a:pPr lvl="1">
              <a:defRPr/>
            </a:pPr>
            <a:endParaRPr lang="en-US" altLang="en-US" dirty="0" smtClean="0"/>
          </a:p>
        </p:txBody>
      </p:sp>
      <p:pic>
        <p:nvPicPr>
          <p:cNvPr id="8089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99038" y="1558925"/>
            <a:ext cx="10429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82975" y="2265363"/>
            <a:ext cx="43545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a:t>OWL 2 EL via Datalog + Filtration</a:t>
            </a:r>
          </a:p>
        </p:txBody>
      </p:sp>
      <p:sp>
        <p:nvSpPr>
          <p:cNvPr id="81922" name="Content Placeholder 2"/>
          <p:cNvSpPr>
            <a:spLocks noGrp="1"/>
          </p:cNvSpPr>
          <p:nvPr>
            <p:ph idx="1"/>
          </p:nvPr>
        </p:nvSpPr>
        <p:spPr/>
        <p:txBody>
          <a:bodyPr/>
          <a:lstStyle/>
          <a:p>
            <a:pPr marL="0" indent="0">
              <a:lnSpc>
                <a:spcPts val="2525"/>
              </a:lnSpc>
              <a:spcAft>
                <a:spcPts val="600"/>
              </a:spcAft>
              <a:buFont typeface="Wingdings" charset="2"/>
              <a:buNone/>
            </a:pPr>
            <a:r>
              <a:rPr lang="en-US" altLang="en-US" sz="2000" b="1"/>
              <a:t>Given (RDF) Data Set, EL ontology </a:t>
            </a:r>
            <a:r>
              <a:rPr lang="en-GB" altLang="en-US" sz="2000" b="1">
                <a:latin typeface="cmsy10" charset="0"/>
              </a:rPr>
              <a:t>O</a:t>
            </a:r>
            <a:r>
              <a:rPr lang="en-US" altLang="en-US" sz="2000" b="1"/>
              <a:t> and query </a:t>
            </a:r>
            <a:r>
              <a:rPr lang="en-GB" altLang="en-US" sz="2000" b="1">
                <a:latin typeface="cmsy10" charset="0"/>
              </a:rPr>
              <a:t>Q</a:t>
            </a:r>
            <a:r>
              <a:rPr lang="en-US" altLang="en-US" sz="2000" b="1"/>
              <a:t>:</a:t>
            </a:r>
            <a:r>
              <a:rPr lang="en-US" altLang="en-US" sz="2000"/>
              <a:t> </a:t>
            </a:r>
          </a:p>
          <a:p>
            <a:pPr marL="0" indent="0">
              <a:lnSpc>
                <a:spcPts val="2525"/>
              </a:lnSpc>
              <a:spcAft>
                <a:spcPts val="600"/>
              </a:spcAft>
              <a:buFont typeface="Wingdings" charset="2"/>
              <a:buNone/>
            </a:pPr>
            <a:endParaRPr lang="en-US" altLang="ja-JP"/>
          </a:p>
        </p:txBody>
      </p:sp>
      <p:pic>
        <p:nvPicPr>
          <p:cNvPr id="81923" name="Picture 3" descr="combined.tif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2925" y="2270125"/>
            <a:ext cx="2932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4"/>
          <p:cNvSpPr>
            <a:spLocks noChangeArrowheads="1"/>
          </p:cNvSpPr>
          <p:nvPr/>
        </p:nvSpPr>
        <p:spPr bwMode="auto">
          <a:xfrm>
            <a:off x="6969125" y="3573463"/>
            <a:ext cx="1649413" cy="2185987"/>
          </a:xfrm>
          <a:prstGeom prst="rect">
            <a:avLst/>
          </a:prstGeom>
          <a:solidFill>
            <a:srgbClr val="D1DA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
        <p:nvSpPr>
          <p:cNvPr id="81925" name="Rectangle 5"/>
          <p:cNvSpPr>
            <a:spLocks noChangeArrowheads="1"/>
          </p:cNvSpPr>
          <p:nvPr/>
        </p:nvSpPr>
        <p:spPr bwMode="auto">
          <a:xfrm>
            <a:off x="5654675" y="2270125"/>
            <a:ext cx="1597025" cy="3468688"/>
          </a:xfrm>
          <a:prstGeom prst="rect">
            <a:avLst/>
          </a:prstGeom>
          <a:solidFill>
            <a:srgbClr val="D1DA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a:t>OWL 2 EL via Datalog + Filtration</a:t>
            </a:r>
          </a:p>
        </p:txBody>
      </p:sp>
      <p:sp>
        <p:nvSpPr>
          <p:cNvPr id="35842" name="Content Placeholder 2"/>
          <p:cNvSpPr>
            <a:spLocks noGrp="1"/>
          </p:cNvSpPr>
          <p:nvPr>
            <p:ph idx="1"/>
          </p:nvPr>
        </p:nvSpPr>
        <p:spPr/>
        <p:txBody>
          <a:bodyPr/>
          <a:lstStyle/>
          <a:p>
            <a:pPr marL="0" indent="0">
              <a:lnSpc>
                <a:spcPts val="2525"/>
              </a:lnSpc>
              <a:spcAft>
                <a:spcPts val="600"/>
              </a:spcAft>
              <a:buFont typeface="Wingdings" charset="0"/>
              <a:buNone/>
              <a:defRPr/>
            </a:pPr>
            <a:r>
              <a:rPr lang="en-US" sz="2000" b="1" dirty="0" smtClean="0"/>
              <a:t>Given (RDF) </a:t>
            </a:r>
            <a:r>
              <a:rPr lang="en-US" sz="2000" b="1" dirty="0"/>
              <a:t>Data Set</a:t>
            </a:r>
            <a:r>
              <a:rPr lang="en-US" sz="2000" b="1" dirty="0" smtClean="0"/>
              <a:t>, EL ontology </a:t>
            </a:r>
            <a:r>
              <a:rPr lang="en-GB" sz="2000" b="1" dirty="0" smtClean="0">
                <a:latin typeface="cmsy10" charset="0"/>
              </a:rPr>
              <a:t>O</a:t>
            </a:r>
            <a:r>
              <a:rPr lang="en-US" sz="2000" b="1" dirty="0" smtClean="0"/>
              <a:t> and query </a:t>
            </a:r>
            <a:r>
              <a:rPr lang="en-GB" sz="2000" b="1" dirty="0" smtClean="0">
                <a:latin typeface="cmsy10" charset="0"/>
              </a:rPr>
              <a:t>Q</a:t>
            </a:r>
            <a:r>
              <a:rPr lang="en-US" sz="2000" b="1" dirty="0" smtClean="0"/>
              <a:t>:</a:t>
            </a:r>
            <a:r>
              <a:rPr lang="en-US" sz="2000" dirty="0" smtClean="0"/>
              <a:t> </a:t>
            </a:r>
          </a:p>
          <a:p>
            <a:pPr marL="0" indent="0">
              <a:lnSpc>
                <a:spcPts val="2525"/>
              </a:lnSpc>
              <a:spcAft>
                <a:spcPts val="600"/>
              </a:spcAft>
              <a:buFont typeface="Wingdings" charset="0"/>
              <a:buNone/>
              <a:defRPr/>
            </a:pPr>
            <a:endParaRPr lang="en-US" altLang="ja-JP" dirty="0"/>
          </a:p>
          <a:p>
            <a:pPr>
              <a:lnSpc>
                <a:spcPts val="2525"/>
              </a:lnSpc>
              <a:spcAft>
                <a:spcPts val="600"/>
              </a:spcAft>
              <a:buFont typeface="Wingdings" charset="0"/>
              <a:buChar char="§"/>
              <a:defRPr/>
            </a:pPr>
            <a:r>
              <a:rPr lang="en-US" altLang="ja-JP" b="1" dirty="0">
                <a:solidFill>
                  <a:srgbClr val="0000FF"/>
                </a:solidFill>
              </a:rPr>
              <a:t>Over-approximate</a:t>
            </a:r>
            <a:r>
              <a:rPr lang="en-US" altLang="ja-JP" dirty="0"/>
              <a:t> </a:t>
            </a:r>
            <a:r>
              <a:rPr lang="en-GB" sz="2400" dirty="0" smtClean="0">
                <a:latin typeface="cmsy10" charset="0"/>
              </a:rPr>
              <a:t>O</a:t>
            </a:r>
            <a:r>
              <a:rPr lang="en-US" altLang="ja-JP" dirty="0" smtClean="0"/>
              <a:t> </a:t>
            </a:r>
            <a:r>
              <a:rPr lang="en-US" altLang="ja-JP" dirty="0"/>
              <a:t>into </a:t>
            </a:r>
            <a:br>
              <a:rPr lang="en-US" altLang="ja-JP" dirty="0"/>
            </a:br>
            <a:r>
              <a:rPr lang="en-US" dirty="0" err="1"/>
              <a:t>Datalog</a:t>
            </a:r>
            <a:r>
              <a:rPr lang="en-US" altLang="ja-JP" dirty="0"/>
              <a:t> program D</a:t>
            </a:r>
          </a:p>
          <a:p>
            <a:pPr>
              <a:lnSpc>
                <a:spcPts val="2525"/>
              </a:lnSpc>
              <a:spcAft>
                <a:spcPts val="600"/>
              </a:spcAft>
              <a:buFont typeface="Wingdings" charset="0"/>
              <a:buChar char="§"/>
              <a:defRPr/>
            </a:pPr>
            <a:endParaRPr lang="en-US" altLang="ja-JP" dirty="0"/>
          </a:p>
        </p:txBody>
      </p:sp>
      <p:pic>
        <p:nvPicPr>
          <p:cNvPr id="82947" name="Picture 4" descr="combined.tif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2925" y="2270125"/>
            <a:ext cx="2932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1"/>
          <p:cNvSpPr>
            <a:spLocks noChangeArrowheads="1"/>
          </p:cNvSpPr>
          <p:nvPr/>
        </p:nvSpPr>
        <p:spPr bwMode="auto">
          <a:xfrm>
            <a:off x="6969125" y="3573463"/>
            <a:ext cx="1649413" cy="2185987"/>
          </a:xfrm>
          <a:prstGeom prst="rect">
            <a:avLst/>
          </a:prstGeom>
          <a:solidFill>
            <a:srgbClr val="D1DA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
        <p:nvSpPr>
          <p:cNvPr id="82949" name="Rectangle 6"/>
          <p:cNvSpPr>
            <a:spLocks noChangeArrowheads="1"/>
          </p:cNvSpPr>
          <p:nvPr/>
        </p:nvSpPr>
        <p:spPr bwMode="auto">
          <a:xfrm>
            <a:off x="5622925" y="4171950"/>
            <a:ext cx="1651000" cy="1566863"/>
          </a:xfrm>
          <a:prstGeom prst="rect">
            <a:avLst/>
          </a:prstGeom>
          <a:solidFill>
            <a:srgbClr val="D1DA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en-US"/>
              <a:t>OWL 2 EL via Datalog + Filtration</a:t>
            </a:r>
          </a:p>
        </p:txBody>
      </p:sp>
      <p:sp>
        <p:nvSpPr>
          <p:cNvPr id="35842" name="Content Placeholder 2"/>
          <p:cNvSpPr>
            <a:spLocks noGrp="1"/>
          </p:cNvSpPr>
          <p:nvPr>
            <p:ph idx="1"/>
          </p:nvPr>
        </p:nvSpPr>
        <p:spPr/>
        <p:txBody>
          <a:bodyPr/>
          <a:lstStyle/>
          <a:p>
            <a:pPr marL="0" indent="0">
              <a:lnSpc>
                <a:spcPts val="2525"/>
              </a:lnSpc>
              <a:spcAft>
                <a:spcPts val="600"/>
              </a:spcAft>
              <a:buFont typeface="Wingdings" charset="0"/>
              <a:buNone/>
              <a:defRPr/>
            </a:pPr>
            <a:r>
              <a:rPr lang="en-US" sz="2000" b="1" dirty="0" smtClean="0"/>
              <a:t>Given (RDF) Data Set, EL ontology </a:t>
            </a:r>
            <a:r>
              <a:rPr lang="en-GB" sz="2000" b="1" dirty="0" smtClean="0">
                <a:latin typeface="cmsy10" charset="0"/>
              </a:rPr>
              <a:t>O</a:t>
            </a:r>
            <a:r>
              <a:rPr lang="en-US" sz="2000" b="1" dirty="0" smtClean="0"/>
              <a:t> and query </a:t>
            </a:r>
            <a:r>
              <a:rPr lang="en-GB" sz="2000" b="1" dirty="0" smtClean="0">
                <a:latin typeface="cmsy10" charset="0"/>
              </a:rPr>
              <a:t>Q</a:t>
            </a:r>
            <a:r>
              <a:rPr lang="en-US" sz="2000" b="1" dirty="0" smtClean="0"/>
              <a:t>:</a:t>
            </a:r>
            <a:r>
              <a:rPr lang="en-US" sz="2000" dirty="0" smtClean="0"/>
              <a:t> </a:t>
            </a:r>
          </a:p>
          <a:p>
            <a:pPr marL="0" indent="0">
              <a:lnSpc>
                <a:spcPts val="2525"/>
              </a:lnSpc>
              <a:spcAft>
                <a:spcPts val="600"/>
              </a:spcAft>
              <a:buFont typeface="Wingdings" charset="0"/>
              <a:buNone/>
              <a:defRPr/>
            </a:pPr>
            <a:endParaRPr lang="en-US" altLang="ja-JP" dirty="0"/>
          </a:p>
          <a:p>
            <a:pPr>
              <a:lnSpc>
                <a:spcPts val="2525"/>
              </a:lnSpc>
              <a:spcAft>
                <a:spcPts val="600"/>
              </a:spcAft>
              <a:buFont typeface="Wingdings" charset="0"/>
              <a:buChar char="§"/>
              <a:defRPr/>
            </a:pPr>
            <a:r>
              <a:rPr lang="en-US" altLang="ja-JP" b="1" dirty="0">
                <a:solidFill>
                  <a:srgbClr val="0000FF"/>
                </a:solidFill>
              </a:rPr>
              <a:t>Over-approximate</a:t>
            </a:r>
            <a:r>
              <a:rPr lang="en-US" altLang="ja-JP" dirty="0"/>
              <a:t> </a:t>
            </a:r>
            <a:r>
              <a:rPr lang="en-GB" sz="2400" dirty="0" smtClean="0">
                <a:latin typeface="cmsy10" charset="0"/>
              </a:rPr>
              <a:t>O</a:t>
            </a:r>
            <a:r>
              <a:rPr lang="en-US" altLang="ja-JP" dirty="0" smtClean="0"/>
              <a:t> </a:t>
            </a:r>
            <a:r>
              <a:rPr lang="en-US" altLang="ja-JP" dirty="0"/>
              <a:t>into </a:t>
            </a:r>
            <a:br>
              <a:rPr lang="en-US" altLang="ja-JP" dirty="0"/>
            </a:br>
            <a:r>
              <a:rPr lang="en-US" dirty="0" err="1"/>
              <a:t>Datalog</a:t>
            </a:r>
            <a:r>
              <a:rPr lang="en-US" altLang="ja-JP" dirty="0"/>
              <a:t> program D</a:t>
            </a:r>
          </a:p>
          <a:p>
            <a:pPr>
              <a:lnSpc>
                <a:spcPts val="2525"/>
              </a:lnSpc>
              <a:spcAft>
                <a:spcPts val="600"/>
              </a:spcAft>
              <a:buFont typeface="Wingdings" charset="0"/>
              <a:buChar char="§"/>
              <a:defRPr/>
            </a:pPr>
            <a:endParaRPr lang="en-US" altLang="ja-JP" dirty="0"/>
          </a:p>
          <a:p>
            <a:pPr>
              <a:lnSpc>
                <a:spcPts val="2525"/>
              </a:lnSpc>
              <a:spcAft>
                <a:spcPts val="600"/>
              </a:spcAft>
              <a:buFont typeface="Wingdings" charset="0"/>
              <a:buChar char="§"/>
              <a:defRPr/>
            </a:pPr>
            <a:r>
              <a:rPr lang="en-US" b="1" dirty="0">
                <a:solidFill>
                  <a:srgbClr val="0000FF"/>
                </a:solidFill>
              </a:rPr>
              <a:t>Evaluate</a:t>
            </a:r>
            <a:r>
              <a:rPr lang="en-US" dirty="0"/>
              <a:t> </a:t>
            </a:r>
            <a:r>
              <a:rPr lang="en-GB" sz="2400" dirty="0" smtClean="0">
                <a:latin typeface="cmsy10" charset="0"/>
              </a:rPr>
              <a:t>Q</a:t>
            </a:r>
            <a:r>
              <a:rPr lang="en-US" dirty="0" smtClean="0"/>
              <a:t> </a:t>
            </a:r>
            <a:r>
              <a:rPr lang="en-US" dirty="0"/>
              <a:t>over D + </a:t>
            </a:r>
            <a:r>
              <a:rPr lang="en-US" dirty="0" smtClean="0"/>
              <a:t>Data Set</a:t>
            </a:r>
            <a:br>
              <a:rPr lang="en-US" dirty="0" smtClean="0"/>
            </a:br>
            <a:r>
              <a:rPr lang="en-US" dirty="0" smtClean="0"/>
              <a:t>(</a:t>
            </a:r>
            <a:r>
              <a:rPr lang="en-US" dirty="0"/>
              <a:t>via </a:t>
            </a:r>
            <a:r>
              <a:rPr lang="en-US" dirty="0" err="1" smtClean="0"/>
              <a:t>materialisation</a:t>
            </a:r>
            <a:r>
              <a:rPr lang="en-US" dirty="0" smtClean="0"/>
              <a:t>)</a:t>
            </a:r>
            <a:endParaRPr lang="en-US" dirty="0"/>
          </a:p>
          <a:p>
            <a:pPr>
              <a:lnSpc>
                <a:spcPts val="2525"/>
              </a:lnSpc>
              <a:spcAft>
                <a:spcPts val="600"/>
              </a:spcAft>
              <a:buFont typeface="Wingdings" charset="0"/>
              <a:buChar char="§"/>
              <a:defRPr/>
            </a:pPr>
            <a:endParaRPr lang="en-US" dirty="0"/>
          </a:p>
        </p:txBody>
      </p:sp>
      <p:pic>
        <p:nvPicPr>
          <p:cNvPr id="83971" name="Picture 4" descr="combined.tif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2925" y="2270125"/>
            <a:ext cx="2932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5"/>
          <p:cNvSpPr>
            <a:spLocks noChangeArrowheads="1"/>
          </p:cNvSpPr>
          <p:nvPr/>
        </p:nvSpPr>
        <p:spPr bwMode="auto">
          <a:xfrm>
            <a:off x="6757988" y="4383088"/>
            <a:ext cx="1871662" cy="1376362"/>
          </a:xfrm>
          <a:prstGeom prst="rect">
            <a:avLst/>
          </a:prstGeom>
          <a:solidFill>
            <a:srgbClr val="D1DA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en-US"/>
              <a:t>OWL 2 EL via Datalog + Filtration</a:t>
            </a:r>
          </a:p>
        </p:txBody>
      </p:sp>
      <p:sp>
        <p:nvSpPr>
          <p:cNvPr id="35842" name="Content Placeholder 2"/>
          <p:cNvSpPr>
            <a:spLocks noGrp="1"/>
          </p:cNvSpPr>
          <p:nvPr>
            <p:ph idx="1"/>
          </p:nvPr>
        </p:nvSpPr>
        <p:spPr/>
        <p:txBody>
          <a:bodyPr/>
          <a:lstStyle/>
          <a:p>
            <a:pPr marL="0" indent="0">
              <a:lnSpc>
                <a:spcPts val="2525"/>
              </a:lnSpc>
              <a:spcAft>
                <a:spcPts val="600"/>
              </a:spcAft>
              <a:buFont typeface="Wingdings" charset="0"/>
              <a:buNone/>
              <a:defRPr/>
            </a:pPr>
            <a:r>
              <a:rPr lang="en-US" sz="2000" b="1" dirty="0" smtClean="0"/>
              <a:t>Given (RDF) </a:t>
            </a:r>
            <a:r>
              <a:rPr lang="en-US" sz="2000" b="1" dirty="0"/>
              <a:t>Data Set</a:t>
            </a:r>
            <a:r>
              <a:rPr lang="en-US" sz="2000" b="1" dirty="0" smtClean="0"/>
              <a:t>, EL ontology </a:t>
            </a:r>
            <a:r>
              <a:rPr lang="en-GB" sz="2000" b="1" dirty="0" smtClean="0">
                <a:latin typeface="cmsy10" charset="0"/>
              </a:rPr>
              <a:t>O</a:t>
            </a:r>
            <a:r>
              <a:rPr lang="en-US" sz="2000" b="1" dirty="0" smtClean="0"/>
              <a:t> and query </a:t>
            </a:r>
            <a:r>
              <a:rPr lang="en-GB" sz="2000" b="1" dirty="0" smtClean="0">
                <a:latin typeface="cmsy10" charset="0"/>
              </a:rPr>
              <a:t>Q</a:t>
            </a:r>
            <a:r>
              <a:rPr lang="en-US" sz="2000" b="1" dirty="0" smtClean="0"/>
              <a:t>:</a:t>
            </a:r>
            <a:r>
              <a:rPr lang="en-US" sz="2000" dirty="0" smtClean="0"/>
              <a:t> </a:t>
            </a:r>
          </a:p>
          <a:p>
            <a:pPr marL="0" indent="0">
              <a:lnSpc>
                <a:spcPts val="2525"/>
              </a:lnSpc>
              <a:spcAft>
                <a:spcPts val="600"/>
              </a:spcAft>
              <a:buFont typeface="Wingdings" charset="0"/>
              <a:buNone/>
              <a:defRPr/>
            </a:pPr>
            <a:endParaRPr lang="en-US" altLang="ja-JP" dirty="0"/>
          </a:p>
          <a:p>
            <a:pPr>
              <a:lnSpc>
                <a:spcPts val="2525"/>
              </a:lnSpc>
              <a:spcAft>
                <a:spcPts val="600"/>
              </a:spcAft>
              <a:buFont typeface="Wingdings" charset="0"/>
              <a:buChar char="§"/>
              <a:defRPr/>
            </a:pPr>
            <a:r>
              <a:rPr lang="en-US" altLang="ja-JP" b="1" dirty="0">
                <a:solidFill>
                  <a:srgbClr val="0000FF"/>
                </a:solidFill>
              </a:rPr>
              <a:t>Over-approximate</a:t>
            </a:r>
            <a:r>
              <a:rPr lang="en-US" altLang="ja-JP" dirty="0"/>
              <a:t> </a:t>
            </a:r>
            <a:r>
              <a:rPr lang="en-GB" sz="2400" dirty="0" smtClean="0">
                <a:latin typeface="cmsy10" charset="0"/>
              </a:rPr>
              <a:t>O</a:t>
            </a:r>
            <a:r>
              <a:rPr lang="en-US" altLang="ja-JP" dirty="0" smtClean="0"/>
              <a:t> </a:t>
            </a:r>
            <a:r>
              <a:rPr lang="en-US" altLang="ja-JP" dirty="0"/>
              <a:t>into </a:t>
            </a:r>
            <a:br>
              <a:rPr lang="en-US" altLang="ja-JP" dirty="0"/>
            </a:br>
            <a:r>
              <a:rPr lang="en-US" dirty="0" err="1"/>
              <a:t>Datalog</a:t>
            </a:r>
            <a:r>
              <a:rPr lang="en-US" altLang="ja-JP" dirty="0"/>
              <a:t> program D</a:t>
            </a:r>
          </a:p>
          <a:p>
            <a:pPr>
              <a:lnSpc>
                <a:spcPts val="2525"/>
              </a:lnSpc>
              <a:spcAft>
                <a:spcPts val="600"/>
              </a:spcAft>
              <a:buFont typeface="Wingdings" charset="0"/>
              <a:buChar char="§"/>
              <a:defRPr/>
            </a:pPr>
            <a:endParaRPr lang="en-US" altLang="ja-JP" dirty="0"/>
          </a:p>
          <a:p>
            <a:pPr>
              <a:lnSpc>
                <a:spcPts val="2525"/>
              </a:lnSpc>
              <a:spcAft>
                <a:spcPts val="600"/>
              </a:spcAft>
              <a:buFont typeface="Wingdings" charset="0"/>
              <a:buChar char="§"/>
              <a:defRPr/>
            </a:pPr>
            <a:r>
              <a:rPr lang="en-US" b="1" dirty="0">
                <a:solidFill>
                  <a:srgbClr val="0000FF"/>
                </a:solidFill>
              </a:rPr>
              <a:t>Evaluate</a:t>
            </a:r>
            <a:r>
              <a:rPr lang="en-US" dirty="0"/>
              <a:t> </a:t>
            </a:r>
            <a:r>
              <a:rPr lang="en-GB" sz="2400" dirty="0" smtClean="0">
                <a:latin typeface="cmsy10" charset="0"/>
              </a:rPr>
              <a:t>Q</a:t>
            </a:r>
            <a:r>
              <a:rPr lang="en-US" dirty="0" smtClean="0"/>
              <a:t> </a:t>
            </a:r>
            <a:r>
              <a:rPr lang="en-US" dirty="0"/>
              <a:t>over D + </a:t>
            </a:r>
            <a:r>
              <a:rPr lang="en-US" dirty="0" smtClean="0"/>
              <a:t>Data Set</a:t>
            </a:r>
            <a:br>
              <a:rPr lang="en-US" dirty="0" smtClean="0"/>
            </a:br>
            <a:r>
              <a:rPr lang="en-US" dirty="0" smtClean="0"/>
              <a:t>(via </a:t>
            </a:r>
            <a:r>
              <a:rPr lang="en-US" dirty="0" err="1" smtClean="0"/>
              <a:t>materialisation</a:t>
            </a:r>
            <a:r>
              <a:rPr lang="en-US" dirty="0" smtClean="0"/>
              <a:t>)</a:t>
            </a:r>
            <a:endParaRPr lang="en-US" dirty="0"/>
          </a:p>
          <a:p>
            <a:pPr>
              <a:lnSpc>
                <a:spcPts val="2525"/>
              </a:lnSpc>
              <a:spcAft>
                <a:spcPts val="600"/>
              </a:spcAft>
              <a:buFont typeface="Wingdings" charset="0"/>
              <a:buChar char="§"/>
              <a:defRPr/>
            </a:pPr>
            <a:endParaRPr lang="en-US" dirty="0"/>
          </a:p>
          <a:p>
            <a:pPr>
              <a:lnSpc>
                <a:spcPts val="2525"/>
              </a:lnSpc>
              <a:spcAft>
                <a:spcPts val="600"/>
              </a:spcAft>
              <a:buFont typeface="Wingdings" charset="0"/>
              <a:buChar char="§"/>
              <a:defRPr/>
            </a:pPr>
            <a:r>
              <a:rPr lang="en-US" dirty="0" smtClean="0"/>
              <a:t>Use (polynomial) </a:t>
            </a:r>
            <a:r>
              <a:rPr lang="en-US" b="1" dirty="0" smtClean="0">
                <a:solidFill>
                  <a:srgbClr val="0000FF"/>
                </a:solidFill>
              </a:rPr>
              <a:t>Filtering Procedure</a:t>
            </a:r>
            <a:br>
              <a:rPr lang="en-US" b="1" dirty="0" smtClean="0">
                <a:solidFill>
                  <a:srgbClr val="0000FF"/>
                </a:solidFill>
              </a:rPr>
            </a:br>
            <a:r>
              <a:rPr lang="en-US" dirty="0" smtClean="0"/>
              <a:t>to </a:t>
            </a:r>
            <a:r>
              <a:rPr lang="en-US" dirty="0"/>
              <a:t>eliminate </a:t>
            </a:r>
            <a:r>
              <a:rPr lang="en-US" dirty="0" smtClean="0"/>
              <a:t>spurious answers</a:t>
            </a:r>
            <a:endParaRPr lang="en-US" dirty="0"/>
          </a:p>
        </p:txBody>
      </p:sp>
      <p:pic>
        <p:nvPicPr>
          <p:cNvPr id="84995" name="Picture 1" descr="combined.tif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2925" y="2270125"/>
            <a:ext cx="2932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t>Discussion</a:t>
            </a:r>
          </a:p>
        </p:txBody>
      </p:sp>
      <p:sp>
        <p:nvSpPr>
          <p:cNvPr id="89090" name="Content Placeholder 2"/>
          <p:cNvSpPr>
            <a:spLocks noGrp="1"/>
          </p:cNvSpPr>
          <p:nvPr>
            <p:ph idx="1"/>
          </p:nvPr>
        </p:nvSpPr>
        <p:spPr/>
        <p:txBody>
          <a:bodyPr/>
          <a:lstStyle/>
          <a:p>
            <a:pPr>
              <a:spcAft>
                <a:spcPts val="600"/>
              </a:spcAft>
            </a:pPr>
            <a:r>
              <a:rPr lang="en-US" altLang="en-US" b="1">
                <a:solidFill>
                  <a:srgbClr val="0000FD"/>
                </a:solidFill>
              </a:rPr>
              <a:t>QL-Rewriting</a:t>
            </a:r>
            <a:r>
              <a:rPr lang="en-US" altLang="en-US"/>
              <a:t> has many advantages</a:t>
            </a:r>
          </a:p>
          <a:p>
            <a:pPr lvl="1">
              <a:spcAft>
                <a:spcPts val="600"/>
              </a:spcAft>
            </a:pPr>
            <a:r>
              <a:rPr lang="en-US" altLang="en-US"/>
              <a:t>Data can be left untouched and in legacy storage</a:t>
            </a:r>
          </a:p>
          <a:p>
            <a:pPr lvl="1">
              <a:spcAft>
                <a:spcPts val="600"/>
              </a:spcAft>
            </a:pPr>
            <a:r>
              <a:rPr lang="en-US" altLang="en-US"/>
              <a:t>Exploits existing DB infrastructure and scalability</a:t>
            </a:r>
          </a:p>
          <a:p>
            <a:pPr lvl="1">
              <a:spcAft>
                <a:spcPts val="600"/>
              </a:spcAft>
            </a:pPr>
            <a:r>
              <a:rPr lang="en-US" altLang="en-US"/>
              <a:t>…</a:t>
            </a:r>
          </a:p>
          <a:p>
            <a:pPr lvl="1">
              <a:spcAft>
                <a:spcPts val="600"/>
              </a:spcAft>
            </a:pPr>
            <a:endParaRPr lang="en-US" altLang="en-US"/>
          </a:p>
          <a:p>
            <a:pPr>
              <a:spcAft>
                <a:spcPts val="600"/>
              </a:spcAft>
            </a:pPr>
            <a:r>
              <a:rPr lang="en-US" altLang="en-US"/>
              <a:t>But what if </a:t>
            </a:r>
            <a:r>
              <a:rPr lang="en-US" altLang="en-US" b="1">
                <a:solidFill>
                  <a:srgbClr val="0000FD"/>
                </a:solidFill>
              </a:rPr>
              <a:t>more expressiveness/flexibility </a:t>
            </a:r>
            <a:r>
              <a:rPr lang="en-US" altLang="en-US"/>
              <a:t>is needed?</a:t>
            </a:r>
          </a:p>
          <a:p>
            <a:pPr lvl="1">
              <a:spcAft>
                <a:spcPts val="600"/>
              </a:spcAft>
            </a:pPr>
            <a:r>
              <a:rPr lang="en-US" altLang="en-US"/>
              <a:t>Query answering for EL and RL still tractable (polynomial)</a:t>
            </a:r>
          </a:p>
          <a:p>
            <a:pPr lvl="1">
              <a:spcAft>
                <a:spcPts val="600"/>
              </a:spcAft>
            </a:pPr>
            <a:r>
              <a:rPr lang="en-US" altLang="en-US"/>
              <a:t>Critically depend on Datalog scalability – RDFox to the rescue!</a:t>
            </a:r>
          </a:p>
          <a:p>
            <a:pPr lvl="1">
              <a:spcAft>
                <a:spcPts val="600"/>
              </a:spcAft>
            </a:pPr>
            <a:r>
              <a:rPr lang="en-US" altLang="en-US"/>
              <a:t>Easy migration path from QL-rewriting via “lazy ETL”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0">
                                            <p:txEl>
                                              <p:pRg st="5" end="5"/>
                                            </p:txEl>
                                          </p:spTgt>
                                        </p:tgtEl>
                                        <p:attrNameLst>
                                          <p:attrName>style.visibility</p:attrName>
                                        </p:attrNameLst>
                                      </p:cBhvr>
                                      <p:to>
                                        <p:strVal val="visible"/>
                                      </p:to>
                                    </p:set>
                                    <p:animEffect transition="in" filter="fade">
                                      <p:cBhvr>
                                        <p:cTn id="7" dur="500"/>
                                        <p:tgtEl>
                                          <p:spTgt spid="89090">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090">
                                            <p:txEl>
                                              <p:pRg st="6" end="6"/>
                                            </p:txEl>
                                          </p:spTgt>
                                        </p:tgtEl>
                                        <p:attrNameLst>
                                          <p:attrName>style.visibility</p:attrName>
                                        </p:attrNameLst>
                                      </p:cBhvr>
                                      <p:to>
                                        <p:strVal val="visible"/>
                                      </p:to>
                                    </p:set>
                                    <p:animEffect transition="in" filter="fade">
                                      <p:cBhvr>
                                        <p:cTn id="10" dur="500"/>
                                        <p:tgtEl>
                                          <p:spTgt spid="89090">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090">
                                            <p:txEl>
                                              <p:pRg st="7" end="7"/>
                                            </p:txEl>
                                          </p:spTgt>
                                        </p:tgtEl>
                                        <p:attrNameLst>
                                          <p:attrName>style.visibility</p:attrName>
                                        </p:attrNameLst>
                                      </p:cBhvr>
                                      <p:to>
                                        <p:strVal val="visible"/>
                                      </p:to>
                                    </p:set>
                                    <p:animEffect transition="in" filter="fade">
                                      <p:cBhvr>
                                        <p:cTn id="13" dur="500"/>
                                        <p:tgtEl>
                                          <p:spTgt spid="89090">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090">
                                            <p:txEl>
                                              <p:pRg st="8" end="8"/>
                                            </p:txEl>
                                          </p:spTgt>
                                        </p:tgtEl>
                                        <p:attrNameLst>
                                          <p:attrName>style.visibility</p:attrName>
                                        </p:attrNameLst>
                                      </p:cBhvr>
                                      <p:to>
                                        <p:strVal val="visible"/>
                                      </p:to>
                                    </p:set>
                                    <p:animEffect transition="in" filter="fade">
                                      <p:cBhvr>
                                        <p:cTn id="16" dur="500"/>
                                        <p:tgtEl>
                                          <p:spTgt spid="890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454025"/>
            <a:ext cx="7772400" cy="690563"/>
          </a:xfrm>
        </p:spPr>
        <p:txBody>
          <a:bodyPr/>
          <a:lstStyle/>
          <a:p>
            <a:r>
              <a:rPr lang="en-US" altLang="en-US" dirty="0" smtClean="0"/>
              <a:t>Applications: </a:t>
            </a:r>
            <a:r>
              <a:rPr lang="en-US" altLang="en-US" dirty="0"/>
              <a:t>Content Management</a:t>
            </a:r>
          </a:p>
        </p:txBody>
      </p:sp>
      <p:pic>
        <p:nvPicPr>
          <p:cNvPr id="23554" name="Picture 1" descr="bbc-sport.tif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70000" y="1149350"/>
            <a:ext cx="670242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1"/>
          </p:nvPr>
        </p:nvSpPr>
        <p:spPr/>
        <p:txBody>
          <a:bodyPr/>
          <a:lstStyle/>
          <a:p>
            <a:pPr>
              <a:spcAft>
                <a:spcPts val="600"/>
              </a:spcAft>
            </a:pPr>
            <a:r>
              <a:rPr lang="en-US" altLang="en-US" b="1">
                <a:solidFill>
                  <a:srgbClr val="0000FD"/>
                </a:solidFill>
              </a:rPr>
              <a:t>QL-Rewriting</a:t>
            </a:r>
            <a:r>
              <a:rPr lang="en-US" altLang="en-US"/>
              <a:t> has many advantages</a:t>
            </a:r>
          </a:p>
          <a:p>
            <a:pPr lvl="1">
              <a:spcAft>
                <a:spcPts val="600"/>
              </a:spcAft>
            </a:pPr>
            <a:r>
              <a:rPr lang="en-US" altLang="en-US"/>
              <a:t>Data can be left untouched and in legacy storage</a:t>
            </a:r>
          </a:p>
          <a:p>
            <a:pPr lvl="1">
              <a:spcAft>
                <a:spcPts val="600"/>
              </a:spcAft>
            </a:pPr>
            <a:r>
              <a:rPr lang="en-US" altLang="en-US"/>
              <a:t>Exploits existing DB infrastructure and scalability</a:t>
            </a:r>
          </a:p>
          <a:p>
            <a:pPr lvl="1">
              <a:spcAft>
                <a:spcPts val="600"/>
              </a:spcAft>
            </a:pPr>
            <a:r>
              <a:rPr lang="en-US" altLang="en-US"/>
              <a:t>…</a:t>
            </a:r>
          </a:p>
          <a:p>
            <a:pPr lvl="1">
              <a:spcAft>
                <a:spcPts val="600"/>
              </a:spcAft>
            </a:pPr>
            <a:endParaRPr lang="en-US" altLang="en-US"/>
          </a:p>
          <a:p>
            <a:pPr>
              <a:spcAft>
                <a:spcPts val="600"/>
              </a:spcAft>
            </a:pPr>
            <a:r>
              <a:rPr lang="en-US" altLang="en-US"/>
              <a:t>But what if </a:t>
            </a:r>
            <a:r>
              <a:rPr lang="en-US" altLang="en-US" b="1">
                <a:solidFill>
                  <a:srgbClr val="0000FD"/>
                </a:solidFill>
              </a:rPr>
              <a:t>more expressiveness/flexibility </a:t>
            </a:r>
            <a:r>
              <a:rPr lang="en-US" altLang="en-US"/>
              <a:t>is needed?</a:t>
            </a:r>
          </a:p>
          <a:p>
            <a:pPr lvl="1">
              <a:spcAft>
                <a:spcPts val="600"/>
              </a:spcAft>
            </a:pPr>
            <a:r>
              <a:rPr lang="en-US" altLang="en-US"/>
              <a:t>Query answering for EL and RL still tractable (polynomial)</a:t>
            </a:r>
          </a:p>
          <a:p>
            <a:pPr lvl="1">
              <a:spcAft>
                <a:spcPts val="600"/>
              </a:spcAft>
            </a:pPr>
            <a:r>
              <a:rPr lang="en-US" altLang="en-US"/>
              <a:t>Critically depend on Datalog scalability – RDFox to the rescue!</a:t>
            </a:r>
          </a:p>
          <a:p>
            <a:pPr lvl="1">
              <a:spcAft>
                <a:spcPts val="600"/>
              </a:spcAft>
            </a:pPr>
            <a:r>
              <a:rPr lang="en-US" altLang="en-US"/>
              <a:t>Easy migration path from QL-rewriting via “lazy ETL”</a:t>
            </a:r>
          </a:p>
        </p:txBody>
      </p:sp>
      <p:sp>
        <p:nvSpPr>
          <p:cNvPr id="87042" name="Rectangle 3"/>
          <p:cNvSpPr>
            <a:spLocks noChangeArrowheads="1"/>
          </p:cNvSpPr>
          <p:nvPr/>
        </p:nvSpPr>
        <p:spPr bwMode="auto">
          <a:xfrm>
            <a:off x="685800" y="1222375"/>
            <a:ext cx="7493000" cy="3973513"/>
          </a:xfrm>
          <a:prstGeom prst="rect">
            <a:avLst/>
          </a:prstGeom>
          <a:solidFill>
            <a:srgbClr val="D1DAE6">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900">
                <a:solidFill>
                  <a:schemeClr val="tx1"/>
                </a:solidFill>
                <a:latin typeface="Arial Narrow" charset="0"/>
                <a:ea typeface="ＭＳ Ｐゴシック" charset="-128"/>
              </a:defRPr>
            </a:lvl1pPr>
            <a:lvl2pPr marL="742950" indent="-285750">
              <a:defRPr sz="900">
                <a:solidFill>
                  <a:schemeClr val="tx1"/>
                </a:solidFill>
                <a:latin typeface="Arial Narrow" charset="0"/>
                <a:ea typeface="ＭＳ Ｐゴシック" charset="-128"/>
              </a:defRPr>
            </a:lvl2pPr>
            <a:lvl3pPr marL="1143000" indent="-228600">
              <a:defRPr sz="900">
                <a:solidFill>
                  <a:schemeClr val="tx1"/>
                </a:solidFill>
                <a:latin typeface="Arial Narrow" charset="0"/>
                <a:ea typeface="ＭＳ Ｐゴシック" charset="-128"/>
              </a:defRPr>
            </a:lvl3pPr>
            <a:lvl4pPr marL="1600200" indent="-228600">
              <a:defRPr sz="900">
                <a:solidFill>
                  <a:schemeClr val="tx1"/>
                </a:solidFill>
                <a:latin typeface="Arial Narrow" charset="0"/>
                <a:ea typeface="ＭＳ Ｐゴシック" charset="-128"/>
              </a:defRPr>
            </a:lvl4pPr>
            <a:lvl5pPr marL="2057400" indent="-228600">
              <a:defRPr sz="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900">
                <a:solidFill>
                  <a:schemeClr val="tx1"/>
                </a:solidFill>
                <a:latin typeface="Arial Narrow" charset="0"/>
                <a:ea typeface="ＭＳ Ｐゴシック" charset="-128"/>
              </a:defRPr>
            </a:lvl9pPr>
          </a:lstStyle>
          <a:p>
            <a:endParaRPr lang="en-US" altLang="en-US" sz="2400">
              <a:solidFill>
                <a:srgbClr val="000000"/>
              </a:solidFill>
              <a:latin typeface="Arial" charset="0"/>
            </a:endParaRPr>
          </a:p>
        </p:txBody>
      </p:sp>
      <p:sp>
        <p:nvSpPr>
          <p:cNvPr id="87043" name="Title 1"/>
          <p:cNvSpPr>
            <a:spLocks noGrp="1"/>
          </p:cNvSpPr>
          <p:nvPr>
            <p:ph type="title"/>
          </p:nvPr>
        </p:nvSpPr>
        <p:spPr/>
        <p:txBody>
          <a:bodyPr/>
          <a:lstStyle/>
          <a:p>
            <a:r>
              <a:rPr lang="en-US" altLang="en-US"/>
              <a:t>Discussion</a:t>
            </a:r>
          </a:p>
        </p:txBody>
      </p:sp>
      <p:pic>
        <p:nvPicPr>
          <p:cNvPr id="8704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5600" y="2928938"/>
            <a:ext cx="8293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dirty="0" smtClean="0"/>
              <a:t>Ongoing/Future </a:t>
            </a:r>
            <a:r>
              <a:rPr lang="en-US" altLang="en-US" dirty="0"/>
              <a:t>Work</a:t>
            </a:r>
          </a:p>
        </p:txBody>
      </p:sp>
      <p:sp>
        <p:nvSpPr>
          <p:cNvPr id="90114" name="Content Placeholder 2"/>
          <p:cNvSpPr>
            <a:spLocks noGrp="1"/>
          </p:cNvSpPr>
          <p:nvPr>
            <p:ph idx="1"/>
          </p:nvPr>
        </p:nvSpPr>
        <p:spPr/>
        <p:txBody>
          <a:bodyPr/>
          <a:lstStyle/>
          <a:p>
            <a:pPr>
              <a:spcBef>
                <a:spcPts val="600"/>
              </a:spcBef>
              <a:spcAft>
                <a:spcPts val="600"/>
              </a:spcAft>
            </a:pPr>
            <a:r>
              <a:rPr lang="en-US" altLang="en-US" dirty="0">
                <a:solidFill>
                  <a:srgbClr val="0000FD"/>
                </a:solidFill>
              </a:rPr>
              <a:t>Piloting</a:t>
            </a:r>
            <a:r>
              <a:rPr lang="en-US" altLang="en-US" dirty="0"/>
              <a:t>, evaluation and tuning</a:t>
            </a:r>
          </a:p>
          <a:p>
            <a:pPr>
              <a:spcBef>
                <a:spcPts val="600"/>
              </a:spcBef>
              <a:spcAft>
                <a:spcPts val="600"/>
              </a:spcAft>
            </a:pPr>
            <a:endParaRPr lang="en-US"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fade">
                                      <p:cBhvr>
                                        <p:cTn id="7" dur="500"/>
                                        <p:tgtEl>
                                          <p:spTgt spid="90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1" t="5339" r="718" b="1893"/>
          <a:stretch/>
        </p:blipFill>
        <p:spPr>
          <a:xfrm>
            <a:off x="637214" y="0"/>
            <a:ext cx="7935286" cy="6226521"/>
          </a:xfrm>
        </p:spPr>
      </p:pic>
      <p:sp>
        <p:nvSpPr>
          <p:cNvPr id="5" name="Rectangle 4"/>
          <p:cNvSpPr/>
          <p:nvPr/>
        </p:nvSpPr>
        <p:spPr bwMode="auto">
          <a:xfrm>
            <a:off x="1943100" y="889000"/>
            <a:ext cx="2095500" cy="2794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18100579"/>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dirty="0" smtClean="0"/>
              <a:t>Ongoing/Future </a:t>
            </a:r>
            <a:r>
              <a:rPr lang="en-US" altLang="en-US" dirty="0"/>
              <a:t>Work</a:t>
            </a:r>
          </a:p>
        </p:txBody>
      </p:sp>
      <p:sp>
        <p:nvSpPr>
          <p:cNvPr id="90114" name="Content Placeholder 2"/>
          <p:cNvSpPr>
            <a:spLocks noGrp="1"/>
          </p:cNvSpPr>
          <p:nvPr>
            <p:ph idx="1"/>
          </p:nvPr>
        </p:nvSpPr>
        <p:spPr/>
        <p:txBody>
          <a:bodyPr/>
          <a:lstStyle/>
          <a:p>
            <a:pPr>
              <a:spcBef>
                <a:spcPts val="600"/>
              </a:spcBef>
              <a:spcAft>
                <a:spcPts val="600"/>
              </a:spcAft>
            </a:pPr>
            <a:r>
              <a:rPr lang="en-US" altLang="en-US" dirty="0">
                <a:solidFill>
                  <a:srgbClr val="0000FD"/>
                </a:solidFill>
              </a:rPr>
              <a:t>Piloting</a:t>
            </a:r>
            <a:r>
              <a:rPr lang="en-US" altLang="en-US" dirty="0"/>
              <a:t>, evaluation and tuning</a:t>
            </a:r>
          </a:p>
          <a:p>
            <a:pPr>
              <a:spcBef>
                <a:spcPts val="600"/>
              </a:spcBef>
              <a:spcAft>
                <a:spcPts val="600"/>
              </a:spcAft>
            </a:pPr>
            <a:r>
              <a:rPr lang="en-US" altLang="en-US" dirty="0" smtClean="0"/>
              <a:t>Semantic </a:t>
            </a:r>
            <a:r>
              <a:rPr lang="en-US" altLang="en-US" dirty="0"/>
              <a:t>(data) </a:t>
            </a:r>
            <a:r>
              <a:rPr lang="en-US" altLang="en-US" dirty="0">
                <a:solidFill>
                  <a:srgbClr val="0000FD"/>
                </a:solidFill>
              </a:rPr>
              <a:t>partitioning</a:t>
            </a:r>
            <a:r>
              <a:rPr lang="en-US" altLang="en-US" dirty="0"/>
              <a:t> </a:t>
            </a:r>
            <a:r>
              <a:rPr lang="en-US" altLang="en-US" dirty="0" smtClean="0"/>
              <a:t>and </a:t>
            </a:r>
            <a:r>
              <a:rPr lang="en-US" altLang="en-US" dirty="0"/>
              <a:t>distributed </a:t>
            </a:r>
            <a:r>
              <a:rPr lang="en-US" altLang="en-US" dirty="0" smtClean="0"/>
              <a:t>query evaluation</a:t>
            </a:r>
            <a:endParaRPr lang="en-US" altLang="en-US" dirty="0"/>
          </a:p>
          <a:p>
            <a:pPr>
              <a:spcBef>
                <a:spcPts val="600"/>
              </a:spcBef>
              <a:spcAft>
                <a:spcPts val="600"/>
              </a:spcAft>
            </a:pPr>
            <a:r>
              <a:rPr lang="en-US" altLang="en-US" dirty="0"/>
              <a:t>Improved </a:t>
            </a:r>
            <a:r>
              <a:rPr lang="en-US" altLang="en-US" dirty="0">
                <a:solidFill>
                  <a:srgbClr val="0000FD"/>
                </a:solidFill>
              </a:rPr>
              <a:t>query planning</a:t>
            </a:r>
          </a:p>
          <a:p>
            <a:pPr>
              <a:spcBef>
                <a:spcPts val="600"/>
              </a:spcBef>
              <a:spcAft>
                <a:spcPts val="600"/>
              </a:spcAft>
            </a:pPr>
            <a:r>
              <a:rPr lang="en-US" altLang="en-US" dirty="0" smtClean="0"/>
              <a:t>(</a:t>
            </a:r>
            <a:r>
              <a:rPr lang="en-US" altLang="en-US" dirty="0"/>
              <a:t>Incremental maintenance of) </a:t>
            </a:r>
            <a:r>
              <a:rPr lang="en-US" altLang="en-US" dirty="0">
                <a:solidFill>
                  <a:srgbClr val="0000FD"/>
                </a:solidFill>
              </a:rPr>
              <a:t>aggregations</a:t>
            </a:r>
          </a:p>
          <a:p>
            <a:pPr>
              <a:spcBef>
                <a:spcPts val="600"/>
              </a:spcBef>
              <a:spcAft>
                <a:spcPts val="600"/>
              </a:spcAft>
            </a:pPr>
            <a:r>
              <a:rPr lang="en-US" altLang="en-US" dirty="0" smtClean="0">
                <a:solidFill>
                  <a:srgbClr val="0000FD"/>
                </a:solidFill>
              </a:rPr>
              <a:t>Bag semantics </a:t>
            </a:r>
            <a:r>
              <a:rPr lang="en-US" altLang="en-US" dirty="0" smtClean="0"/>
              <a:t>for OBDA approach</a:t>
            </a:r>
            <a:endParaRPr lang="en-US" altLang="en-US" dirty="0"/>
          </a:p>
          <a:p>
            <a:pPr>
              <a:spcBef>
                <a:spcPts val="600"/>
              </a:spcBef>
              <a:spcAft>
                <a:spcPts val="600"/>
              </a:spcAft>
            </a:pPr>
            <a:r>
              <a:rPr lang="en-US" altLang="en-US" dirty="0"/>
              <a:t>Expressiveness beyond RL/EL via </a:t>
            </a:r>
            <a:r>
              <a:rPr lang="en-US" altLang="en-US" dirty="0" err="1">
                <a:solidFill>
                  <a:srgbClr val="0000FD"/>
                </a:solidFill>
              </a:rPr>
              <a:t>PAGOdA</a:t>
            </a:r>
            <a:r>
              <a:rPr lang="en-US" altLang="en-US" dirty="0"/>
              <a:t> techniques</a:t>
            </a:r>
          </a:p>
          <a:p>
            <a:pPr>
              <a:spcBef>
                <a:spcPts val="600"/>
              </a:spcBef>
              <a:spcAft>
                <a:spcPts val="600"/>
              </a:spcAft>
            </a:pPr>
            <a:r>
              <a:rPr lang="en-US" altLang="en-US" dirty="0" smtClean="0"/>
              <a:t>Time </a:t>
            </a:r>
            <a:r>
              <a:rPr lang="en-US" altLang="en-US" dirty="0"/>
              <a:t>series data and </a:t>
            </a:r>
            <a:r>
              <a:rPr lang="en-US" altLang="en-US" dirty="0" smtClean="0">
                <a:solidFill>
                  <a:srgbClr val="0000FD"/>
                </a:solidFill>
              </a:rPr>
              <a:t>stream reasoning</a:t>
            </a:r>
            <a:r>
              <a:rPr lang="en-US" altLang="en-US" dirty="0" smtClean="0"/>
              <a:t> </a:t>
            </a:r>
            <a:endParaRPr lang="en-US" altLang="en-US" dirty="0"/>
          </a:p>
          <a:p>
            <a:pPr>
              <a:spcBef>
                <a:spcPts val="600"/>
              </a:spcBef>
              <a:spcAft>
                <a:spcPts val="600"/>
              </a:spcAft>
            </a:pPr>
            <a:r>
              <a:rPr lang="en-US" altLang="en-US" dirty="0">
                <a:solidFill>
                  <a:srgbClr val="0000FD"/>
                </a:solidFill>
              </a:rPr>
              <a:t>Hybrid rewriting/</a:t>
            </a:r>
            <a:r>
              <a:rPr lang="en-US" altLang="en-US" dirty="0" err="1">
                <a:solidFill>
                  <a:srgbClr val="0000FD"/>
                </a:solidFill>
              </a:rPr>
              <a:t>materialisation</a:t>
            </a:r>
            <a:r>
              <a:rPr lang="en-US" altLang="en-US" dirty="0">
                <a:solidFill>
                  <a:srgbClr val="0000FD"/>
                </a:solidFill>
              </a:rPr>
              <a:t> </a:t>
            </a:r>
            <a:r>
              <a:rPr lang="en-US" altLang="en-US" dirty="0"/>
              <a:t>(on demand) approach</a:t>
            </a:r>
          </a:p>
          <a:p>
            <a:pPr>
              <a:spcBef>
                <a:spcPts val="600"/>
              </a:spcBef>
              <a:spcAft>
                <a:spcPts val="600"/>
              </a:spcAft>
            </a:pPr>
            <a:r>
              <a:rPr lang="is-IS" altLang="en-US" dirty="0" smtClean="0"/>
              <a:t>…</a:t>
            </a:r>
            <a:endParaRPr lang="en-US" altLang="en-US" dirty="0"/>
          </a:p>
          <a:p>
            <a:pPr>
              <a:spcBef>
                <a:spcPts val="600"/>
              </a:spcBef>
              <a:spcAft>
                <a:spcPts val="600"/>
              </a:spcAft>
            </a:pPr>
            <a:endParaRPr lang="en-US" altLang="en-US" dirty="0"/>
          </a:p>
        </p:txBody>
      </p:sp>
    </p:spTree>
    <p:extLst>
      <p:ext uri="{BB962C8B-B14F-4D97-AF65-F5344CB8AC3E}">
        <p14:creationId xmlns:p14="http://schemas.microsoft.com/office/powerpoint/2010/main" val="1477301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4">
                                            <p:txEl>
                                              <p:pRg st="2" end="2"/>
                                            </p:txEl>
                                          </p:spTgt>
                                        </p:tgtEl>
                                        <p:attrNameLst>
                                          <p:attrName>style.visibility</p:attrName>
                                        </p:attrNameLst>
                                      </p:cBhvr>
                                      <p:to>
                                        <p:strVal val="visible"/>
                                      </p:to>
                                    </p:set>
                                    <p:animEffect transition="in" filter="fade">
                                      <p:cBhvr>
                                        <p:cTn id="7" dur="500"/>
                                        <p:tgtEl>
                                          <p:spTgt spid="901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4">
                                            <p:txEl>
                                              <p:pRg st="3" end="3"/>
                                            </p:txEl>
                                          </p:spTgt>
                                        </p:tgtEl>
                                        <p:attrNameLst>
                                          <p:attrName>style.visibility</p:attrName>
                                        </p:attrNameLst>
                                      </p:cBhvr>
                                      <p:to>
                                        <p:strVal val="visible"/>
                                      </p:to>
                                    </p:set>
                                    <p:animEffect transition="in" filter="fade">
                                      <p:cBhvr>
                                        <p:cTn id="12" dur="500"/>
                                        <p:tgtEl>
                                          <p:spTgt spid="901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4">
                                            <p:txEl>
                                              <p:pRg st="4" end="4"/>
                                            </p:txEl>
                                          </p:spTgt>
                                        </p:tgtEl>
                                        <p:attrNameLst>
                                          <p:attrName>style.visibility</p:attrName>
                                        </p:attrNameLst>
                                      </p:cBhvr>
                                      <p:to>
                                        <p:strVal val="visible"/>
                                      </p:to>
                                    </p:set>
                                    <p:animEffect transition="in" filter="fade">
                                      <p:cBhvr>
                                        <p:cTn id="17" dur="500"/>
                                        <p:tgtEl>
                                          <p:spTgt spid="901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4">
                                            <p:txEl>
                                              <p:pRg st="5" end="5"/>
                                            </p:txEl>
                                          </p:spTgt>
                                        </p:tgtEl>
                                        <p:attrNameLst>
                                          <p:attrName>style.visibility</p:attrName>
                                        </p:attrNameLst>
                                      </p:cBhvr>
                                      <p:to>
                                        <p:strVal val="visible"/>
                                      </p:to>
                                    </p:set>
                                    <p:animEffect transition="in" filter="fade">
                                      <p:cBhvr>
                                        <p:cTn id="22" dur="500"/>
                                        <p:tgtEl>
                                          <p:spTgt spid="901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4">
                                            <p:txEl>
                                              <p:pRg st="6" end="6"/>
                                            </p:txEl>
                                          </p:spTgt>
                                        </p:tgtEl>
                                        <p:attrNameLst>
                                          <p:attrName>style.visibility</p:attrName>
                                        </p:attrNameLst>
                                      </p:cBhvr>
                                      <p:to>
                                        <p:strVal val="visible"/>
                                      </p:to>
                                    </p:set>
                                    <p:animEffect transition="in" filter="fade">
                                      <p:cBhvr>
                                        <p:cTn id="27" dur="500"/>
                                        <p:tgtEl>
                                          <p:spTgt spid="9011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0114">
                                            <p:txEl>
                                              <p:pRg st="7" end="7"/>
                                            </p:txEl>
                                          </p:spTgt>
                                        </p:tgtEl>
                                        <p:attrNameLst>
                                          <p:attrName>style.visibility</p:attrName>
                                        </p:attrNameLst>
                                      </p:cBhvr>
                                      <p:to>
                                        <p:strVal val="visible"/>
                                      </p:to>
                                    </p:set>
                                    <p:animEffect transition="in" filter="fade">
                                      <p:cBhvr>
                                        <p:cTn id="30" dur="500"/>
                                        <p:tgtEl>
                                          <p:spTgt spid="9011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114">
                                            <p:txEl>
                                              <p:pRg st="8" end="8"/>
                                            </p:txEl>
                                          </p:spTgt>
                                        </p:tgtEl>
                                        <p:attrNameLst>
                                          <p:attrName>style.visibility</p:attrName>
                                        </p:attrNameLst>
                                      </p:cBhvr>
                                      <p:to>
                                        <p:strVal val="visible"/>
                                      </p:to>
                                    </p:set>
                                    <p:animEffect transition="in" filter="fade">
                                      <p:cBhvr>
                                        <p:cTn id="33" dur="500"/>
                                        <p:tgtEl>
                                          <p:spTgt spid="901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a:t>Acknowledgements</a:t>
            </a:r>
          </a:p>
        </p:txBody>
      </p:sp>
      <p:pic>
        <p:nvPicPr>
          <p:cNvPr id="90114" name="Content Placeholder 6" descr="FP5.jpg"/>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958" r="-763"/>
          <a:stretch>
            <a:fillRect/>
          </a:stretch>
        </p:blipFill>
        <p:spPr>
          <a:xfrm>
            <a:off x="2341563" y="4908550"/>
            <a:ext cx="858837" cy="844550"/>
          </a:xfrm>
        </p:spPr>
      </p:pic>
      <p:pic>
        <p:nvPicPr>
          <p:cNvPr id="90115" name="Picture 5" descr="EPSRC.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025" y="4189443"/>
            <a:ext cx="4938713" cy="62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7" descr="fp6_logo1.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13125" y="4908550"/>
            <a:ext cx="10112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descr="FP7.jpeg"/>
          <p:cNvPicPr>
            <a:picLocks noChangeAspect="1"/>
          </p:cNvPicPr>
          <p:nvPr/>
        </p:nvPicPr>
        <p:blipFill>
          <a:blip r:embed="rId5" cstate="screen">
            <a:clrChange>
              <a:clrFrom>
                <a:srgbClr val="F9FFFF"/>
              </a:clrFrom>
              <a:clrTo>
                <a:srgbClr val="F9FFFF">
                  <a:alpha val="0"/>
                </a:srgbClr>
              </a:clrTo>
            </a:clrChange>
            <a:extLst>
              <a:ext uri="{28A0092B-C50C-407E-A947-70E740481C1C}">
                <a14:useLocalDpi xmlns:a14="http://schemas.microsoft.com/office/drawing/2010/main"/>
              </a:ext>
            </a:extLst>
          </a:blip>
          <a:srcRect/>
          <a:stretch>
            <a:fillRect/>
          </a:stretch>
        </p:blipFill>
        <p:spPr bwMode="auto">
          <a:xfrm>
            <a:off x="4489450" y="4908550"/>
            <a:ext cx="115728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9" descr="eu_logo.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77888" y="4940300"/>
            <a:ext cx="11017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0" descr="darpa-logo.jpg"/>
          <p:cNvPicPr>
            <a:picLocks noChangeAspect="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56313" y="4902200"/>
            <a:ext cx="15367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11"/>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114675" y="1198563"/>
            <a:ext cx="8699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12"/>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313238" y="1189038"/>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4"/>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419475" y="2208213"/>
            <a:ext cx="854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1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4656138" y="2211388"/>
            <a:ext cx="8699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6"/>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958850" y="2214563"/>
            <a:ext cx="863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17"/>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2193925" y="2219325"/>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6" name="Picture 18"/>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5554663" y="1196975"/>
            <a:ext cx="890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22"/>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979613" y="1209675"/>
            <a:ext cx="8048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24" descr="cag.jp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60438" y="3186113"/>
            <a:ext cx="669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25" descr="fensel.png"/>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965325" y="3167063"/>
            <a:ext cx="66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0" name="Picture 26" descr="franz1.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895600" y="3143250"/>
            <a:ext cx="6334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27" descr="fvh.png"/>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805238" y="3143250"/>
            <a:ext cx="66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28" descr="jh.pn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776788" y="3154363"/>
            <a:ext cx="7445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3" name="Picture 29" descr="pfps.pn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843588" y="3154363"/>
            <a:ext cx="7635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4" name="Picture 30" descr="ph.png"/>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872288" y="3168650"/>
            <a:ext cx="7334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5" name="Picture 19"/>
          <p:cNvPicPr>
            <a:picLocks noChangeAspect="1"/>
          </p:cNvPicPr>
          <p:nvPr/>
        </p:nvPicPr>
        <p:blipFill>
          <a:blip r:embed="rId23">
            <a:extLst>
              <a:ext uri="{28A0092B-C50C-407E-A947-70E740481C1C}">
                <a14:useLocalDpi xmlns:a14="http://schemas.microsoft.com/office/drawing/2010/main"/>
              </a:ext>
            </a:extLst>
          </a:blip>
          <a:srcRect/>
          <a:stretch>
            <a:fillRect/>
          </a:stretch>
        </p:blipFill>
        <p:spPr bwMode="auto">
          <a:xfrm>
            <a:off x="958850" y="1198563"/>
            <a:ext cx="6746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6" name="Picture 1" descr="markus.jpg"/>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910388" y="1212850"/>
            <a:ext cx="65405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7" name="Picture 2" descr="despoina.jpg"/>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5884863" y="2159000"/>
            <a:ext cx="6937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8" name="Picture 3" descr="yujiao.jpg"/>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881813" y="2211388"/>
            <a:ext cx="7096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5646738" y="4272132"/>
            <a:ext cx="2290762" cy="547548"/>
          </a:xfrm>
          <a:prstGeom prst="rect">
            <a:avLst/>
          </a:prstGeom>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627063" y="220663"/>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4400" b="1">
                <a:solidFill>
                  <a:srgbClr val="0034CF"/>
                </a:solidFill>
                <a:latin typeface="Comic Sans MS" charset="0"/>
              </a:rPr>
              <a:t>Thank you for listening</a:t>
            </a:r>
            <a:endParaRPr lang="en-US" altLang="en-US" sz="4800" b="1">
              <a:solidFill>
                <a:srgbClr val="0034CF"/>
              </a:solidFill>
              <a:latin typeface="Comic Sans MS" charset="0"/>
            </a:endParaRP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ChangeArrowheads="1"/>
          </p:cNvSpPr>
          <p:nvPr/>
        </p:nvSpPr>
        <p:spPr bwMode="auto">
          <a:xfrm>
            <a:off x="627063" y="220663"/>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4400" b="1">
                <a:solidFill>
                  <a:srgbClr val="0034CF"/>
                </a:solidFill>
                <a:latin typeface="Comic Sans MS" charset="0"/>
              </a:rPr>
              <a:t>Thank you for listening</a:t>
            </a:r>
            <a:endParaRPr lang="en-US" altLang="en-US" sz="4800" b="1">
              <a:solidFill>
                <a:srgbClr val="0034CF"/>
              </a:solidFill>
              <a:latin typeface="Comic Sans MS" charset="0"/>
            </a:endParaRPr>
          </a:p>
        </p:txBody>
      </p:sp>
      <p:sp>
        <p:nvSpPr>
          <p:cNvPr id="93186" name="Rectangle 5"/>
          <p:cNvSpPr>
            <a:spLocks noChangeArrowheads="1"/>
          </p:cNvSpPr>
          <p:nvPr/>
        </p:nvSpPr>
        <p:spPr bwMode="auto">
          <a:xfrm>
            <a:off x="627063" y="4429125"/>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lnSpc>
                <a:spcPct val="100000"/>
              </a:lnSpc>
              <a:spcBef>
                <a:spcPct val="20000"/>
              </a:spcBef>
              <a:buClr>
                <a:srgbClr val="993300"/>
              </a:buClr>
              <a:buSzTx/>
              <a:buFontTx/>
              <a:buNone/>
            </a:pPr>
            <a:r>
              <a:rPr lang="en-US" altLang="en-US" sz="5400" b="1">
                <a:solidFill>
                  <a:srgbClr val="0034CF"/>
                </a:solidFill>
                <a:latin typeface="Comic Sans MS" charset="0"/>
              </a:rPr>
              <a:t>Any questions?</a:t>
            </a:r>
          </a:p>
        </p:txBody>
      </p:sp>
      <p:grpSp>
        <p:nvGrpSpPr>
          <p:cNvPr id="18" name="Group 17"/>
          <p:cNvGrpSpPr/>
          <p:nvPr/>
        </p:nvGrpSpPr>
        <p:grpSpPr>
          <a:xfrm>
            <a:off x="563563" y="1649413"/>
            <a:ext cx="8051800" cy="2565400"/>
            <a:chOff x="423863" y="1525589"/>
            <a:chExt cx="8051800" cy="2565400"/>
          </a:xfrm>
        </p:grpSpPr>
        <p:pic>
          <p:nvPicPr>
            <p:cNvPr id="19" name="Picture 18" descr="dilbert_optimist-pessimist-engineer.g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23863" y="1525589"/>
              <a:ext cx="27289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dilbert_optimist-pessimist-engineer.g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868988" y="1525589"/>
              <a:ext cx="26066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p:nvSpPr>
          <p:spPr bwMode="auto">
            <a:xfrm>
              <a:off x="6723063" y="1754188"/>
              <a:ext cx="1546224" cy="596900"/>
            </a:xfrm>
            <a:prstGeom prst="roundRect">
              <a:avLst>
                <a:gd name="adj" fmla="val 10049"/>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Rounded Rectangle 21"/>
            <p:cNvSpPr/>
            <p:nvPr/>
          </p:nvSpPr>
          <p:spPr bwMode="auto">
            <a:xfrm>
              <a:off x="7231063" y="1982787"/>
              <a:ext cx="949324" cy="596900"/>
            </a:xfrm>
            <a:prstGeom prst="roundRect">
              <a:avLst>
                <a:gd name="adj" fmla="val 10049"/>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Rounded Rectangle 22"/>
            <p:cNvSpPr/>
            <p:nvPr/>
          </p:nvSpPr>
          <p:spPr bwMode="auto">
            <a:xfrm>
              <a:off x="7307263" y="2185987"/>
              <a:ext cx="568324" cy="596900"/>
            </a:xfrm>
            <a:prstGeom prst="roundRect">
              <a:avLst>
                <a:gd name="adj" fmla="val 10049"/>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TextBox 23"/>
            <p:cNvSpPr txBox="1"/>
            <p:nvPr/>
          </p:nvSpPr>
          <p:spPr>
            <a:xfrm>
              <a:off x="6837363" y="1718181"/>
              <a:ext cx="1638300" cy="1169551"/>
            </a:xfrm>
            <a:prstGeom prst="rect">
              <a:avLst/>
            </a:prstGeom>
            <a:noFill/>
          </p:spPr>
          <p:txBody>
            <a:bodyPr wrap="square" rtlCol="0">
              <a:spAutoFit/>
            </a:bodyPr>
            <a:lstStyle/>
            <a:p>
              <a:pPr>
                <a:spcAft>
                  <a:spcPts val="300"/>
                </a:spcAft>
              </a:pPr>
              <a:r>
                <a:rPr lang="en-US" sz="1200" b="1" dirty="0" smtClean="0">
                  <a:latin typeface="Noteworthy Light" charset="0"/>
                  <a:ea typeface="Noteworthy Light" charset="0"/>
                  <a:cs typeface="Noteworthy Light" charset="0"/>
                </a:rPr>
                <a:t>YOU MADE THE </a:t>
              </a:r>
            </a:p>
            <a:p>
              <a:pPr>
                <a:spcAft>
                  <a:spcPts val="300"/>
                </a:spcAft>
              </a:pPr>
              <a:r>
                <a:rPr lang="en-US" sz="1200" b="1" dirty="0" smtClean="0">
                  <a:latin typeface="Noteworthy Light" charset="0"/>
                  <a:ea typeface="Noteworthy Light" charset="0"/>
                  <a:cs typeface="Noteworthy Light" charset="0"/>
                </a:rPr>
                <a:t>GLASS TWICE AS </a:t>
              </a:r>
            </a:p>
            <a:p>
              <a:pPr>
                <a:spcAft>
                  <a:spcPts val="300"/>
                </a:spcAft>
              </a:pPr>
              <a:r>
                <a:rPr lang="en-US" sz="1200" b="1" dirty="0" smtClean="0">
                  <a:latin typeface="Noteworthy Light" charset="0"/>
                  <a:ea typeface="Noteworthy Light" charset="0"/>
                  <a:cs typeface="Noteworthy Light" charset="0"/>
                </a:rPr>
                <a:t>    BIG AS IT </a:t>
              </a:r>
            </a:p>
            <a:p>
              <a:pPr>
                <a:spcAft>
                  <a:spcPts val="300"/>
                </a:spcAft>
              </a:pPr>
              <a:r>
                <a:rPr lang="en-US" sz="1200" b="1" dirty="0">
                  <a:latin typeface="Noteworthy Light" charset="0"/>
                  <a:ea typeface="Noteworthy Light" charset="0"/>
                  <a:cs typeface="Noteworthy Light" charset="0"/>
                </a:rPr>
                <a:t> </a:t>
              </a:r>
              <a:r>
                <a:rPr lang="en-US" sz="1200" b="1" dirty="0" smtClean="0">
                  <a:latin typeface="Noteworthy Light" charset="0"/>
                  <a:ea typeface="Noteworthy Light" charset="0"/>
                  <a:cs typeface="Noteworthy Light" charset="0"/>
                </a:rPr>
                <a:t>          NEEDED </a:t>
              </a:r>
            </a:p>
            <a:p>
              <a:pPr>
                <a:spcAft>
                  <a:spcPts val="300"/>
                </a:spcAft>
              </a:pPr>
              <a:r>
                <a:rPr lang="en-US" sz="1200" b="1" dirty="0">
                  <a:latin typeface="Noteworthy Light" charset="0"/>
                  <a:ea typeface="Noteworthy Light" charset="0"/>
                  <a:cs typeface="Noteworthy Light" charset="0"/>
                </a:rPr>
                <a:t> </a:t>
              </a:r>
              <a:r>
                <a:rPr lang="en-US" sz="1200" b="1" dirty="0" smtClean="0">
                  <a:latin typeface="Noteworthy Light" charset="0"/>
                  <a:ea typeface="Noteworthy Light" charset="0"/>
                  <a:cs typeface="Noteworthy Light" charset="0"/>
                </a:rPr>
                <a:t>              TO BE</a:t>
              </a:r>
              <a:endParaRPr lang="en-US" sz="1200" b="1" dirty="0">
                <a:latin typeface="Noteworthy Light" charset="0"/>
                <a:ea typeface="Noteworthy Light" charset="0"/>
                <a:cs typeface="Noteworthy Light" charset="0"/>
              </a:endParaRPr>
            </a:p>
          </p:txBody>
        </p:sp>
        <p:pic>
          <p:nvPicPr>
            <p:cNvPr id="25" name="Picture 24" descr="dilbert_optimist-pessimist-engineer.g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144045" y="1525589"/>
              <a:ext cx="27289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723901" y="1730881"/>
              <a:ext cx="2115343" cy="848806"/>
            </a:xfrm>
            <a:prstGeom prst="roundRect">
              <a:avLst>
                <a:gd name="adj" fmla="val 10049"/>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7" name="Rounded Rectangle 26"/>
            <p:cNvSpPr/>
            <p:nvPr/>
          </p:nvSpPr>
          <p:spPr bwMode="auto">
            <a:xfrm>
              <a:off x="3492899" y="1754188"/>
              <a:ext cx="2115343" cy="825499"/>
            </a:xfrm>
            <a:prstGeom prst="roundRect">
              <a:avLst>
                <a:gd name="adj" fmla="val 10049"/>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8" name="TextBox 27"/>
            <p:cNvSpPr txBox="1"/>
            <p:nvPr/>
          </p:nvSpPr>
          <p:spPr>
            <a:xfrm>
              <a:off x="690166" y="2153255"/>
              <a:ext cx="1982389" cy="512961"/>
            </a:xfrm>
            <a:prstGeom prst="rect">
              <a:avLst/>
            </a:prstGeom>
            <a:noFill/>
          </p:spPr>
          <p:txBody>
            <a:bodyPr wrap="square" rtlCol="0">
              <a:spAutoFit/>
            </a:bodyPr>
            <a:lstStyle/>
            <a:p>
              <a:pPr>
                <a:spcAft>
                  <a:spcPts val="300"/>
                </a:spcAft>
              </a:pPr>
              <a:r>
                <a:rPr lang="en-US" sz="1200" b="1" dirty="0" smtClean="0">
                  <a:latin typeface="Noteworthy Light" charset="0"/>
                  <a:ea typeface="Noteworthy Light" charset="0"/>
                  <a:cs typeface="Noteworthy Light" charset="0"/>
                </a:rPr>
                <a:t>A PESSIMIST SAYS THE </a:t>
              </a:r>
            </a:p>
            <a:p>
              <a:pPr>
                <a:spcAft>
                  <a:spcPts val="300"/>
                </a:spcAft>
              </a:pPr>
              <a:r>
                <a:rPr lang="en-US" sz="1200" b="1" dirty="0" smtClean="0">
                  <a:latin typeface="Noteworthy Light" charset="0"/>
                  <a:ea typeface="Noteworthy Light" charset="0"/>
                  <a:cs typeface="Noteworthy Light" charset="0"/>
                </a:rPr>
                <a:t>GLASS IS HALF EMPTY</a:t>
              </a:r>
              <a:endParaRPr lang="en-US" sz="1200" b="1" dirty="0">
                <a:latin typeface="Noteworthy Light" charset="0"/>
                <a:ea typeface="Noteworthy Light" charset="0"/>
                <a:cs typeface="Noteworthy Light" charset="0"/>
              </a:endParaRPr>
            </a:p>
          </p:txBody>
        </p:sp>
        <p:sp>
          <p:nvSpPr>
            <p:cNvPr id="29" name="TextBox 28"/>
            <p:cNvSpPr txBox="1"/>
            <p:nvPr/>
          </p:nvSpPr>
          <p:spPr>
            <a:xfrm>
              <a:off x="3484960" y="2157930"/>
              <a:ext cx="1912539" cy="512961"/>
            </a:xfrm>
            <a:prstGeom prst="rect">
              <a:avLst/>
            </a:prstGeom>
            <a:noFill/>
          </p:spPr>
          <p:txBody>
            <a:bodyPr wrap="square" rtlCol="0">
              <a:spAutoFit/>
            </a:bodyPr>
            <a:lstStyle/>
            <a:p>
              <a:pPr>
                <a:spcAft>
                  <a:spcPts val="300"/>
                </a:spcAft>
              </a:pPr>
              <a:r>
                <a:rPr lang="en-US" sz="1200" b="1" dirty="0" smtClean="0">
                  <a:latin typeface="Noteworthy Light" charset="0"/>
                  <a:ea typeface="Noteworthy Light" charset="0"/>
                  <a:cs typeface="Noteworthy Light" charset="0"/>
                </a:rPr>
                <a:t>AN OPTIMIST SAYS IT’S </a:t>
              </a:r>
            </a:p>
            <a:p>
              <a:pPr>
                <a:spcAft>
                  <a:spcPts val="300"/>
                </a:spcAft>
              </a:pPr>
              <a:r>
                <a:rPr lang="en-US" sz="1200" b="1" dirty="0" smtClean="0">
                  <a:latin typeface="Noteworthy Light" charset="0"/>
                  <a:ea typeface="Noteworthy Light" charset="0"/>
                  <a:cs typeface="Noteworthy Light" charset="0"/>
                </a:rPr>
                <a:t>HALF FULL</a:t>
              </a:r>
              <a:endParaRPr lang="en-US" sz="1200" b="1" dirty="0">
                <a:latin typeface="Noteworthy Light" charset="0"/>
                <a:ea typeface="Noteworthy Light" charset="0"/>
                <a:cs typeface="Noteworthy Light" charset="0"/>
              </a:endParaRPr>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smtClean="0"/>
              <a:t>Applications: </a:t>
            </a:r>
            <a:r>
              <a:rPr lang="en-US" altLang="en-US" dirty="0"/>
              <a:t>Search</a:t>
            </a:r>
          </a:p>
        </p:txBody>
      </p:sp>
      <p:sp>
        <p:nvSpPr>
          <p:cNvPr id="22530" name="Content Placeholder 2"/>
          <p:cNvSpPr>
            <a:spLocks noGrp="1"/>
          </p:cNvSpPr>
          <p:nvPr>
            <p:ph idx="1"/>
          </p:nvPr>
        </p:nvSpPr>
        <p:spPr/>
        <p:txBody>
          <a:bodyPr/>
          <a:lstStyle/>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marL="0" indent="0">
              <a:buFont typeface="Wingdings" charset="0"/>
              <a:buNone/>
              <a:defRPr/>
            </a:pPr>
            <a:endParaRPr lang="en-US" dirty="0"/>
          </a:p>
        </p:txBody>
      </p:sp>
      <p:grpSp>
        <p:nvGrpSpPr>
          <p:cNvPr id="24579" name="Group 16"/>
          <p:cNvGrpSpPr>
            <a:grpSpLocks/>
          </p:cNvGrpSpPr>
          <p:nvPr/>
        </p:nvGrpSpPr>
        <p:grpSpPr bwMode="auto">
          <a:xfrm>
            <a:off x="2051050" y="1452563"/>
            <a:ext cx="4651375" cy="1331912"/>
            <a:chOff x="1914770" y="1501532"/>
            <a:chExt cx="5033105" cy="1546469"/>
          </a:xfrm>
        </p:grpSpPr>
        <p:pic>
          <p:nvPicPr>
            <p:cNvPr id="24580" name="Content Placeholder 4" descr="google.pn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43" r="-18"/>
            <a:stretch>
              <a:fillRect/>
            </a:stretch>
          </p:blipFill>
          <p:spPr bwMode="auto">
            <a:xfrm>
              <a:off x="1914770" y="1501532"/>
              <a:ext cx="5033105" cy="154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4581" name="Rectangle 15"/>
            <p:cNvSpPr>
              <a:spLocks noChangeArrowheads="1"/>
            </p:cNvSpPr>
            <p:nvPr/>
          </p:nvSpPr>
          <p:spPr bwMode="auto">
            <a:xfrm>
              <a:off x="4982308" y="2207847"/>
              <a:ext cx="351693" cy="234461"/>
            </a:xfrm>
            <a:prstGeom prst="rect">
              <a:avLst/>
            </a:prstGeom>
            <a:solidFill>
              <a:srgbClr val="D2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ct val="100000"/>
                </a:lnSpc>
                <a:buClrTx/>
                <a:buSzTx/>
                <a:buFontTx/>
                <a:buNone/>
              </a:pPr>
              <a:endParaRPr lang="en-US" altLang="en-US" sz="2400">
                <a:solidFill>
                  <a:srgbClr val="000000"/>
                </a:solidFill>
              </a:endParaRPr>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dirty="0" smtClean="0"/>
              <a:t>Applications: </a:t>
            </a:r>
            <a:r>
              <a:rPr lang="en-US" altLang="en-US" dirty="0"/>
              <a:t>Search</a:t>
            </a:r>
          </a:p>
        </p:txBody>
      </p:sp>
      <p:sp>
        <p:nvSpPr>
          <p:cNvPr id="22530" name="Content Placeholder 2"/>
          <p:cNvSpPr>
            <a:spLocks noGrp="1"/>
          </p:cNvSpPr>
          <p:nvPr>
            <p:ph idx="1"/>
          </p:nvPr>
        </p:nvSpPr>
        <p:spPr/>
        <p:txBody>
          <a:bodyPr/>
          <a:lstStyle/>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marL="0" indent="0">
              <a:buFont typeface="Wingdings" charset="0"/>
              <a:buNone/>
              <a:defRPr/>
            </a:pPr>
            <a:endParaRPr lang="en-US" dirty="0"/>
          </a:p>
          <a:p>
            <a:pPr>
              <a:buFont typeface="Wingdings" charset="0"/>
              <a:buChar char="§"/>
              <a:defRPr/>
            </a:pPr>
            <a:r>
              <a:rPr lang="en-US" dirty="0"/>
              <a:t>Explicit KR sometimes needed, e.g., </a:t>
            </a:r>
            <a:r>
              <a:rPr lang="en-US" b="1" dirty="0">
                <a:solidFill>
                  <a:srgbClr val="0000FF"/>
                </a:solidFill>
              </a:rPr>
              <a:t>Knowledge Graph</a:t>
            </a:r>
          </a:p>
          <a:p>
            <a:pPr lvl="1">
              <a:buFont typeface="Wingdings" charset="0"/>
              <a:buChar char="§"/>
              <a:defRPr/>
            </a:pPr>
            <a:r>
              <a:rPr lang="en-US" dirty="0"/>
              <a:t>Less rigorous treatment of </a:t>
            </a:r>
            <a:r>
              <a:rPr lang="en-US" dirty="0" smtClean="0"/>
              <a:t>semantics</a:t>
            </a:r>
          </a:p>
          <a:p>
            <a:pPr lvl="1">
              <a:buFont typeface="Wingdings" charset="0"/>
              <a:buChar char="§"/>
              <a:defRPr/>
            </a:pPr>
            <a:r>
              <a:rPr lang="en-US" dirty="0" smtClean="0"/>
              <a:t>Not using Semantic Web standards</a:t>
            </a:r>
            <a:endParaRPr lang="en-US" dirty="0"/>
          </a:p>
        </p:txBody>
      </p:sp>
      <p:grpSp>
        <p:nvGrpSpPr>
          <p:cNvPr id="26627" name="Group 16"/>
          <p:cNvGrpSpPr>
            <a:grpSpLocks/>
          </p:cNvGrpSpPr>
          <p:nvPr/>
        </p:nvGrpSpPr>
        <p:grpSpPr bwMode="auto">
          <a:xfrm>
            <a:off x="2051050" y="1452563"/>
            <a:ext cx="4651375" cy="1331912"/>
            <a:chOff x="1914770" y="1501532"/>
            <a:chExt cx="5033105" cy="1546469"/>
          </a:xfrm>
        </p:grpSpPr>
        <p:pic>
          <p:nvPicPr>
            <p:cNvPr id="26628" name="Content Placeholder 4" descr="google.pn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43" r="-18"/>
            <a:stretch>
              <a:fillRect/>
            </a:stretch>
          </p:blipFill>
          <p:spPr bwMode="auto">
            <a:xfrm>
              <a:off x="1914770" y="1501532"/>
              <a:ext cx="5033105" cy="154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6629" name="Rectangle 15"/>
            <p:cNvSpPr>
              <a:spLocks noChangeArrowheads="1"/>
            </p:cNvSpPr>
            <p:nvPr/>
          </p:nvSpPr>
          <p:spPr bwMode="auto">
            <a:xfrm>
              <a:off x="4982308" y="2207847"/>
              <a:ext cx="351693" cy="234461"/>
            </a:xfrm>
            <a:prstGeom prst="rect">
              <a:avLst/>
            </a:prstGeom>
            <a:solidFill>
              <a:srgbClr val="D2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ct val="100000"/>
                </a:lnSpc>
                <a:buClrTx/>
                <a:buSzTx/>
                <a:buFontTx/>
                <a:buNone/>
              </a:pPr>
              <a:endParaRPr lang="en-US" altLang="en-US" sz="2400">
                <a:solidFill>
                  <a:srgbClr val="000000"/>
                </a:solidFill>
              </a:endParaRP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dirty="0"/>
              <a:t>Applications: Search</a:t>
            </a:r>
          </a:p>
        </p:txBody>
      </p:sp>
      <p:sp>
        <p:nvSpPr>
          <p:cNvPr id="22530" name="Content Placeholder 2"/>
          <p:cNvSpPr>
            <a:spLocks noGrp="1"/>
          </p:cNvSpPr>
          <p:nvPr>
            <p:ph idx="1"/>
          </p:nvPr>
        </p:nvSpPr>
        <p:spPr/>
        <p:txBody>
          <a:bodyPr/>
          <a:lstStyle/>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a:buFont typeface="Wingdings" charset="0"/>
              <a:buChar char="§"/>
              <a:defRPr/>
            </a:pPr>
            <a:endParaRPr lang="en-US" dirty="0"/>
          </a:p>
          <a:p>
            <a:pPr marL="0" indent="0">
              <a:buFont typeface="Wingdings" charset="0"/>
              <a:buNone/>
              <a:defRPr/>
            </a:pPr>
            <a:endParaRPr lang="en-US" dirty="0"/>
          </a:p>
          <a:p>
            <a:pPr>
              <a:buFont typeface="Wingdings" charset="0"/>
              <a:buChar char="§"/>
              <a:defRPr/>
            </a:pPr>
            <a:r>
              <a:rPr lang="en-US" dirty="0"/>
              <a:t>Explicit KR sometimes needed, e.g., </a:t>
            </a:r>
            <a:r>
              <a:rPr lang="en-US" b="1" dirty="0">
                <a:solidFill>
                  <a:srgbClr val="0000FF"/>
                </a:solidFill>
              </a:rPr>
              <a:t>Knowledge Graph</a:t>
            </a:r>
          </a:p>
          <a:p>
            <a:pPr lvl="1">
              <a:buFont typeface="Wingdings" charset="0"/>
              <a:buChar char="§"/>
              <a:defRPr/>
            </a:pPr>
            <a:r>
              <a:rPr lang="en-US" dirty="0"/>
              <a:t>Less rigorous treatment of </a:t>
            </a:r>
            <a:r>
              <a:rPr lang="en-US" dirty="0" smtClean="0"/>
              <a:t>semantics</a:t>
            </a:r>
          </a:p>
          <a:p>
            <a:pPr lvl="1">
              <a:buFont typeface="Wingdings" charset="0"/>
              <a:buChar char="§"/>
              <a:defRPr/>
            </a:pPr>
            <a:r>
              <a:rPr lang="en-US" dirty="0" smtClean="0"/>
              <a:t>Not using Semantic Web standards</a:t>
            </a:r>
            <a:endParaRPr lang="en-US" dirty="0"/>
          </a:p>
          <a:p>
            <a:pPr>
              <a:buFont typeface="Wingdings" charset="0"/>
              <a:buChar char="§"/>
              <a:defRPr/>
            </a:pPr>
            <a:r>
              <a:rPr lang="en-US" b="1" dirty="0">
                <a:solidFill>
                  <a:srgbClr val="0000FF"/>
                </a:solidFill>
              </a:rPr>
              <a:t>Hiring</a:t>
            </a:r>
            <a:r>
              <a:rPr lang="en-US" dirty="0"/>
              <a:t> Semantic Web people</a:t>
            </a:r>
          </a:p>
        </p:txBody>
      </p:sp>
      <p:grpSp>
        <p:nvGrpSpPr>
          <p:cNvPr id="28675" name="Group 16"/>
          <p:cNvGrpSpPr>
            <a:grpSpLocks/>
          </p:cNvGrpSpPr>
          <p:nvPr/>
        </p:nvGrpSpPr>
        <p:grpSpPr bwMode="auto">
          <a:xfrm>
            <a:off x="2051050" y="1452563"/>
            <a:ext cx="4651375" cy="1331912"/>
            <a:chOff x="1914770" y="1501532"/>
            <a:chExt cx="5033105" cy="1546469"/>
          </a:xfrm>
        </p:grpSpPr>
        <p:pic>
          <p:nvPicPr>
            <p:cNvPr id="28681" name="Content Placeholder 4" descr="google.pn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43" r="-18"/>
            <a:stretch>
              <a:fillRect/>
            </a:stretch>
          </p:blipFill>
          <p:spPr bwMode="auto">
            <a:xfrm>
              <a:off x="1914770" y="1501532"/>
              <a:ext cx="5033105" cy="154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8682" name="Rectangle 15"/>
            <p:cNvSpPr>
              <a:spLocks noChangeArrowheads="1"/>
            </p:cNvSpPr>
            <p:nvPr/>
          </p:nvSpPr>
          <p:spPr bwMode="auto">
            <a:xfrm>
              <a:off x="4982308" y="2207847"/>
              <a:ext cx="351693" cy="234461"/>
            </a:xfrm>
            <a:prstGeom prst="rect">
              <a:avLst/>
            </a:prstGeom>
            <a:solidFill>
              <a:srgbClr val="D2DA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ct val="100000"/>
                </a:lnSpc>
                <a:buClrTx/>
                <a:buSzTx/>
                <a:buFontTx/>
                <a:buNone/>
              </a:pPr>
              <a:endParaRPr lang="en-US" altLang="en-US" sz="2400">
                <a:solidFill>
                  <a:srgbClr val="000000"/>
                </a:solidFill>
              </a:endParaRPr>
            </a:p>
          </p:txBody>
        </p:sp>
      </p:grpSp>
      <p:pic>
        <p:nvPicPr>
          <p:cNvPr id="28676" name="Picture 17" descr="Chris_Welt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73250" y="4427538"/>
            <a:ext cx="1117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8" descr="NatashaNoy.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09900" y="4422775"/>
            <a:ext cx="1141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9" descr="Denny_Vrandečić-3.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71950" y="4425950"/>
            <a:ext cx="9953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descr="guha-mug_227x284.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62550" y="4419600"/>
            <a:ext cx="9509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 descr="danbri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10288" y="4419600"/>
            <a:ext cx="9112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2PSBATCH" val="latex --interaction=nonstopmode $(base).tex; dvips -D $(res) -E -o $(base).ps $(base).dvi"/>
  <p:tag name="TEXPOINTINIT" val="\newcommand{I}{0}{\font{cmsy10}I}&#13;&#10;\newcommand{Isup}{0}{\font{cmsy10}{^I}}&#13;&#10;\newcommand{all}{2}{\forall\font{cmm}{#1.#2}}&#13;&#10;\newcommand{Calig}{1}{\font{cmsy10}{#1}}&#13;&#10;\newcommand{Cmm}{1}{\font{cmm}{#1}}&#13;&#10;\newcommand{Cmmi}{1}{\font{cmmi10}{#1}}&#13;&#10;\newcommand{Cmr}{1}{\font{cmr}{#1}}&#13;&#10;\newcommand{Shiq}{0}{\font{cmsy10}{SHIQ}}&#13;&#10;\newcommand{Shoindn}{0}{\font{cmsy10}{SHOIN}\font{cmm}{(D_n)}}&#13;&#10;\newcommand{Deltai}{0}{\Delta\font{cmsy10}{^I}}&#13;&#10;\newcommand{Deltad}{0}{\Delta\font{cmm}{_{\bf{D}}}}"/>
  <p:tag name="USEAMSFONTS" val="1"/>
  <p:tag name="EMBEDFONTS" val="1"/>
  <p:tag name="USEBOLDAMS" val="1"/>
  <p:tag name="DEFAULTDISPLAYSOURCE" val="\documentclass{slides}\pagestyle{empty}&#13;&#10;\begin{document}&#13;&#10;\end{document}&#13;&#10;"/>
  <p:tag name="TEX2PS" val="latex $(base).tex; dvips -D $(res) -E -o $(base).ps $(base).dvi"/>
  <p:tag name="EXTERNALEDITCOMMAND" val="notepad %"/>
  <p:tag name="GHOSTSCRIPTCOMMAND" val="gswin32c"/>
  <p:tag name="DEFAULTBITMAP" val="bmpmono"/>
  <p:tag name="DEFAULTBLEND" val="0"/>
  <p:tag name="DEFAULTTRANSPARENT" val="0"/>
  <p:tag name="DEFAULTWORKAROUNDTRANSPARENCYBUG" val="0"/>
  <p:tag name="DEFAULTRESOLUTION" val="300"/>
  <p:tag name="DEFAULTMAGNIFICATION" val="2000"/>
  <p:tag name="DEFAULTFONTSIZE" val="10"/>
  <p:tag name="DEFAULTWORDWRAP" val="0"/>
  <p:tag name="DEFAULTWIDTH" val="354"/>
  <p:tag name="DEFAULTHEIGHT" val="412"/>
</p:tagLst>
</file>

<file path=ppt/theme/theme1.xml><?xml version="1.0" encoding="utf-8"?>
<a:theme xmlns:a="http://schemas.openxmlformats.org/drawingml/2006/main" name="ox_template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 id="{19FAE23F-2CA4-F940-A0C2-4461747FEB21}" vid="{36C3A4E4-7D58-CA4E-8FCA-EE06030372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79120</TotalTime>
  <Words>1981</Words>
  <Application>Microsoft Macintosh PowerPoint</Application>
  <PresentationFormat>On-screen Show (4:3)</PresentationFormat>
  <Paragraphs>389</Paragraphs>
  <Slides>66</Slides>
  <Notes>15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66</vt:i4>
      </vt:variant>
    </vt:vector>
  </HeadingPairs>
  <TitlesOfParts>
    <vt:vector size="79" baseType="lpstr">
      <vt:lpstr>Arial Narrow</vt:lpstr>
      <vt:lpstr>cmsy10</vt:lpstr>
      <vt:lpstr>Comic Sans MS</vt:lpstr>
      <vt:lpstr>ＭＳ Ｐゴシック</vt:lpstr>
      <vt:lpstr>Noteworthy Light</vt:lpstr>
      <vt:lpstr>Symbol</vt:lpstr>
      <vt:lpstr>Times New Roman</vt:lpstr>
      <vt:lpstr>Wawati SC Regular</vt:lpstr>
      <vt:lpstr>Wingdings</vt:lpstr>
      <vt:lpstr>Wingdings 3</vt:lpstr>
      <vt:lpstr>Zapf Dingbats</vt:lpstr>
      <vt:lpstr>Arial</vt:lpstr>
      <vt:lpstr>ox_template_PowerPoint</vt:lpstr>
      <vt:lpstr>PowerPoint Presentation</vt:lpstr>
      <vt:lpstr>History of the Semantic Web </vt:lpstr>
      <vt:lpstr>Standards</vt:lpstr>
      <vt:lpstr>Tools</vt:lpstr>
      <vt:lpstr>Applications: Travel planning and booking</vt:lpstr>
      <vt:lpstr>Applications: Content Management</vt:lpstr>
      <vt:lpstr>Applications: Search</vt:lpstr>
      <vt:lpstr>Applications: Search</vt:lpstr>
      <vt:lpstr>Applications: Search</vt:lpstr>
      <vt:lpstr>Application Domains</vt:lpstr>
      <vt:lpstr>Application Domains</vt:lpstr>
      <vt:lpstr>Application Domains</vt:lpstr>
      <vt:lpstr>Application Domains</vt:lpstr>
      <vt:lpstr>Application Domains</vt:lpstr>
      <vt:lpstr>Ontologies as structured vocabularies</vt:lpstr>
      <vt:lpstr>Ontologies as structured vocabularies</vt:lpstr>
      <vt:lpstr>Data Access Applications: “Big Data”</vt:lpstr>
      <vt:lpstr>Data Access:      Statoil Exploration</vt:lpstr>
      <vt:lpstr>Data Access:      Statoil Exploration</vt:lpstr>
      <vt:lpstr>Data Access:      Statoil Exploration</vt:lpstr>
      <vt:lpstr>Data Access:      Statoil Exploration</vt:lpstr>
      <vt:lpstr>Data Access:      Statoil Exploration</vt:lpstr>
      <vt:lpstr>Data Access:      Statoil Exploration</vt:lpstr>
      <vt:lpstr>Data Access:      Statoil Exploration</vt:lpstr>
      <vt:lpstr>Data Access:      Statoil Exploration</vt:lpstr>
      <vt:lpstr>Data Access:      Statoil Exploration</vt:lpstr>
      <vt:lpstr>Data Access: Optique Approach</vt:lpstr>
      <vt:lpstr>Data Access: Optique Approach</vt:lpstr>
      <vt:lpstr>Data Access: Optique Approach</vt:lpstr>
      <vt:lpstr>Data Access: Optique Approach</vt:lpstr>
      <vt:lpstr>Data Access: Optique Approach</vt:lpstr>
      <vt:lpstr>Data Access: Optique Approach</vt:lpstr>
      <vt:lpstr>OWL Profiles</vt:lpstr>
      <vt:lpstr>OWL 2 QL and Query Rewriting</vt:lpstr>
      <vt:lpstr>OWL 2 QL and Query Rewriting</vt:lpstr>
      <vt:lpstr>OWL 2 QL and Query Rewriting</vt:lpstr>
      <vt:lpstr>OWL 2 QL and Query Rewriting</vt:lpstr>
      <vt:lpstr>Query Rewriting — Issues</vt:lpstr>
      <vt:lpstr>Query: Wellbores with cores that overlap log curves</vt:lpstr>
      <vt:lpstr>Query: Wellbores with cores that overlap log curves</vt:lpstr>
      <vt:lpstr>Query: Wellbores with cores that overlap log curves</vt:lpstr>
      <vt:lpstr>Query Rewriting — Issues</vt:lpstr>
      <vt:lpstr>Data Access: Optique Approach</vt:lpstr>
      <vt:lpstr>Query Rewriting — Issues</vt:lpstr>
      <vt:lpstr>OWL Profiles – Beyond QL?</vt:lpstr>
      <vt:lpstr>RL/Datalog Query Ans. via Materialisation</vt:lpstr>
      <vt:lpstr>RL/Datalog Query Ans. via Materialisation</vt:lpstr>
      <vt:lpstr>RL/Datalog Query Ans. via Materialisation</vt:lpstr>
      <vt:lpstr>Materialisation — Issues</vt:lpstr>
      <vt:lpstr>Materialisation: Scalability</vt:lpstr>
      <vt:lpstr>RDFox Datalog Engine</vt:lpstr>
      <vt:lpstr>RDFox Datalog Engine</vt:lpstr>
      <vt:lpstr>Materialisation: Data Migration</vt:lpstr>
      <vt:lpstr>Materialisation: Expressivity</vt:lpstr>
      <vt:lpstr>OWL 2 EL via Datalog + Filtration</vt:lpstr>
      <vt:lpstr>OWL 2 EL via Datalog + Filtration</vt:lpstr>
      <vt:lpstr>OWL 2 EL via Datalog + Filtration</vt:lpstr>
      <vt:lpstr>OWL 2 EL via Datalog + Filtration</vt:lpstr>
      <vt:lpstr>Discussion</vt:lpstr>
      <vt:lpstr>Discussion</vt:lpstr>
      <vt:lpstr>Ongoing/Future Work</vt:lpstr>
      <vt:lpstr>PowerPoint Presentation</vt:lpstr>
      <vt:lpstr>Ongoing/Future Work</vt:lpstr>
      <vt:lpstr>Acknowledgements</vt:lpstr>
      <vt:lpstr>PowerPoint Presentation</vt:lpstr>
      <vt:lpstr>PowerPoint Presentation</vt:lpstr>
    </vt:vector>
  </TitlesOfParts>
  <Manager/>
  <Company>University of Manchester</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Ontologe Reasoning: the Why and the How</dc:title>
  <dc:subject/>
  <dc:creator>Ian Horrocks</dc:creator>
  <cp:keywords/>
  <dc:description/>
  <cp:lastModifiedBy>Microsoft Office User</cp:lastModifiedBy>
  <cp:revision>969</cp:revision>
  <cp:lastPrinted>2001-02-05T11:57:08Z</cp:lastPrinted>
  <dcterms:created xsi:type="dcterms:W3CDTF">2013-03-19T08:53:37Z</dcterms:created>
  <dcterms:modified xsi:type="dcterms:W3CDTF">2017-09-29T18:29:01Z</dcterms:modified>
  <cp:category/>
</cp:coreProperties>
</file>