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3" r:id="rId5"/>
    <p:sldId id="264" r:id="rId6"/>
    <p:sldId id="260" r:id="rId7"/>
    <p:sldId id="259" r:id="rId8"/>
    <p:sldId id="261" r:id="rId9"/>
    <p:sldId id="267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33" autoAdjust="0"/>
  </p:normalViewPr>
  <p:slideViewPr>
    <p:cSldViewPr>
      <p:cViewPr varScale="1">
        <p:scale>
          <a:sx n="52" d="100"/>
          <a:sy n="5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C05AD-4F68-457F-AD70-CF94234781CD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3089-47AA-4E16-8260-9B774181ACFE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Talk </a:t>
            </a:r>
            <a:r>
              <a:rPr lang="sv-SE" dirty="0" err="1" smtClean="0"/>
              <a:t>about</a:t>
            </a:r>
            <a:r>
              <a:rPr lang="sv-SE" dirty="0" smtClean="0"/>
              <a:t> work </a:t>
            </a:r>
            <a:r>
              <a:rPr lang="sv-SE" dirty="0" err="1" smtClean="0"/>
              <a:t>we</a:t>
            </a:r>
            <a:r>
              <a:rPr lang="sv-SE" dirty="0" smtClean="0"/>
              <a:t> HAVEN’T </a:t>
            </a:r>
            <a:r>
              <a:rPr lang="sv-SE" dirty="0" err="1" smtClean="0"/>
              <a:t>done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First million </a:t>
            </a:r>
            <a:r>
              <a:rPr lang="sv-SE" dirty="0" err="1" smtClean="0"/>
              <a:t>line</a:t>
            </a:r>
            <a:r>
              <a:rPr lang="sv-SE" dirty="0" smtClean="0"/>
              <a:t> </a:t>
            </a:r>
            <a:r>
              <a:rPr lang="sv-SE" dirty="0" err="1" smtClean="0"/>
              <a:t>Erlang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r>
              <a:rPr lang="sv-SE" dirty="0" smtClean="0"/>
              <a:t>, 4-10x </a:t>
            </a:r>
            <a:r>
              <a:rPr lang="sv-SE" dirty="0" err="1" smtClean="0"/>
              <a:t>improved</a:t>
            </a:r>
            <a:r>
              <a:rPr lang="sv-SE" dirty="0" smtClean="0"/>
              <a:t> </a:t>
            </a:r>
            <a:r>
              <a:rPr lang="sv-SE" dirty="0" err="1" smtClean="0"/>
              <a:t>productivity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Erlang</a:t>
            </a:r>
            <a:r>
              <a:rPr lang="sv-SE" dirty="0" smtClean="0"/>
              <a:t> </a:t>
            </a:r>
            <a:r>
              <a:rPr lang="sv-SE" dirty="0" err="1" smtClean="0"/>
              <a:t>spreading</a:t>
            </a:r>
            <a:r>
              <a:rPr lang="sv-SE" dirty="0" smtClean="0"/>
              <a:t> </a:t>
            </a:r>
            <a:r>
              <a:rPr lang="sv-SE" dirty="0" err="1" smtClean="0"/>
              <a:t>rapidly</a:t>
            </a:r>
            <a:r>
              <a:rPr lang="sv-SE" dirty="0" smtClean="0"/>
              <a:t>, </a:t>
            </a:r>
            <a:r>
              <a:rPr lang="sv-SE" dirty="0" err="1" smtClean="0"/>
              <a:t>Haskell</a:t>
            </a:r>
            <a:r>
              <a:rPr lang="sv-SE" dirty="0" smtClean="0"/>
              <a:t> </a:t>
            </a:r>
            <a:r>
              <a:rPr lang="sv-SE" dirty="0" err="1" smtClean="0"/>
              <a:t>tremendous</a:t>
            </a:r>
            <a:r>
              <a:rPr lang="sv-SE" dirty="0" smtClean="0"/>
              <a:t> </a:t>
            </a:r>
            <a:r>
              <a:rPr lang="sv-SE" dirty="0" err="1" smtClean="0"/>
              <a:t>interest</a:t>
            </a:r>
            <a:r>
              <a:rPr lang="sv-SE" dirty="0" smtClean="0"/>
              <a:t>, F# and Scala</a:t>
            </a:r>
          </a:p>
          <a:p>
            <a:r>
              <a:rPr lang="sv-SE" dirty="0" smtClean="0"/>
              <a:t>Lambda</a:t>
            </a:r>
            <a:r>
              <a:rPr lang="sv-SE" baseline="0" dirty="0" smtClean="0"/>
              <a:t> expressions in C#, VB, </a:t>
            </a:r>
            <a:r>
              <a:rPr lang="sv-SE" baseline="0" dirty="0" err="1" smtClean="0"/>
              <a:t>even</a:t>
            </a:r>
            <a:r>
              <a:rPr lang="sv-SE" baseline="0" dirty="0" smtClean="0"/>
              <a:t> Java in 2012?</a:t>
            </a:r>
          </a:p>
          <a:p>
            <a:r>
              <a:rPr lang="sv-SE" baseline="0" dirty="0" smtClean="0"/>
              <a:t>FP is </a:t>
            </a:r>
            <a:r>
              <a:rPr lang="sv-SE" baseline="0" dirty="0" err="1" smtClean="0"/>
              <a:t>taking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off</a:t>
            </a:r>
            <a:r>
              <a:rPr lang="sv-SE" baseline="0" dirty="0" smtClean="0"/>
              <a:t>, a key motivation is </a:t>
            </a:r>
            <a:r>
              <a:rPr lang="sv-SE" baseline="0" dirty="0" err="1" smtClean="0"/>
              <a:t>productivity</a:t>
            </a:r>
            <a:r>
              <a:rPr lang="sv-SE" baseline="0" dirty="0" smtClean="0"/>
              <a:t>!</a:t>
            </a:r>
          </a:p>
          <a:p>
            <a:r>
              <a:rPr lang="sv-SE" baseline="0" dirty="0" smtClean="0"/>
              <a:t>So: problem solved, the 100K just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switch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functional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languages</a:t>
            </a:r>
            <a:r>
              <a:rPr lang="sv-SE" baseline="0" dirty="0" smtClean="0"/>
              <a:t>, right?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Wrong</a:t>
            </a:r>
            <a:r>
              <a:rPr lang="sv-SE" dirty="0" smtClean="0"/>
              <a:t>!</a:t>
            </a:r>
          </a:p>
          <a:p>
            <a:r>
              <a:rPr lang="sv-SE" dirty="0" err="1" smtClean="0"/>
              <a:t>Even</a:t>
            </a:r>
            <a:r>
              <a:rPr lang="sv-SE" dirty="0" smtClean="0"/>
              <a:t> in AXD301,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dirty="0" err="1" smtClean="0"/>
              <a:t>half</a:t>
            </a:r>
            <a:r>
              <a:rPr lang="sv-SE" dirty="0" smtClean="0"/>
              <a:t> the </a:t>
            </a:r>
            <a:r>
              <a:rPr lang="sv-SE" dirty="0" err="1" smtClean="0"/>
              <a:t>code</a:t>
            </a:r>
            <a:r>
              <a:rPr lang="sv-SE" dirty="0" smtClean="0"/>
              <a:t> in </a:t>
            </a:r>
            <a:r>
              <a:rPr lang="sv-SE" dirty="0" err="1" smtClean="0"/>
              <a:t>Erlang</a:t>
            </a:r>
            <a:r>
              <a:rPr lang="sv-SE" dirty="0" smtClean="0"/>
              <a:t>.</a:t>
            </a:r>
          </a:p>
          <a:p>
            <a:r>
              <a:rPr lang="sv-SE" dirty="0" smtClean="0"/>
              <a:t>”Control</a:t>
            </a:r>
            <a:r>
              <a:rPr lang="sv-SE" baseline="0" dirty="0" smtClean="0"/>
              <a:t> plane”, </a:t>
            </a:r>
            <a:r>
              <a:rPr lang="sv-SE" baseline="0" dirty="0" err="1" smtClean="0"/>
              <a:t>decide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data to route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”Data plane”—</a:t>
            </a:r>
            <a:r>
              <a:rPr lang="sv-SE" baseline="0" dirty="0" err="1" smtClean="0"/>
              <a:t>actually</a:t>
            </a:r>
            <a:r>
              <a:rPr lang="sv-SE" baseline="0" dirty="0" smtClean="0"/>
              <a:t> route the data—C/C++, to </a:t>
            </a:r>
            <a:r>
              <a:rPr lang="sv-SE" baseline="0" dirty="0" err="1" smtClean="0"/>
              <a:t>meet</a:t>
            </a:r>
            <a:r>
              <a:rPr lang="sv-SE" baseline="0" dirty="0" smtClean="0"/>
              <a:t> extreme performance </a:t>
            </a:r>
            <a:r>
              <a:rPr lang="sv-SE" baseline="0" dirty="0" err="1" smtClean="0"/>
              <a:t>demands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Small </a:t>
            </a:r>
            <a:r>
              <a:rPr lang="sv-SE" dirty="0" err="1" smtClean="0"/>
              <a:t>product</a:t>
            </a:r>
            <a:r>
              <a:rPr lang="sv-SE" dirty="0" smtClean="0"/>
              <a:t>—real </a:t>
            </a:r>
            <a:r>
              <a:rPr lang="sv-SE" dirty="0" err="1" smtClean="0"/>
              <a:t>money</a:t>
            </a:r>
            <a:r>
              <a:rPr lang="sv-SE" dirty="0" smtClean="0"/>
              <a:t> </a:t>
            </a:r>
            <a:r>
              <a:rPr lang="sv-SE" dirty="0" err="1" smtClean="0"/>
              <a:t>made</a:t>
            </a:r>
            <a:r>
              <a:rPr lang="sv-SE" dirty="0" smtClean="0"/>
              <a:t> on RBS</a:t>
            </a:r>
          </a:p>
          <a:p>
            <a:r>
              <a:rPr lang="sv-SE" dirty="0" err="1" smtClean="0"/>
              <a:t>Ericsson’s</a:t>
            </a:r>
            <a:r>
              <a:rPr lang="sv-SE" dirty="0" smtClean="0"/>
              <a:t> RBS </a:t>
            </a:r>
            <a:r>
              <a:rPr lang="sv-SE" dirty="0" err="1" smtClean="0"/>
              <a:t>good</a:t>
            </a:r>
            <a:r>
              <a:rPr lang="sv-SE" dirty="0" smtClean="0"/>
              <a:t>—</a:t>
            </a:r>
            <a:r>
              <a:rPr lang="sv-SE" dirty="0" err="1" smtClean="0"/>
              <a:t>squeeze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bandwidth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of the </a:t>
            </a:r>
            <a:r>
              <a:rPr lang="sv-SE" baseline="0" dirty="0" err="1" smtClean="0"/>
              <a:t>air</a:t>
            </a:r>
            <a:r>
              <a:rPr lang="sv-SE" baseline="0" dirty="0" err="1" smtClean="0">
                <a:sym typeface="Wingdings" pitchFamily="2" charset="2"/>
              </a:rPr>
              <a:t>fewer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base</a:t>
            </a:r>
            <a:r>
              <a:rPr lang="sv-SE" baseline="0" dirty="0" smtClean="0">
                <a:sym typeface="Wingdings" pitchFamily="2" charset="2"/>
              </a:rPr>
              <a:t> stations </a:t>
            </a:r>
            <a:r>
              <a:rPr lang="sv-SE" baseline="0" dirty="0" err="1" smtClean="0">
                <a:sym typeface="Wingdings" pitchFamily="2" charset="2"/>
              </a:rPr>
              <a:t>needed</a:t>
            </a:r>
            <a:endParaRPr lang="sv-SE" baseline="0" dirty="0" smtClean="0">
              <a:sym typeface="Wingdings" pitchFamily="2" charset="2"/>
            </a:endParaRPr>
          </a:p>
          <a:p>
            <a:r>
              <a:rPr lang="sv-SE" baseline="0" dirty="0" err="1" smtClean="0">
                <a:sym typeface="Wingdings" pitchFamily="2" charset="2"/>
              </a:rPr>
              <a:t>Thanks</a:t>
            </a:r>
            <a:r>
              <a:rPr lang="sv-SE" baseline="0" dirty="0" smtClean="0">
                <a:sym typeface="Wingdings" pitchFamily="2" charset="2"/>
              </a:rPr>
              <a:t> to DSP </a:t>
            </a:r>
            <a:r>
              <a:rPr lang="sv-SE" baseline="0" dirty="0" err="1" smtClean="0">
                <a:sym typeface="Wingdings" pitchFamily="2" charset="2"/>
              </a:rPr>
              <a:t>code</a:t>
            </a:r>
            <a:r>
              <a:rPr lang="sv-SE" baseline="0" dirty="0" smtClean="0">
                <a:sym typeface="Wingdings" pitchFamily="2" charset="2"/>
              </a:rPr>
              <a:t>—C </a:t>
            </a:r>
            <a:r>
              <a:rPr lang="sv-SE" baseline="0" dirty="0" err="1" smtClean="0">
                <a:sym typeface="Wingdings" pitchFamily="2" charset="2"/>
              </a:rPr>
              <a:t>code</a:t>
            </a:r>
            <a:r>
              <a:rPr lang="sv-SE" baseline="0" dirty="0" smtClean="0">
                <a:sym typeface="Wingdings" pitchFamily="2" charset="2"/>
              </a:rPr>
              <a:t>, </a:t>
            </a:r>
            <a:r>
              <a:rPr lang="sv-SE" baseline="0" dirty="0" err="1" smtClean="0">
                <a:sym typeface="Wingdings" pitchFamily="2" charset="2"/>
              </a:rPr>
              <a:t>but</a:t>
            </a:r>
            <a:r>
              <a:rPr lang="sv-SE" baseline="0" dirty="0" smtClean="0">
                <a:sym typeface="Wingdings" pitchFamily="2" charset="2"/>
              </a:rPr>
              <a:t> not C as </a:t>
            </a:r>
            <a:r>
              <a:rPr lang="sv-SE" baseline="0" dirty="0" err="1" smtClean="0">
                <a:sym typeface="Wingdings" pitchFamily="2" charset="2"/>
              </a:rPr>
              <a:t>we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know</a:t>
            </a:r>
            <a:r>
              <a:rPr lang="sv-SE" baseline="0" dirty="0" smtClean="0">
                <a:sym typeface="Wingdings" pitchFamily="2" charset="2"/>
              </a:rPr>
              <a:t> it! </a:t>
            </a:r>
          </a:p>
          <a:p>
            <a:r>
              <a:rPr lang="sv-SE" baseline="0" dirty="0" err="1" smtClean="0">
                <a:sym typeface="Wingdings" pitchFamily="2" charset="2"/>
              </a:rPr>
              <a:t>Tailored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exquisitely</a:t>
            </a:r>
            <a:r>
              <a:rPr lang="sv-SE" baseline="0" dirty="0" smtClean="0">
                <a:sym typeface="Wingdings" pitchFamily="2" charset="2"/>
              </a:rPr>
              <a:t> to hardware—</a:t>
            </a:r>
            <a:r>
              <a:rPr lang="sv-SE" baseline="0" dirty="0" err="1" smtClean="0">
                <a:sym typeface="Wingdings" pitchFamily="2" charset="2"/>
              </a:rPr>
              <a:t>number</a:t>
            </a:r>
            <a:r>
              <a:rPr lang="sv-SE" baseline="0" dirty="0" smtClean="0">
                <a:sym typeface="Wingdings" pitchFamily="2" charset="2"/>
              </a:rPr>
              <a:t> of </a:t>
            </a:r>
            <a:r>
              <a:rPr lang="sv-SE" baseline="0" dirty="0" err="1" smtClean="0">
                <a:sym typeface="Wingdings" pitchFamily="2" charset="2"/>
              </a:rPr>
              <a:t>multipliers</a:t>
            </a:r>
            <a:r>
              <a:rPr lang="sv-SE" baseline="0" dirty="0" smtClean="0">
                <a:sym typeface="Wingdings" pitchFamily="2" charset="2"/>
              </a:rPr>
              <a:t>, </a:t>
            </a:r>
            <a:r>
              <a:rPr lang="sv-SE" baseline="0" dirty="0" err="1" smtClean="0">
                <a:sym typeface="Wingdings" pitchFamily="2" charset="2"/>
              </a:rPr>
              <a:t>pragmas</a:t>
            </a:r>
            <a:r>
              <a:rPr lang="sv-SE" baseline="0" dirty="0" smtClean="0">
                <a:sym typeface="Wingdings" pitchFamily="2" charset="2"/>
              </a:rPr>
              <a:t>…</a:t>
            </a:r>
          </a:p>
          <a:p>
            <a:r>
              <a:rPr lang="sv-SE" dirty="0" smtClean="0"/>
              <a:t>Performance </a:t>
            </a:r>
            <a:r>
              <a:rPr lang="sv-SE" dirty="0" err="1" smtClean="0"/>
              <a:t>demands</a:t>
            </a:r>
            <a:r>
              <a:rPr lang="sv-SE" baseline="0" dirty="0" smtClean="0"/>
              <a:t> are EXTREME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Volvo and Saab: </a:t>
            </a:r>
            <a:r>
              <a:rPr lang="sv-SE" dirty="0" err="1" smtClean="0"/>
              <a:t>hard-real-time</a:t>
            </a:r>
            <a:r>
              <a:rPr lang="sv-SE" baseline="0" dirty="0" smtClean="0"/>
              <a:t> C </a:t>
            </a:r>
            <a:r>
              <a:rPr lang="sv-SE" baseline="0" dirty="0" err="1" smtClean="0"/>
              <a:t>code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running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cheap</a:t>
            </a:r>
            <a:r>
              <a:rPr lang="sv-SE" baseline="0" dirty="0" smtClean="0"/>
              <a:t> processors with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little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memory</a:t>
            </a:r>
            <a:endParaRPr lang="sv-SE" baseline="0" dirty="0" smtClean="0"/>
          </a:p>
          <a:p>
            <a:r>
              <a:rPr lang="sv-SE" baseline="0" dirty="0" err="1" smtClean="0"/>
              <a:t>ABBs</a:t>
            </a:r>
            <a:r>
              <a:rPr lang="sv-SE" baseline="0" dirty="0" smtClean="0"/>
              <a:t> robots </a:t>
            </a:r>
            <a:r>
              <a:rPr lang="sv-SE" baseline="0" dirty="0" err="1" smtClean="0"/>
              <a:t>likewise</a:t>
            </a:r>
            <a:endParaRPr lang="sv-SE" baseline="0" dirty="0" smtClean="0"/>
          </a:p>
          <a:p>
            <a:r>
              <a:rPr lang="sv-SE" baseline="0" dirty="0" err="1" smtClean="0"/>
              <a:t>Common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theme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Haskell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isn’t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going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run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anytime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soon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So: game over?</a:t>
            </a:r>
          </a:p>
          <a:p>
            <a:r>
              <a:rPr lang="sv-SE" baseline="0" dirty="0" err="1" smtClean="0"/>
              <a:t>Maybe</a:t>
            </a:r>
            <a:r>
              <a:rPr lang="sv-SE" baseline="0" dirty="0" smtClean="0"/>
              <a:t> not!</a:t>
            </a:r>
          </a:p>
          <a:p>
            <a:r>
              <a:rPr lang="sv-SE" baseline="0" dirty="0" smtClean="0"/>
              <a:t>Can’t </a:t>
            </a:r>
            <a:r>
              <a:rPr lang="sv-SE" baseline="0" dirty="0" err="1" smtClean="0"/>
              <a:t>run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Haskell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FPGAs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didn’t</a:t>
            </a:r>
            <a:r>
              <a:rPr lang="sv-SE" baseline="0" dirty="0" smtClean="0"/>
              <a:t> stop </a:t>
            </a:r>
            <a:r>
              <a:rPr lang="sv-SE" baseline="0" dirty="0" err="1" smtClean="0"/>
              <a:t>Satnam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Haskell</a:t>
            </a:r>
            <a:r>
              <a:rPr lang="sv-SE" baseline="0" dirty="0" smtClean="0"/>
              <a:t> to program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Xilinx</a:t>
            </a:r>
            <a:endParaRPr lang="sv-SE" baseline="0" dirty="0" smtClean="0"/>
          </a:p>
          <a:p>
            <a:r>
              <a:rPr lang="sv-SE" baseline="0" dirty="0" err="1" smtClean="0"/>
              <a:t>Can’r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run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Haskell</a:t>
            </a:r>
            <a:r>
              <a:rPr lang="sv-SE" baseline="0" dirty="0" smtClean="0"/>
              <a:t> on Excel,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didn’t</a:t>
            </a:r>
            <a:r>
              <a:rPr lang="sv-SE" baseline="0" dirty="0" smtClean="0"/>
              <a:t> stop Lennart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Haskell</a:t>
            </a:r>
            <a:r>
              <a:rPr lang="sv-SE" baseline="0" dirty="0" smtClean="0"/>
              <a:t> to  </a:t>
            </a:r>
            <a:r>
              <a:rPr lang="sv-SE" baseline="0" dirty="0" err="1" smtClean="0"/>
              <a:t>generate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financial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models</a:t>
            </a:r>
            <a:r>
              <a:rPr lang="sv-SE" baseline="0" dirty="0" smtClean="0"/>
              <a:t> for Excel</a:t>
            </a:r>
          </a:p>
          <a:p>
            <a:r>
              <a:rPr lang="sv-SE" baseline="0" dirty="0" smtClean="0"/>
              <a:t>You </a:t>
            </a:r>
            <a:r>
              <a:rPr lang="sv-SE" baseline="0" dirty="0" err="1" smtClean="0"/>
              <a:t>know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I’m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talking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DSELs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embedded</a:t>
            </a:r>
            <a:r>
              <a:rPr lang="sv-SE" baseline="0" dirty="0" smtClean="0"/>
              <a:t> in a FL, that </a:t>
            </a:r>
            <a:r>
              <a:rPr lang="sv-SE" baseline="0" dirty="0" err="1" smtClean="0"/>
              <a:t>generate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low-level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code</a:t>
            </a:r>
            <a:r>
              <a:rPr lang="sv-SE" baseline="0" dirty="0" smtClean="0"/>
              <a:t> for a different </a:t>
            </a:r>
            <a:r>
              <a:rPr lang="sv-SE" baseline="0" dirty="0" err="1" smtClean="0"/>
              <a:t>target</a:t>
            </a:r>
            <a:endParaRPr lang="sv-SE" baseline="0" dirty="0" smtClean="0"/>
          </a:p>
          <a:p>
            <a:r>
              <a:rPr lang="sv-SE" baseline="0" dirty="0" err="1" smtClean="0"/>
              <a:t>Abstraction</a:t>
            </a:r>
            <a:r>
              <a:rPr lang="sv-SE" baseline="0" dirty="0" smtClean="0"/>
              <a:t> power of FP, + </a:t>
            </a:r>
            <a:r>
              <a:rPr lang="sv-SE" baseline="0" dirty="0" err="1" smtClean="0"/>
              <a:t>necessary</a:t>
            </a:r>
            <a:r>
              <a:rPr lang="sv-SE" baseline="0" dirty="0" smtClean="0"/>
              <a:t> fine </a:t>
            </a:r>
            <a:r>
              <a:rPr lang="sv-SE" baseline="0" dirty="0" err="1" smtClean="0"/>
              <a:t>control</a:t>
            </a:r>
            <a:r>
              <a:rPr lang="sv-SE" baseline="0" dirty="0" smtClean="0"/>
              <a:t> of </a:t>
            </a:r>
            <a:r>
              <a:rPr lang="sv-SE" baseline="0" dirty="0" err="1" smtClean="0"/>
              <a:t>resources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attain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necessary</a:t>
            </a:r>
            <a:r>
              <a:rPr lang="sv-SE" baseline="0" dirty="0" smtClean="0"/>
              <a:t> performance</a:t>
            </a:r>
          </a:p>
          <a:p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</a:t>
            </a:r>
            <a:r>
              <a:rPr lang="sv-SE" baseline="0" dirty="0" smtClean="0"/>
              <a:t> it for </a:t>
            </a:r>
            <a:r>
              <a:rPr lang="sv-SE" baseline="0" dirty="0" err="1" smtClean="0"/>
              <a:t>FPGAs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why</a:t>
            </a:r>
            <a:r>
              <a:rPr lang="sv-SE" baseline="0" dirty="0" smtClean="0"/>
              <a:t> not for </a:t>
            </a:r>
            <a:r>
              <a:rPr lang="sv-SE" baseline="0" dirty="0" err="1" smtClean="0"/>
              <a:t>DSPs</a:t>
            </a:r>
            <a:r>
              <a:rPr lang="sv-SE" baseline="0" dirty="0" smtClean="0"/>
              <a:t>? </a:t>
            </a:r>
            <a:r>
              <a:rPr lang="sv-SE" baseline="0" dirty="0" err="1" smtClean="0"/>
              <a:t>Why</a:t>
            </a:r>
            <a:r>
              <a:rPr lang="sv-SE" baseline="0" dirty="0" smtClean="0"/>
              <a:t> not for </a:t>
            </a:r>
            <a:r>
              <a:rPr lang="sv-SE" baseline="0" dirty="0" err="1" smtClean="0"/>
              <a:t>hard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real-time</a:t>
            </a:r>
            <a:r>
              <a:rPr lang="sv-SE" baseline="0" dirty="0" smtClean="0"/>
              <a:t> C?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are </a:t>
            </a:r>
            <a:r>
              <a:rPr lang="sv-SE" dirty="0" err="1" smtClean="0"/>
              <a:t>doing</a:t>
            </a:r>
            <a:r>
              <a:rPr lang="sv-SE" dirty="0" smtClean="0"/>
              <a:t> it</a:t>
            </a:r>
            <a:r>
              <a:rPr lang="sv-SE" baseline="0" dirty="0" smtClean="0"/>
              <a:t> for DSP!</a:t>
            </a:r>
          </a:p>
          <a:p>
            <a:r>
              <a:rPr lang="sv-SE" baseline="0" dirty="0" err="1" smtClean="0"/>
              <a:t>We’re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doing</a:t>
            </a:r>
            <a:r>
              <a:rPr lang="sv-SE" baseline="0" dirty="0" smtClean="0"/>
              <a:t> it for GPU </a:t>
            </a:r>
            <a:r>
              <a:rPr lang="sv-SE" baseline="0" dirty="0" err="1" smtClean="0"/>
              <a:t>programming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Not for </a:t>
            </a:r>
            <a:r>
              <a:rPr lang="sv-SE" baseline="0" dirty="0" err="1" smtClean="0"/>
              <a:t>real-time</a:t>
            </a:r>
            <a:r>
              <a:rPr lang="sv-SE" baseline="0" dirty="0" smtClean="0"/>
              <a:t> C—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shouldn’t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?</a:t>
            </a:r>
          </a:p>
          <a:p>
            <a:r>
              <a:rPr lang="sv-SE" baseline="0" dirty="0" err="1" smtClean="0"/>
              <a:t>DSELs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the potential to </a:t>
            </a:r>
            <a:r>
              <a:rPr lang="sv-SE" baseline="0" dirty="0" err="1" smtClean="0"/>
              <a:t>combine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productivity</a:t>
            </a:r>
            <a:r>
              <a:rPr lang="sv-SE" baseline="0" dirty="0" smtClean="0"/>
              <a:t> of FP with the performance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by the 100K!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Dvlpment</a:t>
            </a:r>
            <a:r>
              <a:rPr lang="sv-SE" dirty="0" smtClean="0"/>
              <a:t> 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half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cost</a:t>
            </a:r>
            <a:r>
              <a:rPr lang="sv-SE" baseline="0" dirty="0" smtClean="0"/>
              <a:t>—the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half</a:t>
            </a:r>
            <a:r>
              <a:rPr lang="sv-SE" baseline="0" dirty="0" smtClean="0"/>
              <a:t> is testing!</a:t>
            </a:r>
          </a:p>
          <a:p>
            <a:r>
              <a:rPr lang="sv-SE" baseline="0" dirty="0" err="1" smtClean="0"/>
              <a:t>Reduce</a:t>
            </a:r>
            <a:r>
              <a:rPr lang="sv-SE" baseline="0" dirty="0" smtClean="0"/>
              <a:t> D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T</a:t>
            </a:r>
            <a:r>
              <a:rPr lang="sv-SE" baseline="0" dirty="0" err="1" smtClean="0">
                <a:sym typeface="Wingdings" pitchFamily="2" charset="2"/>
              </a:rPr>
              <a:t>maximum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factor</a:t>
            </a:r>
            <a:r>
              <a:rPr lang="sv-SE" baseline="0" dirty="0" smtClean="0">
                <a:sym typeface="Wingdings" pitchFamily="2" charset="2"/>
              </a:rPr>
              <a:t> of 2 </a:t>
            </a:r>
            <a:r>
              <a:rPr lang="sv-SE" baseline="0" dirty="0" err="1" smtClean="0">
                <a:sym typeface="Wingdings" pitchFamily="2" charset="2"/>
              </a:rPr>
              <a:t>improvement</a:t>
            </a:r>
            <a:endParaRPr lang="sv-SE" baseline="0" dirty="0" smtClean="0">
              <a:sym typeface="Wingdings" pitchFamily="2" charset="2"/>
            </a:endParaRPr>
          </a:p>
          <a:p>
            <a:r>
              <a:rPr lang="sv-SE" baseline="0" dirty="0" err="1" smtClean="0">
                <a:sym typeface="Wingdings" pitchFamily="2" charset="2"/>
              </a:rPr>
              <a:t>Luckily</a:t>
            </a:r>
            <a:r>
              <a:rPr lang="sv-SE" baseline="0" dirty="0" smtClean="0">
                <a:sym typeface="Wingdings" pitchFamily="2" charset="2"/>
              </a:rPr>
              <a:t> a story on testing </a:t>
            </a:r>
            <a:r>
              <a:rPr lang="sv-SE" baseline="0" dirty="0" err="1" smtClean="0">
                <a:sym typeface="Wingdings" pitchFamily="2" charset="2"/>
              </a:rPr>
              <a:t>too</a:t>
            </a:r>
            <a:r>
              <a:rPr lang="sv-SE" baseline="0" dirty="0" smtClean="0">
                <a:sym typeface="Wingdings" pitchFamily="2" charset="2"/>
              </a:rPr>
              <a:t>: </a:t>
            </a:r>
            <a:r>
              <a:rPr lang="sv-SE" baseline="0" dirty="0" err="1" smtClean="0">
                <a:sym typeface="Wingdings" pitchFamily="2" charset="2"/>
              </a:rPr>
              <a:t>replace</a:t>
            </a:r>
            <a:r>
              <a:rPr lang="sv-SE" baseline="0" dirty="0" smtClean="0">
                <a:sym typeface="Wingdings" pitchFamily="2" charset="2"/>
              </a:rPr>
              <a:t> test </a:t>
            </a:r>
            <a:r>
              <a:rPr lang="sv-SE" baseline="0" dirty="0" err="1" smtClean="0">
                <a:sym typeface="Wingdings" pitchFamily="2" charset="2"/>
              </a:rPr>
              <a:t>cases</a:t>
            </a:r>
            <a:r>
              <a:rPr lang="sv-SE" baseline="0" dirty="0" smtClean="0">
                <a:sym typeface="Wingdings" pitchFamily="2" charset="2"/>
              </a:rPr>
              <a:t> by </a:t>
            </a:r>
            <a:r>
              <a:rPr lang="sv-SE" baseline="0" dirty="0" err="1" smtClean="0">
                <a:sym typeface="Wingdings" pitchFamily="2" charset="2"/>
              </a:rPr>
              <a:t>properties</a:t>
            </a:r>
            <a:r>
              <a:rPr lang="sv-SE" baseline="0" dirty="0" smtClean="0">
                <a:sym typeface="Wingdings" pitchFamily="2" charset="2"/>
              </a:rPr>
              <a:t>, </a:t>
            </a:r>
            <a:r>
              <a:rPr lang="sv-SE" baseline="0" dirty="0" err="1" smtClean="0">
                <a:sym typeface="Wingdings" pitchFamily="2" charset="2"/>
              </a:rPr>
              <a:t>reduce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cost</a:t>
            </a:r>
            <a:r>
              <a:rPr lang="sv-SE" baseline="0" dirty="0" smtClean="0">
                <a:sym typeface="Wingdings" pitchFamily="2" charset="2"/>
              </a:rPr>
              <a:t> and </a:t>
            </a:r>
            <a:r>
              <a:rPr lang="sv-SE" baseline="0" dirty="0" err="1" smtClean="0">
                <a:sym typeface="Wingdings" pitchFamily="2" charset="2"/>
              </a:rPr>
              <a:t>improve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quality</a:t>
            </a:r>
            <a:r>
              <a:rPr lang="sv-SE" baseline="0" dirty="0" smtClean="0">
                <a:sym typeface="Wingdings" pitchFamily="2" charset="2"/>
              </a:rPr>
              <a:t>!</a:t>
            </a:r>
          </a:p>
          <a:p>
            <a:r>
              <a:rPr lang="sv-SE" baseline="0" dirty="0" err="1" smtClean="0">
                <a:sym typeface="Wingdings" pitchFamily="2" charset="2"/>
              </a:rPr>
              <a:t>Learned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we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need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domain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specific</a:t>
            </a:r>
            <a:r>
              <a:rPr lang="sv-SE" baseline="0" dirty="0" smtClean="0">
                <a:sym typeface="Wingdings" pitchFamily="2" charset="2"/>
              </a:rPr>
              <a:t> extensions—DS </a:t>
            </a:r>
            <a:r>
              <a:rPr lang="sv-SE" baseline="0" dirty="0" err="1" smtClean="0">
                <a:sym typeface="Wingdings" pitchFamily="2" charset="2"/>
              </a:rPr>
              <a:t>specification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languages</a:t>
            </a:r>
            <a:endParaRPr lang="sv-SE" baseline="0" dirty="0" smtClean="0">
              <a:sym typeface="Wingdings" pitchFamily="2" charset="2"/>
            </a:endParaRPr>
          </a:p>
          <a:p>
            <a:r>
              <a:rPr lang="sv-SE" baseline="0" dirty="0" err="1" smtClean="0">
                <a:sym typeface="Wingdings" pitchFamily="2" charset="2"/>
              </a:rPr>
              <a:t>Quviq</a:t>
            </a:r>
            <a:r>
              <a:rPr lang="sv-SE" baseline="0" dirty="0" smtClean="0">
                <a:sym typeface="Wingdings" pitchFamily="2" charset="2"/>
              </a:rPr>
              <a:t> is </a:t>
            </a:r>
            <a:r>
              <a:rPr lang="sv-SE" baseline="0" dirty="0" err="1" smtClean="0">
                <a:sym typeface="Wingdings" pitchFamily="2" charset="2"/>
              </a:rPr>
              <a:t>already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developing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AutoSAR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models</a:t>
            </a:r>
            <a:r>
              <a:rPr lang="sv-SE" baseline="0" dirty="0" smtClean="0">
                <a:sym typeface="Wingdings" pitchFamily="2" charset="2"/>
              </a:rPr>
              <a:t> for the </a:t>
            </a:r>
            <a:r>
              <a:rPr lang="sv-SE" baseline="0" dirty="0" err="1" smtClean="0">
                <a:sym typeface="Wingdings" pitchFamily="2" charset="2"/>
              </a:rPr>
              <a:t>vehicle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industry</a:t>
            </a:r>
            <a:endParaRPr lang="sv-SE" baseline="0" dirty="0" smtClean="0">
              <a:sym typeface="Wingdings" pitchFamily="2" charset="2"/>
            </a:endParaRPr>
          </a:p>
          <a:p>
            <a:r>
              <a:rPr lang="sv-SE" baseline="0" dirty="0" err="1" smtClean="0">
                <a:sym typeface="Wingdings" pitchFamily="2" charset="2"/>
              </a:rPr>
              <a:t>Maybe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we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need</a:t>
            </a:r>
            <a:r>
              <a:rPr lang="sv-SE" baseline="0" dirty="0" smtClean="0">
                <a:sym typeface="Wingdings" pitchFamily="2" charset="2"/>
              </a:rPr>
              <a:t> to </a:t>
            </a:r>
            <a:r>
              <a:rPr lang="sv-SE" baseline="0" dirty="0" err="1" smtClean="0">
                <a:sym typeface="Wingdings" pitchFamily="2" charset="2"/>
              </a:rPr>
              <a:t>think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about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requirements</a:t>
            </a:r>
            <a:r>
              <a:rPr lang="sv-SE" baseline="0" dirty="0" smtClean="0">
                <a:sym typeface="Wingdings" pitchFamily="2" charset="2"/>
              </a:rPr>
              <a:t> </a:t>
            </a:r>
            <a:r>
              <a:rPr lang="sv-SE" baseline="0" dirty="0" err="1" smtClean="0">
                <a:sym typeface="Wingdings" pitchFamily="2" charset="2"/>
              </a:rPr>
              <a:t>too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Resource</a:t>
            </a:r>
            <a:r>
              <a:rPr lang="sv-SE" dirty="0" smtClean="0"/>
              <a:t> </a:t>
            </a:r>
            <a:r>
              <a:rPr lang="sv-SE" dirty="0" err="1" smtClean="0"/>
              <a:t>aware</a:t>
            </a:r>
            <a:r>
              <a:rPr lang="sv-SE" dirty="0" smtClean="0"/>
              <a:t> fp</a:t>
            </a:r>
          </a:p>
          <a:p>
            <a:r>
              <a:rPr lang="sv-SE" dirty="0" err="1" smtClean="0"/>
              <a:t>DSLs</a:t>
            </a:r>
            <a:r>
              <a:rPr lang="sv-SE" dirty="0" smtClean="0"/>
              <a:t> that </a:t>
            </a:r>
            <a:r>
              <a:rPr lang="sv-SE" dirty="0" err="1" smtClean="0"/>
              <a:t>retain</a:t>
            </a:r>
            <a:r>
              <a:rPr lang="sv-SE" dirty="0" smtClean="0"/>
              <a:t> look and </a:t>
            </a:r>
            <a:r>
              <a:rPr lang="sv-SE" dirty="0" err="1" smtClean="0"/>
              <a:t>feel</a:t>
            </a:r>
            <a:r>
              <a:rPr lang="sv-SE" dirty="0" smtClean="0"/>
              <a:t> of FP,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expose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 of </a:t>
            </a:r>
            <a:r>
              <a:rPr lang="sv-SE" dirty="0" err="1" smtClean="0"/>
              <a:t>resources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r>
              <a:rPr lang="sv-SE" dirty="0" smtClean="0"/>
              <a:t> to </a:t>
            </a:r>
            <a:r>
              <a:rPr lang="sv-SE" dirty="0" err="1" smtClean="0"/>
              <a:t>generate</a:t>
            </a:r>
            <a:r>
              <a:rPr lang="sv-SE" dirty="0" smtClean="0"/>
              <a:t> high</a:t>
            </a:r>
            <a:r>
              <a:rPr lang="sv-SE" baseline="0" dirty="0" smtClean="0"/>
              <a:t> performance </a:t>
            </a:r>
            <a:r>
              <a:rPr lang="sv-SE" baseline="0" dirty="0" err="1" smtClean="0"/>
              <a:t>code</a:t>
            </a:r>
            <a:r>
              <a:rPr lang="sv-SE" baseline="0" dirty="0" smtClean="0"/>
              <a:t>, with </a:t>
            </a:r>
            <a:r>
              <a:rPr lang="sv-SE" baseline="0" dirty="0" err="1" smtClean="0"/>
              <a:t>DSLs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property-based</a:t>
            </a:r>
            <a:r>
              <a:rPr lang="sv-SE" baseline="0" dirty="0" smtClean="0"/>
              <a:t> testing, and </a:t>
            </a:r>
            <a:r>
              <a:rPr lang="sv-SE" baseline="0" dirty="0" err="1" smtClean="0"/>
              <a:t>hopefully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automated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proof</a:t>
            </a:r>
            <a:endParaRPr lang="sv-SE" dirty="0" smtClean="0"/>
          </a:p>
          <a:p>
            <a:r>
              <a:rPr lang="sv-SE" dirty="0" smtClean="0"/>
              <a:t>…has the potential to make the 100K an order of </a:t>
            </a:r>
            <a:r>
              <a:rPr lang="sv-SE" dirty="0" err="1" smtClean="0"/>
              <a:t>magnitude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productive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An </a:t>
            </a:r>
            <a:r>
              <a:rPr lang="sv-SE" baseline="0" dirty="0" err="1" smtClean="0"/>
              <a:t>opportunity</a:t>
            </a:r>
            <a:r>
              <a:rPr lang="sv-SE" baseline="0" dirty="0" smtClean="0"/>
              <a:t>—</a:t>
            </a:r>
            <a:r>
              <a:rPr lang="sv-SE" baseline="0" dirty="0" err="1" smtClean="0"/>
              <a:t>perhaps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historic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—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captains</a:t>
            </a:r>
            <a:r>
              <a:rPr lang="sv-SE" baseline="0" dirty="0" smtClean="0"/>
              <a:t> of </a:t>
            </a:r>
            <a:r>
              <a:rPr lang="sv-SE" baseline="0" dirty="0" err="1" smtClean="0"/>
              <a:t>industry</a:t>
            </a:r>
            <a:r>
              <a:rPr lang="sv-SE" baseline="0" dirty="0" smtClean="0"/>
              <a:t> are </a:t>
            </a:r>
            <a:r>
              <a:rPr lang="sv-SE" baseline="0" dirty="0" err="1" smtClean="0"/>
              <a:t>calling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strategic</a:t>
            </a:r>
            <a:r>
              <a:rPr lang="sv-SE" baseline="0" dirty="0" smtClean="0"/>
              <a:t> national investment in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strong </a:t>
            </a:r>
            <a:r>
              <a:rPr lang="sv-SE" baseline="0" dirty="0" err="1" smtClean="0"/>
              <a:t>suit</a:t>
            </a:r>
            <a:r>
              <a:rPr lang="sv-SE" baseline="0" dirty="0" smtClean="0"/>
              <a:t>!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rise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challenge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At Chalmers, </a:t>
            </a:r>
            <a:r>
              <a:rPr lang="sv-SE" baseline="0" dirty="0" err="1" smtClean="0"/>
              <a:t>we’re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working</a:t>
            </a:r>
            <a:r>
              <a:rPr lang="sv-SE" baseline="0" dirty="0" smtClean="0"/>
              <a:t> on this, with </a:t>
            </a:r>
            <a:r>
              <a:rPr lang="sv-SE" baseline="0" dirty="0" err="1" smtClean="0"/>
              <a:t>industrial</a:t>
            </a:r>
            <a:r>
              <a:rPr lang="sv-SE" baseline="0" dirty="0" smtClean="0"/>
              <a:t> support, </a:t>
            </a:r>
            <a:r>
              <a:rPr lang="sv-SE" baseline="0" dirty="0" err="1" smtClean="0"/>
              <a:t>strategic</a:t>
            </a:r>
            <a:r>
              <a:rPr lang="sv-SE" baseline="0" dirty="0" smtClean="0"/>
              <a:t> research </a:t>
            </a:r>
            <a:r>
              <a:rPr lang="sv-SE" baseline="0" dirty="0" err="1" smtClean="0"/>
              <a:t>funding</a:t>
            </a:r>
            <a:r>
              <a:rPr lang="sv-SE" baseline="0" dirty="0" smtClean="0"/>
              <a:t>, and a </a:t>
            </a:r>
            <a:r>
              <a:rPr lang="sv-SE" baseline="0" dirty="0" err="1" smtClean="0"/>
              <a:t>big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framework</a:t>
            </a:r>
            <a:r>
              <a:rPr lang="sv-SE" baseline="0" dirty="0" smtClean="0"/>
              <a:t> grant of over $1,5 million.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even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bigger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application</a:t>
            </a:r>
            <a:r>
              <a:rPr lang="sv-SE" baseline="0" dirty="0" smtClean="0"/>
              <a:t> in to the ”SIS” program—</a:t>
            </a:r>
            <a:r>
              <a:rPr lang="sv-SE" baseline="0" dirty="0" err="1" smtClean="0"/>
              <a:t>we’ll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hear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result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month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get it, </a:t>
            </a:r>
            <a:r>
              <a:rPr lang="sv-SE" baseline="0" dirty="0" err="1" smtClean="0"/>
              <a:t>we’ll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million dollars a 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 for 5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—and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realistic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chance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Whether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get it not, </a:t>
            </a:r>
            <a:r>
              <a:rPr lang="sv-SE" baseline="0" dirty="0" err="1" smtClean="0"/>
              <a:t>next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target</a:t>
            </a:r>
            <a:r>
              <a:rPr lang="sv-SE" baseline="0" dirty="0" smtClean="0"/>
              <a:t> is the EU; for that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partners.</a:t>
            </a:r>
          </a:p>
          <a:p>
            <a:r>
              <a:rPr lang="sv-SE" baseline="0" dirty="0" err="1" smtClean="0"/>
              <a:t>Now</a:t>
            </a:r>
            <a:r>
              <a:rPr lang="sv-SE" baseline="0" dirty="0" smtClean="0"/>
              <a:t> is the time for </a:t>
            </a:r>
            <a:r>
              <a:rPr lang="sv-SE" baseline="0" dirty="0" err="1" smtClean="0"/>
              <a:t>ambitious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proposals</a:t>
            </a:r>
            <a:r>
              <a:rPr lang="sv-SE" baseline="0" dirty="0" smtClean="0"/>
              <a:t>; the door </a:t>
            </a:r>
            <a:r>
              <a:rPr lang="sv-SE" baseline="0" dirty="0" err="1" smtClean="0"/>
              <a:t>we’re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pushing</a:t>
            </a:r>
            <a:r>
              <a:rPr lang="sv-SE" baseline="0" dirty="0" smtClean="0"/>
              <a:t> on is </a:t>
            </a:r>
            <a:r>
              <a:rPr lang="sv-SE" baseline="0" dirty="0" err="1" smtClean="0"/>
              <a:t>open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Let’s</a:t>
            </a:r>
            <a:r>
              <a:rPr lang="sv-SE" baseline="0" dirty="0" smtClean="0"/>
              <a:t> work </a:t>
            </a:r>
            <a:r>
              <a:rPr lang="sv-SE" baseline="0" dirty="0" err="1" smtClean="0"/>
              <a:t>together</a:t>
            </a:r>
            <a:r>
              <a:rPr lang="sv-SE" baseline="0" dirty="0" smtClean="0"/>
              <a:t> to make it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But</a:t>
            </a:r>
            <a:r>
              <a:rPr lang="sv-SE" dirty="0" smtClean="0"/>
              <a:t> first,</a:t>
            </a:r>
            <a:r>
              <a:rPr lang="sv-SE" baseline="0" dirty="0" smtClean="0"/>
              <a:t> a bit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Sweden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900000 </a:t>
            </a:r>
            <a:r>
              <a:rPr lang="sv-SE" dirty="0" err="1" smtClean="0"/>
              <a:t>people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100000 software </a:t>
            </a:r>
            <a:r>
              <a:rPr lang="sv-SE" dirty="0" err="1" smtClean="0"/>
              <a:t>developers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1% </a:t>
            </a:r>
            <a:r>
              <a:rPr lang="sv-SE" dirty="0" err="1" smtClean="0"/>
              <a:t>contribute</a:t>
            </a:r>
            <a:r>
              <a:rPr lang="sv-SE" dirty="0" smtClean="0"/>
              <a:t> </a:t>
            </a:r>
            <a:r>
              <a:rPr lang="sv-SE" dirty="0" err="1" smtClean="0"/>
              <a:t>critically</a:t>
            </a:r>
            <a:r>
              <a:rPr lang="sv-SE" dirty="0" smtClean="0"/>
              <a:t> to </a:t>
            </a:r>
            <a:r>
              <a:rPr lang="sv-SE" dirty="0" err="1" smtClean="0"/>
              <a:t>Half</a:t>
            </a:r>
            <a:r>
              <a:rPr lang="sv-SE" dirty="0" smtClean="0"/>
              <a:t> of </a:t>
            </a:r>
            <a:r>
              <a:rPr lang="sv-SE" dirty="0" err="1" smtClean="0"/>
              <a:t>Sweden’s</a:t>
            </a:r>
            <a:r>
              <a:rPr lang="sv-SE" dirty="0" smtClean="0"/>
              <a:t> exports </a:t>
            </a:r>
            <a:r>
              <a:rPr lang="sv-SE" dirty="0" err="1" smtClean="0"/>
              <a:t>depend</a:t>
            </a:r>
            <a:r>
              <a:rPr lang="sv-SE" dirty="0" smtClean="0"/>
              <a:t> </a:t>
            </a:r>
            <a:r>
              <a:rPr lang="sv-SE" dirty="0" err="1" smtClean="0"/>
              <a:t>critically</a:t>
            </a:r>
            <a:r>
              <a:rPr lang="sv-SE" dirty="0" smtClean="0"/>
              <a:t> on software.</a:t>
            </a:r>
          </a:p>
          <a:p>
            <a:r>
              <a:rPr lang="sv-SE" dirty="0" smtClean="0"/>
              <a:t>25-30%</a:t>
            </a:r>
            <a:r>
              <a:rPr lang="sv-SE" baseline="0" dirty="0" smtClean="0"/>
              <a:t> of the </a:t>
            </a:r>
            <a:r>
              <a:rPr lang="sv-SE" baseline="0" dirty="0" err="1" smtClean="0"/>
              <a:t>value</a:t>
            </a:r>
            <a:r>
              <a:rPr lang="sv-SE" baseline="0" dirty="0" smtClean="0"/>
              <a:t> of a </a:t>
            </a:r>
            <a:r>
              <a:rPr lang="sv-SE" baseline="0" dirty="0" err="1" smtClean="0"/>
              <a:t>car</a:t>
            </a:r>
            <a:r>
              <a:rPr lang="sv-SE" baseline="0" dirty="0" smtClean="0"/>
              <a:t> is in the software.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World’s</a:t>
            </a:r>
            <a:r>
              <a:rPr lang="sv-SE" dirty="0" smtClean="0"/>
              <a:t> 5th </a:t>
            </a:r>
            <a:r>
              <a:rPr lang="sv-SE" dirty="0" err="1" smtClean="0"/>
              <a:t>largest</a:t>
            </a:r>
            <a:r>
              <a:rPr lang="sv-SE" dirty="0" smtClean="0"/>
              <a:t> software </a:t>
            </a:r>
            <a:r>
              <a:rPr lang="sv-SE" dirty="0" err="1" smtClean="0"/>
              <a:t>developer</a:t>
            </a:r>
            <a:endParaRPr lang="sv-SE" dirty="0" smtClean="0"/>
          </a:p>
          <a:p>
            <a:r>
              <a:rPr lang="sv-SE" dirty="0" smtClean="0"/>
              <a:t>Software </a:t>
            </a:r>
            <a:r>
              <a:rPr lang="sv-SE" dirty="0" err="1" smtClean="0"/>
              <a:t>development</a:t>
            </a:r>
            <a:r>
              <a:rPr lang="sv-SE" dirty="0" smtClean="0"/>
              <a:t> is of national </a:t>
            </a:r>
            <a:r>
              <a:rPr lang="sv-SE" dirty="0" err="1" smtClean="0"/>
              <a:t>importance</a:t>
            </a:r>
            <a:r>
              <a:rPr lang="sv-SE" dirty="0" smtClean="0"/>
              <a:t> to Sweden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r>
              <a:rPr lang="sv-SE" dirty="0" smtClean="0"/>
              <a:t> are </a:t>
            </a:r>
            <a:r>
              <a:rPr lang="sv-SE" dirty="0" err="1" smtClean="0"/>
              <a:t>good</a:t>
            </a:r>
            <a:r>
              <a:rPr lang="sv-SE" dirty="0" smtClean="0"/>
              <a:t> at it </a:t>
            </a:r>
            <a:r>
              <a:rPr lang="sv-SE" dirty="0" err="1" smtClean="0"/>
              <a:t>too</a:t>
            </a:r>
            <a:r>
              <a:rPr lang="sv-SE" dirty="0" smtClean="0"/>
              <a:t>—and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cheaper</a:t>
            </a:r>
            <a:r>
              <a:rPr lang="sv-SE" baseline="0" dirty="0" smtClean="0"/>
              <a:t>!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Sweden </a:t>
            </a:r>
            <a:r>
              <a:rPr lang="sv-SE" baseline="0" dirty="0" err="1" smtClean="0"/>
              <a:t>compete</a:t>
            </a:r>
            <a:r>
              <a:rPr lang="sv-SE" baseline="0" dirty="0" smtClean="0"/>
              <a:t>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Exercising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captains</a:t>
            </a:r>
            <a:r>
              <a:rPr lang="sv-SE" baseline="0" dirty="0" smtClean="0"/>
              <a:t> of </a:t>
            </a:r>
            <a:r>
              <a:rPr lang="sv-SE" baseline="0" dirty="0" err="1" smtClean="0"/>
              <a:t>industry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Industrial pressure group, set </a:t>
            </a:r>
            <a:r>
              <a:rPr lang="sv-SE" baseline="0" dirty="0" err="1" smtClean="0"/>
              <a:t>goal</a:t>
            </a:r>
            <a:r>
              <a:rPr lang="sv-SE" baseline="0" dirty="0" smtClean="0"/>
              <a:t> of 10x </a:t>
            </a:r>
            <a:r>
              <a:rPr lang="sv-SE" baseline="0" dirty="0" err="1" smtClean="0"/>
              <a:t>improved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productivity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end</a:t>
            </a:r>
            <a:r>
              <a:rPr lang="sv-SE" baseline="0" dirty="0" smtClean="0"/>
              <a:t> of </a:t>
            </a:r>
            <a:r>
              <a:rPr lang="sv-SE" baseline="0" dirty="0" err="1" smtClean="0"/>
              <a:t>decade</a:t>
            </a:r>
            <a:r>
              <a:rPr lang="sv-SE" baseline="0" dirty="0" smtClean="0"/>
              <a:t>!</a:t>
            </a:r>
          </a:p>
          <a:p>
            <a:r>
              <a:rPr lang="sv-SE" baseline="0" dirty="0" err="1" smtClean="0"/>
              <a:t>They’re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serious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don’t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know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really</a:t>
            </a:r>
            <a:r>
              <a:rPr lang="sv-SE" baseline="0" dirty="0" smtClean="0"/>
              <a:t> plan to </a:t>
            </a:r>
            <a:r>
              <a:rPr lang="sv-SE" baseline="0" dirty="0" err="1" smtClean="0"/>
              <a:t>do</a:t>
            </a:r>
            <a:r>
              <a:rPr lang="sv-SE" baseline="0" dirty="0" smtClean="0"/>
              <a:t> it.</a:t>
            </a:r>
          </a:p>
          <a:p>
            <a:r>
              <a:rPr lang="sv-SE" baseline="0" dirty="0" smtClean="0"/>
              <a:t>This is not business as </a:t>
            </a:r>
            <a:r>
              <a:rPr lang="sv-SE" baseline="0" dirty="0" err="1" smtClean="0"/>
              <a:t>usual</a:t>
            </a:r>
            <a:r>
              <a:rPr lang="sv-SE" baseline="0" dirty="0" smtClean="0"/>
              <a:t>!</a:t>
            </a:r>
          </a:p>
          <a:p>
            <a:r>
              <a:rPr lang="sv-SE" baseline="0" dirty="0" smtClean="0"/>
              <a:t>This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music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ears</a:t>
            </a:r>
            <a:r>
              <a:rPr lang="sv-SE" baseline="0" dirty="0" smtClean="0"/>
              <a:t>; </a:t>
            </a:r>
            <a:r>
              <a:rPr lang="sv-SE" baseline="0" dirty="0" err="1" smtClean="0"/>
              <a:t>isn’t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motto ”</a:t>
            </a:r>
            <a:r>
              <a:rPr lang="sv-SE" baseline="0" dirty="0" err="1" smtClean="0"/>
              <a:t>Never</a:t>
            </a:r>
            <a:r>
              <a:rPr lang="sv-SE" baseline="0" dirty="0" smtClean="0"/>
              <a:t> mind the performance, </a:t>
            </a:r>
            <a:r>
              <a:rPr lang="sv-SE" baseline="0" dirty="0" err="1" smtClean="0"/>
              <a:t>feel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productivity</a:t>
            </a:r>
            <a:r>
              <a:rPr lang="sv-SE" baseline="0" dirty="0" smtClean="0"/>
              <a:t>”?</a:t>
            </a:r>
          </a:p>
          <a:p>
            <a:r>
              <a:rPr lang="sv-SE" baseline="0" dirty="0" err="1" smtClean="0"/>
              <a:t>Inspired</a:t>
            </a:r>
            <a:r>
              <a:rPr lang="sv-SE" baseline="0" dirty="0" smtClean="0"/>
              <a:t> by David Turner: FP </a:t>
            </a:r>
            <a:r>
              <a:rPr lang="sv-SE" baseline="0" dirty="0" err="1" smtClean="0"/>
              <a:t>wll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bring</a:t>
            </a:r>
            <a:r>
              <a:rPr lang="sv-SE" baseline="0" dirty="0" smtClean="0"/>
              <a:t> an order of </a:t>
            </a:r>
            <a:r>
              <a:rPr lang="sv-SE" baseline="0" dirty="0" err="1" smtClean="0"/>
              <a:t>magnitude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productivity</a:t>
            </a:r>
            <a:r>
              <a:rPr lang="sv-SE" baseline="0" dirty="0" smtClean="0"/>
              <a:t>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 </a:t>
            </a:r>
            <a:r>
              <a:rPr lang="sv-SE" dirty="0" err="1" smtClean="0"/>
              <a:t>Haskell</a:t>
            </a:r>
            <a:r>
              <a:rPr lang="sv-SE" dirty="0" smtClean="0"/>
              <a:t>, in Java,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10x as </a:t>
            </a:r>
            <a:r>
              <a:rPr lang="sv-SE" dirty="0" err="1" smtClean="0"/>
              <a:t>long</a:t>
            </a:r>
            <a:r>
              <a:rPr lang="sv-SE" dirty="0" smtClean="0"/>
              <a:t>! A </a:t>
            </a:r>
            <a:r>
              <a:rPr lang="sv-SE" dirty="0" err="1" smtClean="0"/>
              <a:t>cheap</a:t>
            </a:r>
            <a:r>
              <a:rPr lang="sv-SE" dirty="0" smtClean="0"/>
              <a:t> </a:t>
            </a:r>
            <a:r>
              <a:rPr lang="sv-SE" dirty="0" err="1" smtClean="0"/>
              <a:t>shot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3089-47AA-4E16-8260-9B774181ACFE}" type="slidenum">
              <a:rPr lang="sv-SE" smtClean="0"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378D-CBB8-4ED7-8FD8-128AB569052F}" type="datetimeFigureOut">
              <a:rPr lang="sv-SE" smtClean="0"/>
              <a:t>2011-03-06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C0888-75AC-4C3F-8391-2999468F564E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5/Gsm-bts-walbrzych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RAW FP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John Hughes</a:t>
            </a:r>
          </a:p>
          <a:p>
            <a:r>
              <a:rPr lang="sv-SE" dirty="0" smtClean="0"/>
              <a:t>Mary </a:t>
            </a:r>
            <a:r>
              <a:rPr lang="sv-SE" dirty="0" err="1" smtClean="0"/>
              <a:t>Sheeran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556792"/>
            <a:ext cx="5257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XD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7338"/>
            <a:ext cx="393065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2" descr="erlang request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XD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393065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:Gsm-bts-walbrzyc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958" y="1134138"/>
            <a:ext cx="2795202" cy="4743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45662"/>
            <a:ext cx="3882008" cy="60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20888"/>
            <a:ext cx="3672408" cy="101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3158" y="3938655"/>
            <a:ext cx="3033018" cy="85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Feldspar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Functional</a:t>
            </a:r>
            <a:r>
              <a:rPr lang="sv-SE" dirty="0" smtClean="0"/>
              <a:t> </a:t>
            </a:r>
            <a:r>
              <a:rPr lang="sv-SE" dirty="0" err="1" smtClean="0"/>
              <a:t>look-and-feel</a:t>
            </a:r>
            <a:r>
              <a:rPr lang="sv-SE" dirty="0" smtClean="0"/>
              <a:t>, </a:t>
            </a:r>
            <a:r>
              <a:rPr lang="sv-SE" dirty="0" err="1" smtClean="0"/>
              <a:t>targetting</a:t>
            </a:r>
            <a:r>
              <a:rPr lang="sv-SE" dirty="0" smtClean="0"/>
              <a:t> C for DSP processors</a:t>
            </a:r>
          </a:p>
          <a:p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concise</a:t>
            </a:r>
            <a:r>
              <a:rPr lang="sv-SE" dirty="0" smtClean="0"/>
              <a:t>, and excellent performance </a:t>
            </a:r>
            <a:r>
              <a:rPr lang="sv-SE" sz="2000" dirty="0" smtClean="0"/>
              <a:t>(in </a:t>
            </a:r>
            <a:r>
              <a:rPr lang="sv-SE" sz="2000" dirty="0" err="1" smtClean="0"/>
              <a:t>some</a:t>
            </a:r>
            <a:r>
              <a:rPr lang="sv-SE" sz="2000" dirty="0" smtClean="0"/>
              <a:t> </a:t>
            </a:r>
            <a:r>
              <a:rPr lang="sv-SE" sz="2000" dirty="0" err="1" smtClean="0"/>
              <a:t>examples</a:t>
            </a:r>
            <a:r>
              <a:rPr lang="sv-SE" sz="2000" dirty="0" smtClean="0"/>
              <a:t>, </a:t>
            </a:r>
            <a:r>
              <a:rPr lang="sv-SE" sz="2000" dirty="0" err="1" smtClean="0"/>
              <a:t>early</a:t>
            </a:r>
            <a:r>
              <a:rPr lang="sv-SE" sz="2000" dirty="0" smtClean="0"/>
              <a:t> </a:t>
            </a:r>
            <a:r>
              <a:rPr lang="sv-SE" sz="2000" dirty="0" err="1" smtClean="0"/>
              <a:t>days</a:t>
            </a:r>
            <a:r>
              <a:rPr lang="sv-SE" sz="2000" dirty="0" smtClean="0"/>
              <a:t>)</a:t>
            </a:r>
          </a:p>
          <a:p>
            <a:endParaRPr lang="sv-SE" dirty="0" smtClean="0"/>
          </a:p>
          <a:p>
            <a:r>
              <a:rPr lang="sv-SE" dirty="0" smtClean="0"/>
              <a:t>”</a:t>
            </a:r>
            <a:r>
              <a:rPr lang="sv-SE" dirty="0" err="1" smtClean="0"/>
              <a:t>Feldspar</a:t>
            </a:r>
            <a:r>
              <a:rPr lang="sv-SE" dirty="0" smtClean="0"/>
              <a:t> </a:t>
            </a:r>
            <a:r>
              <a:rPr lang="sv-SE" dirty="0" err="1" smtClean="0"/>
              <a:t>lets</a:t>
            </a:r>
            <a:r>
              <a:rPr lang="sv-SE" dirty="0" smtClean="0"/>
              <a:t> </a:t>
            </a:r>
            <a:r>
              <a:rPr lang="sv-SE" dirty="0" err="1" smtClean="0"/>
              <a:t>me</a:t>
            </a:r>
            <a:r>
              <a:rPr lang="sv-SE" dirty="0" smtClean="0"/>
              <a:t> </a:t>
            </a:r>
            <a:r>
              <a:rPr lang="sv-SE" dirty="0" err="1" smtClean="0"/>
              <a:t>think</a:t>
            </a:r>
            <a:r>
              <a:rPr lang="sv-SE" dirty="0" smtClean="0"/>
              <a:t> </a:t>
            </a:r>
            <a:r>
              <a:rPr lang="sv-SE" dirty="0" err="1" smtClean="0"/>
              <a:t>big</a:t>
            </a:r>
            <a:r>
              <a:rPr lang="sv-SE" dirty="0" smtClean="0"/>
              <a:t> </a:t>
            </a:r>
            <a:r>
              <a:rPr lang="sv-SE" dirty="0" err="1" smtClean="0"/>
              <a:t>thoughts</a:t>
            </a:r>
            <a:r>
              <a:rPr lang="sv-SE" dirty="0" smtClean="0"/>
              <a:t>”</a:t>
            </a:r>
          </a:p>
          <a:p>
            <a:r>
              <a:rPr lang="sv-SE" dirty="0" smtClean="0"/>
              <a:t>”</a:t>
            </a:r>
            <a:r>
              <a:rPr lang="sv-SE" dirty="0" err="1" smtClean="0"/>
              <a:t>Feldspar</a:t>
            </a:r>
            <a:r>
              <a:rPr lang="sv-SE" dirty="0" smtClean="0"/>
              <a:t> </a:t>
            </a:r>
            <a:r>
              <a:rPr lang="sv-SE" dirty="0" err="1" smtClean="0"/>
              <a:t>lets</a:t>
            </a:r>
            <a:r>
              <a:rPr lang="sv-SE" dirty="0" smtClean="0"/>
              <a:t> </a:t>
            </a:r>
            <a:r>
              <a:rPr lang="sv-SE" dirty="0" err="1" smtClean="0"/>
              <a:t>me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my cookie and </a:t>
            </a:r>
            <a:r>
              <a:rPr lang="sv-SE" dirty="0" err="1" smtClean="0"/>
              <a:t>eat</a:t>
            </a:r>
            <a:r>
              <a:rPr lang="sv-SE" dirty="0" smtClean="0"/>
              <a:t> it </a:t>
            </a:r>
            <a:r>
              <a:rPr lang="sv-SE" dirty="0" err="1" smtClean="0"/>
              <a:t>too</a:t>
            </a:r>
            <a:r>
              <a:rPr lang="sv-SE" dirty="0" smtClean="0"/>
              <a:t>”</a:t>
            </a: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445224"/>
            <a:ext cx="1212552" cy="12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11560" y="3501008"/>
            <a:ext cx="2448272" cy="25922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Development</a:t>
            </a:r>
            <a:endParaRPr lang="sv-SE" sz="2800" dirty="0"/>
          </a:p>
        </p:txBody>
      </p:sp>
      <p:sp>
        <p:nvSpPr>
          <p:cNvPr id="5" name="Rektangel 4"/>
          <p:cNvSpPr/>
          <p:nvPr/>
        </p:nvSpPr>
        <p:spPr>
          <a:xfrm>
            <a:off x="611560" y="908720"/>
            <a:ext cx="2448272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Testing</a:t>
            </a:r>
            <a:endParaRPr lang="sv-SE" sz="2800" dirty="0"/>
          </a:p>
        </p:txBody>
      </p:sp>
      <p:sp>
        <p:nvSpPr>
          <p:cNvPr id="6" name="Rektangel 5"/>
          <p:cNvSpPr/>
          <p:nvPr/>
        </p:nvSpPr>
        <p:spPr>
          <a:xfrm>
            <a:off x="3347864" y="5589240"/>
            <a:ext cx="2448272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err="1" smtClean="0"/>
              <a:t>DSELs</a:t>
            </a:r>
            <a:endParaRPr lang="sv-SE" sz="2800" dirty="0"/>
          </a:p>
        </p:txBody>
      </p:sp>
      <p:sp>
        <p:nvSpPr>
          <p:cNvPr id="7" name="Rektangel 6"/>
          <p:cNvSpPr/>
          <p:nvPr/>
        </p:nvSpPr>
        <p:spPr>
          <a:xfrm>
            <a:off x="3347864" y="2996952"/>
            <a:ext cx="2448272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Testing</a:t>
            </a:r>
            <a:endParaRPr lang="sv-SE" sz="2800" dirty="0"/>
          </a:p>
        </p:txBody>
      </p:sp>
      <p:sp>
        <p:nvSpPr>
          <p:cNvPr id="8" name="Rektangel 7"/>
          <p:cNvSpPr/>
          <p:nvPr/>
        </p:nvSpPr>
        <p:spPr>
          <a:xfrm>
            <a:off x="6084168" y="5589240"/>
            <a:ext cx="2448272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err="1" smtClean="0"/>
              <a:t>DSELs</a:t>
            </a:r>
            <a:endParaRPr lang="sv-SE" sz="2800" dirty="0"/>
          </a:p>
        </p:txBody>
      </p:sp>
      <p:sp>
        <p:nvSpPr>
          <p:cNvPr id="9" name="Rektangel 8"/>
          <p:cNvSpPr/>
          <p:nvPr/>
        </p:nvSpPr>
        <p:spPr>
          <a:xfrm>
            <a:off x="6084168" y="5085184"/>
            <a:ext cx="244827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err="1" smtClean="0"/>
              <a:t>QuickCheck</a:t>
            </a:r>
            <a:endParaRPr lang="sv-S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99592" y="2132856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0" dirty="0" smtClean="0"/>
              <a:t>RAW FP</a:t>
            </a:r>
            <a:endParaRPr lang="sv-SE" sz="1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575" y="426293"/>
            <a:ext cx="66008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22000"/>
          </a:blip>
          <a:srcRect/>
          <a:stretch>
            <a:fillRect/>
          </a:stretch>
        </p:blipFill>
        <p:spPr bwMode="auto">
          <a:xfrm>
            <a:off x="2699792" y="150890"/>
            <a:ext cx="3816424" cy="643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1259632" y="257942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 b="1" dirty="0" smtClean="0"/>
              <a:t>9,000,000</a:t>
            </a:r>
            <a:endParaRPr lang="sv-SE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22000"/>
          </a:blip>
          <a:srcRect/>
          <a:stretch>
            <a:fillRect/>
          </a:stretch>
        </p:blipFill>
        <p:spPr bwMode="auto">
          <a:xfrm>
            <a:off x="2699792" y="150890"/>
            <a:ext cx="3816424" cy="643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1259632" y="257942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 b="1" dirty="0" smtClean="0"/>
              <a:t>100,000</a:t>
            </a:r>
            <a:endParaRPr lang="sv-SE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22000"/>
          </a:blip>
          <a:srcRect/>
          <a:stretch>
            <a:fillRect/>
          </a:stretch>
        </p:blipFill>
        <p:spPr bwMode="auto">
          <a:xfrm>
            <a:off x="2699792" y="150890"/>
            <a:ext cx="3816424" cy="643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1259632" y="257942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 b="1" dirty="0" smtClean="0"/>
              <a:t>50%</a:t>
            </a:r>
            <a:endParaRPr lang="sv-SE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719138"/>
            <a:ext cx="53054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439" y="3356992"/>
            <a:ext cx="3509969" cy="27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025" y="88008"/>
            <a:ext cx="6706319" cy="337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429000"/>
            <a:ext cx="2695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5" y="1170865"/>
            <a:ext cx="1008112" cy="6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362226"/>
            <a:ext cx="867458" cy="5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485224"/>
            <a:ext cx="1008112" cy="67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2060848"/>
            <a:ext cx="8244408" cy="24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313" y="1582183"/>
            <a:ext cx="6546055" cy="524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QuickSort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899592" y="2276872"/>
            <a:ext cx="7272808" cy="4581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043608" y="2204864"/>
            <a:ext cx="7056784" cy="4653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824</Words>
  <Application>Microsoft Office PowerPoint</Application>
  <PresentationFormat>Bildspel på skärmen (4:3)</PresentationFormat>
  <Paragraphs>94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RAW FP</vt:lpstr>
      <vt:lpstr>Bild 2</vt:lpstr>
      <vt:lpstr>Bild 3</vt:lpstr>
      <vt:lpstr>Bild 4</vt:lpstr>
      <vt:lpstr>Bild 5</vt:lpstr>
      <vt:lpstr>Bild 6</vt:lpstr>
      <vt:lpstr>Bild 7</vt:lpstr>
      <vt:lpstr>Bild 8</vt:lpstr>
      <vt:lpstr>QuickSort</vt:lpstr>
      <vt:lpstr>Bild 10</vt:lpstr>
      <vt:lpstr>Bild 11</vt:lpstr>
      <vt:lpstr>Bild 12</vt:lpstr>
      <vt:lpstr>Bild 13</vt:lpstr>
      <vt:lpstr>Bild 14</vt:lpstr>
      <vt:lpstr>Feldspar</vt:lpstr>
      <vt:lpstr>Bild 16</vt:lpstr>
      <vt:lpstr>Bild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RAW FP</dc:title>
  <dc:creator>John Hughes</dc:creator>
  <cp:lastModifiedBy>John Hughes</cp:lastModifiedBy>
  <cp:revision>6</cp:revision>
  <dcterms:created xsi:type="dcterms:W3CDTF">2011-03-06T14:01:25Z</dcterms:created>
  <dcterms:modified xsi:type="dcterms:W3CDTF">2011-03-07T23:55:39Z</dcterms:modified>
</cp:coreProperties>
</file>