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98" r:id="rId4"/>
    <p:sldId id="299" r:id="rId5"/>
    <p:sldId id="285" r:id="rId6"/>
    <p:sldId id="271" r:id="rId7"/>
    <p:sldId id="278" r:id="rId8"/>
    <p:sldId id="296" r:id="rId9"/>
    <p:sldId id="272" r:id="rId10"/>
    <p:sldId id="286" r:id="rId11"/>
    <p:sldId id="287" r:id="rId12"/>
    <p:sldId id="288" r:id="rId13"/>
    <p:sldId id="297" r:id="rId14"/>
    <p:sldId id="289" r:id="rId15"/>
    <p:sldId id="29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A9F19-5C3F-43AB-B92B-E51A4D879DDF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7BF96-74D2-4124-A872-5A126D827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1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8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1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7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5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76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5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6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4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71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5169F-DFC6-4E2E-BAE6-284D8E2B4939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71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0.xml"/><Relationship Id="rId7" Type="http://schemas.openxmlformats.org/officeDocument/2006/relationships/image" Target="../media/image2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2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tags" Target="../tags/tag10.xml"/><Relationship Id="rId10" Type="http://schemas.openxmlformats.org/officeDocument/2006/relationships/image" Target="../media/image10.png"/><Relationship Id="rId4" Type="http://schemas.openxmlformats.org/officeDocument/2006/relationships/tags" Target="../tags/tag9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6.xml"/><Relationship Id="rId7" Type="http://schemas.openxmlformats.org/officeDocument/2006/relationships/image" Target="../media/image1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en-GB" dirty="0" smtClean="0"/>
              <a:t>Minimising the heat dissipation of information erasure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2664296"/>
          </a:xfrm>
        </p:spPr>
        <p:txBody>
          <a:bodyPr>
            <a:normAutofit fontScale="55000" lnSpcReduction="20000"/>
          </a:bodyPr>
          <a:lstStyle/>
          <a:p>
            <a:r>
              <a:rPr lang="en-GB" sz="4400" dirty="0" smtClean="0"/>
              <a:t>M. </a:t>
            </a:r>
            <a:r>
              <a:rPr lang="en-GB" sz="4400" dirty="0" err="1" smtClean="0"/>
              <a:t>Hamed</a:t>
            </a:r>
            <a:r>
              <a:rPr lang="en-GB" sz="4400" dirty="0" smtClean="0"/>
              <a:t> Mohammady, M. </a:t>
            </a:r>
            <a:r>
              <a:rPr lang="en-GB" sz="4400" dirty="0" err="1" smtClean="0"/>
              <a:t>Mohseni</a:t>
            </a:r>
            <a:r>
              <a:rPr lang="en-GB" sz="4400" dirty="0" smtClean="0"/>
              <a:t>, Y. Omar</a:t>
            </a:r>
          </a:p>
          <a:p>
            <a:endParaRPr lang="en-GB" dirty="0" smtClean="0"/>
          </a:p>
          <a:p>
            <a:r>
              <a:rPr lang="en-GB" sz="3600" dirty="0" smtClean="0"/>
              <a:t>Physics of Information Group, </a:t>
            </a:r>
          </a:p>
          <a:p>
            <a:r>
              <a:rPr lang="en-GB" sz="3600" dirty="0" err="1" smtClean="0"/>
              <a:t>Instituto</a:t>
            </a:r>
            <a:r>
              <a:rPr lang="en-GB" sz="3600" dirty="0" smtClean="0"/>
              <a:t> de </a:t>
            </a:r>
            <a:r>
              <a:rPr lang="en-GB" sz="3600" dirty="0" err="1" smtClean="0"/>
              <a:t>Telecomunicacoes</a:t>
            </a:r>
            <a:endParaRPr lang="en-GB" sz="3600" dirty="0" smtClean="0"/>
          </a:p>
          <a:p>
            <a:endParaRPr lang="en-GB" dirty="0" smtClean="0"/>
          </a:p>
          <a:p>
            <a:r>
              <a:rPr lang="en-US" b="1" dirty="0" smtClean="0"/>
              <a:t>Quantum Physics and Logic</a:t>
            </a:r>
            <a:endParaRPr lang="en-US" b="1" dirty="0"/>
          </a:p>
          <a:p>
            <a:r>
              <a:rPr lang="en-GB" dirty="0" smtClean="0"/>
              <a:t>Oxford, 15</a:t>
            </a:r>
            <a:r>
              <a:rPr lang="en-GB" baseline="30000" dirty="0" smtClean="0"/>
              <a:t>th</a:t>
            </a:r>
            <a:r>
              <a:rPr lang="en-GB" dirty="0" smtClean="0"/>
              <a:t> July 2015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57192"/>
            <a:ext cx="1584188" cy="15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Minimising the heat dissipation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01" y="1124744"/>
            <a:ext cx="6553962" cy="19568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7" y="3356992"/>
            <a:ext cx="7466076" cy="7018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9" y="5229200"/>
            <a:ext cx="7520940" cy="1193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9" y="4310235"/>
            <a:ext cx="8094726" cy="8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Minimising the heat dissipation for maximal probability </a:t>
            </a:r>
            <a:r>
              <a:rPr lang="en-GB" dirty="0" err="1" smtClean="0"/>
              <a:t>ofinformation</a:t>
            </a:r>
            <a:r>
              <a:rPr lang="en-GB" dirty="0" smtClean="0"/>
              <a:t> erasure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5832648" cy="53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Trade-off between probability of information erasure and heat dissipation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12954"/>
            <a:ext cx="7573518" cy="416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2" y="4120889"/>
            <a:ext cx="8188452" cy="11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7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swap algorithm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2" y="1340768"/>
            <a:ext cx="8673428" cy="3783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0" y="5331370"/>
            <a:ext cx="7555230" cy="310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2" y="5700038"/>
            <a:ext cx="8158418" cy="9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73216"/>
            <a:ext cx="4784598" cy="6240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32656"/>
            <a:ext cx="787835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26208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M. H. M</a:t>
            </a:r>
            <a:r>
              <a:rPr lang="en-GB"/>
              <a:t>, </a:t>
            </a:r>
            <a:r>
              <a:rPr lang="en-GB" smtClean="0"/>
              <a:t>and </a:t>
            </a:r>
            <a:r>
              <a:rPr lang="en-GB" dirty="0"/>
              <a:t>Y. O. thank the support from </a:t>
            </a:r>
            <a:r>
              <a:rPr lang="en-GB" dirty="0" err="1" smtClean="0"/>
              <a:t>Fundacao</a:t>
            </a:r>
            <a:r>
              <a:rPr lang="en-GB" dirty="0" smtClean="0"/>
              <a:t> </a:t>
            </a:r>
            <a:r>
              <a:rPr lang="en-GB" dirty="0" err="1"/>
              <a:t>para</a:t>
            </a:r>
            <a:r>
              <a:rPr lang="en-GB" dirty="0"/>
              <a:t> a </a:t>
            </a:r>
            <a:r>
              <a:rPr lang="en-GB" dirty="0" err="1" smtClean="0"/>
              <a:t>Ciencia</a:t>
            </a:r>
            <a:r>
              <a:rPr lang="en-GB" dirty="0" smtClean="0"/>
              <a:t> </a:t>
            </a:r>
            <a:r>
              <a:rPr lang="en-GB" dirty="0"/>
              <a:t>e a </a:t>
            </a:r>
            <a:r>
              <a:rPr lang="en-GB" dirty="0" err="1"/>
              <a:t>Tecnologia</a:t>
            </a:r>
            <a:r>
              <a:rPr lang="en-GB" dirty="0"/>
              <a:t> (Portugal), namely through programmes PTDC/POPH and projects </a:t>
            </a:r>
            <a:r>
              <a:rPr lang="en-GB" dirty="0" err="1"/>
              <a:t>PEst</a:t>
            </a:r>
            <a:r>
              <a:rPr lang="en-GB" dirty="0"/>
              <a:t>-OE/EGE/UI0491/2013</a:t>
            </a:r>
            <a:r>
              <a:rPr lang="en-GB" dirty="0" smtClean="0"/>
              <a:t>, </a:t>
            </a:r>
            <a:r>
              <a:rPr lang="en-GB" dirty="0" err="1" smtClean="0"/>
              <a:t>PEst</a:t>
            </a:r>
            <a:r>
              <a:rPr lang="en-GB" dirty="0" smtClean="0"/>
              <a:t>-OE/EEI/LA0008/2013</a:t>
            </a:r>
            <a:r>
              <a:rPr lang="en-GB" dirty="0"/>
              <a:t>, UID/EEA/50008/2013, IT/</a:t>
            </a:r>
            <a:r>
              <a:rPr lang="en-GB" dirty="0" err="1"/>
              <a:t>QuSim</a:t>
            </a:r>
            <a:r>
              <a:rPr lang="en-GB" dirty="0"/>
              <a:t> and CRUP-CPU/</a:t>
            </a:r>
            <a:r>
              <a:rPr lang="en-GB" dirty="0" err="1"/>
              <a:t>CQVibes</a:t>
            </a:r>
            <a:r>
              <a:rPr lang="en-GB" dirty="0" smtClean="0"/>
              <a:t>,</a:t>
            </a:r>
            <a:r>
              <a:rPr lang="en-GB" dirty="0"/>
              <a:t> </a:t>
            </a:r>
            <a:r>
              <a:rPr lang="en-GB" dirty="0" smtClean="0"/>
              <a:t>partially </a:t>
            </a:r>
            <a:r>
              <a:rPr lang="en-GB" dirty="0"/>
              <a:t>funded by EU FEDER, and from the EU FP7 projects LANDAUER (GA </a:t>
            </a:r>
            <a:r>
              <a:rPr lang="en-GB" dirty="0" smtClean="0"/>
              <a:t>318287) and </a:t>
            </a:r>
            <a:r>
              <a:rPr lang="en-GB" dirty="0"/>
              <a:t>PAPETS (GA 323901). Furthermore MHM acknowledges the support from the EU </a:t>
            </a:r>
            <a:r>
              <a:rPr lang="en-GB" dirty="0" smtClean="0"/>
              <a:t>FP7 Marie </a:t>
            </a:r>
            <a:r>
              <a:rPr lang="en-GB" dirty="0"/>
              <a:t>Curie Fellowship (GA 628912).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5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Landauer’s principle for information erasure</a:t>
            </a:r>
          </a:p>
          <a:p>
            <a:endParaRPr lang="en-GB" dirty="0" smtClean="0"/>
          </a:p>
          <a:p>
            <a:r>
              <a:rPr lang="en-GB" dirty="0" smtClean="0"/>
              <a:t>The optimal unitary operator for minimal heat dissipation given maximal probability of information erasure</a:t>
            </a:r>
          </a:p>
          <a:p>
            <a:endParaRPr lang="en-GB" dirty="0"/>
          </a:p>
          <a:p>
            <a:r>
              <a:rPr lang="en-GB" dirty="0" smtClean="0"/>
              <a:t>Trade-off between probability of information erasure and heat dissipation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2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362075"/>
          </a:xfrm>
        </p:spPr>
        <p:txBody>
          <a:bodyPr/>
          <a:lstStyle/>
          <a:p>
            <a:pPr algn="ctr"/>
            <a:r>
              <a:rPr lang="en-GB" dirty="0" smtClean="0"/>
              <a:t>Landauer’s principle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8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Szilard’s engine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924292" y="1516923"/>
            <a:ext cx="2124236" cy="1944216"/>
            <a:chOff x="899592" y="2276872"/>
            <a:chExt cx="3096344" cy="2952328"/>
          </a:xfrm>
        </p:grpSpPr>
        <p:sp>
          <p:nvSpPr>
            <p:cNvPr id="3" name="Rectangle 2"/>
            <p:cNvSpPr/>
            <p:nvPr/>
          </p:nvSpPr>
          <p:spPr>
            <a:xfrm>
              <a:off x="899592" y="2276872"/>
              <a:ext cx="2376264" cy="1440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3023828" y="371703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>
              <a:stCxn id="4" idx="6"/>
            </p:cNvCxnSpPr>
            <p:nvPr/>
          </p:nvCxnSpPr>
          <p:spPr>
            <a:xfrm>
              <a:off x="3527884" y="3969060"/>
              <a:ext cx="0" cy="9721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3023828" y="4941168"/>
              <a:ext cx="972108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>
              <a:stCxn id="3" idx="0"/>
              <a:endCxn id="3" idx="2"/>
            </p:cNvCxnSpPr>
            <p:nvPr/>
          </p:nvCxnSpPr>
          <p:spPr>
            <a:xfrm>
              <a:off x="2087724" y="2276872"/>
              <a:ext cx="0" cy="1440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483768" y="2852936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92492" y="1503193"/>
            <a:ext cx="2124236" cy="1607759"/>
            <a:chOff x="5364088" y="1650152"/>
            <a:chExt cx="3096344" cy="2480926"/>
          </a:xfrm>
        </p:grpSpPr>
        <p:sp>
          <p:nvSpPr>
            <p:cNvPr id="13" name="Rectangle 12"/>
            <p:cNvSpPr/>
            <p:nvPr/>
          </p:nvSpPr>
          <p:spPr>
            <a:xfrm>
              <a:off x="5364088" y="1664804"/>
              <a:ext cx="2376264" cy="1440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7488324" y="3104964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>
              <a:stCxn id="14" idx="6"/>
            </p:cNvCxnSpPr>
            <p:nvPr/>
          </p:nvCxnSpPr>
          <p:spPr>
            <a:xfrm>
              <a:off x="7992380" y="3356992"/>
              <a:ext cx="0" cy="4860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488324" y="3843046"/>
              <a:ext cx="972108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580112" y="1650152"/>
              <a:ext cx="0" cy="1440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408204" y="2226216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5584" y="3813729"/>
            <a:ext cx="2148936" cy="2075938"/>
            <a:chOff x="380884" y="3585310"/>
            <a:chExt cx="2148936" cy="2075938"/>
          </a:xfrm>
        </p:grpSpPr>
        <p:sp>
          <p:nvSpPr>
            <p:cNvPr id="22" name="Rectangle 21"/>
            <p:cNvSpPr/>
            <p:nvPr/>
          </p:nvSpPr>
          <p:spPr>
            <a:xfrm>
              <a:off x="899592" y="3585310"/>
              <a:ext cx="1630228" cy="1012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701989" y="4597963"/>
              <a:ext cx="345806" cy="3544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01989" y="4775176"/>
              <a:ext cx="0" cy="6835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80884" y="5458717"/>
              <a:ext cx="666911" cy="202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/>
            <p:cNvCxnSpPr>
              <a:stCxn id="22" idx="0"/>
              <a:endCxn id="22" idx="2"/>
            </p:cNvCxnSpPr>
            <p:nvPr/>
          </p:nvCxnSpPr>
          <p:spPr>
            <a:xfrm>
              <a:off x="1714706" y="3585310"/>
              <a:ext cx="0" cy="10126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187624" y="3990370"/>
              <a:ext cx="197603" cy="2025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01952" y="3814160"/>
            <a:ext cx="2148936" cy="1734346"/>
            <a:chOff x="4716036" y="3724371"/>
            <a:chExt cx="2148936" cy="1734346"/>
          </a:xfrm>
        </p:grpSpPr>
        <p:sp>
          <p:nvSpPr>
            <p:cNvPr id="37" name="Rectangle 36"/>
            <p:cNvSpPr/>
            <p:nvPr/>
          </p:nvSpPr>
          <p:spPr>
            <a:xfrm>
              <a:off x="5234744" y="3737710"/>
              <a:ext cx="1630228" cy="1012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5037141" y="4750363"/>
              <a:ext cx="345806" cy="3544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037141" y="4927576"/>
              <a:ext cx="12350" cy="3417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716036" y="5256186"/>
              <a:ext cx="666911" cy="202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682901" y="3724371"/>
              <a:ext cx="0" cy="10126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5852255" y="4142770"/>
              <a:ext cx="197603" cy="2025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6" name="Picture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06" y="5933899"/>
            <a:ext cx="4519422" cy="813816"/>
          </a:xfrm>
          <a:prstGeom prst="rect">
            <a:avLst/>
          </a:prstGeom>
        </p:spPr>
      </p:pic>
      <p:sp>
        <p:nvSpPr>
          <p:cNvPr id="47" name="Right Arrow 46"/>
          <p:cNvSpPr/>
          <p:nvPr/>
        </p:nvSpPr>
        <p:spPr>
          <a:xfrm>
            <a:off x="3491880" y="1969839"/>
            <a:ext cx="1008112" cy="2350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ight Arrow 47"/>
          <p:cNvSpPr/>
          <p:nvPr/>
        </p:nvSpPr>
        <p:spPr>
          <a:xfrm>
            <a:off x="3508648" y="4185766"/>
            <a:ext cx="1008112" cy="2350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Information erasure as pure state preparation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511760"/>
              </p:ext>
            </p:extLst>
          </p:nvPr>
        </p:nvGraphicFramePr>
        <p:xfrm>
          <a:off x="251520" y="1772816"/>
          <a:ext cx="8640960" cy="385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240"/>
                <a:gridCol w="3036013"/>
                <a:gridCol w="3191707"/>
              </a:tblGrid>
              <a:tr h="5040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Classical Physics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Quantum</a:t>
                      </a:r>
                      <a:r>
                        <a:rPr lang="en-GB" baseline="0" dirty="0" smtClean="0"/>
                        <a:t> Physics</a:t>
                      </a:r>
                      <a:endParaRPr lang="en-GB" dirty="0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Information</a:t>
                      </a:r>
                      <a:r>
                        <a:rPr lang="en-GB" baseline="0" dirty="0" smtClean="0"/>
                        <a:t> erasure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Many-to-one mapping on configuration space</a:t>
                      </a:r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Many-to-one mapping on Hilbert space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1843131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Landauer’s</a:t>
                      </a:r>
                      <a:r>
                        <a:rPr lang="en-GB" dirty="0" smtClean="0"/>
                        <a:t> limit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NJP vol. 16, no. 10, p. 103011, 2014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69166"/>
            <a:ext cx="1214438" cy="3257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91" y="3240590"/>
            <a:ext cx="1537335" cy="382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37112"/>
            <a:ext cx="1080120" cy="196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80" y="4271814"/>
            <a:ext cx="2758440" cy="51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49" y="1725069"/>
            <a:ext cx="5506699" cy="2342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31" y="2054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Landauer’s framework for information erasure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60949"/>
            <a:ext cx="8078724" cy="306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759383"/>
            <a:ext cx="5877306" cy="3268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347133"/>
            <a:ext cx="7877556" cy="320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23568"/>
            <a:ext cx="7429500" cy="35204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17240" y="1412816"/>
            <a:ext cx="7309478" cy="3024336"/>
            <a:chOff x="617240" y="1384216"/>
            <a:chExt cx="7309478" cy="3024336"/>
          </a:xfrm>
        </p:grpSpPr>
        <p:pic>
          <p:nvPicPr>
            <p:cNvPr id="16" name="Picture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40" y="2762080"/>
              <a:ext cx="457200" cy="268605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691680" y="1384216"/>
              <a:ext cx="6235038" cy="302433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82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optimal unitary operator for probabilistic information erasure</a:t>
            </a:r>
          </a:p>
        </p:txBody>
      </p:sp>
    </p:spTree>
    <p:extLst>
      <p:ext uri="{BB962C8B-B14F-4D97-AF65-F5344CB8AC3E}">
        <p14:creationId xmlns:p14="http://schemas.microsoft.com/office/powerpoint/2010/main" val="33586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Majorisation</a:t>
            </a:r>
            <a:r>
              <a:rPr lang="en-GB" dirty="0" smtClean="0"/>
              <a:t> theory tools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8" y="1722072"/>
            <a:ext cx="8399678" cy="1066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8" y="5157192"/>
            <a:ext cx="4462272" cy="221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3" y="3645024"/>
            <a:ext cx="8348472" cy="5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3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Maximising the probability of information erasure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0" y="1604213"/>
            <a:ext cx="6121908" cy="900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0" y="2729468"/>
            <a:ext cx="6697980" cy="939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0" y="3808083"/>
            <a:ext cx="8156448" cy="8892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0" y="5206588"/>
            <a:ext cx="8117586" cy="82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bm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%\begin{itemize}&#10;%\item&#10;&#10;\begin{align*}&#10;W = k_B T \int_{V/2}^V \frac{1}{V} dV = k_B T \log(2)&#10;\end{align*}&#10;&#10;&#10;%\end{itemize}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$U:$&#10;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amsthm}&#10;\usepackage{amsbsy}&#10;\usepackage{bm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ket}[1]{\left|{#1}\right\rangle}&#10;\newcommand{\thmref}[1]{Theorem~\ref{#1}}&#10;\newcommand{\corref}[1]{Corollary~\ref{#1}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\newcommand{\louv}{\mathscr{L}}&#10;&#10;\theoremstyle{plain}&#10;\newtheorem{defn}{Definition}&#10;\newtheorem{prop}{Proposition}&#10;\newtheorem{con}{Conjecture}&#10;\newtheorem{lem}{Lemma}&#10;\newtheorem{thm}{Theorem}&#10;\newtheorem{cor}{Corollary}&#10;&#10;\pagestyle{empty}&#10;&#10;\begin{document}&#10;&#10;\begin{thm}\label{monotone-lattice-superadditive}&#10;For two vectors of real numbers $\bm{a}$ and $\bm{b}$, in $\re^N$, their inner product obeys the relation&#10;\begin{equation*}&#10;\bm{a}^{\downarrow} \cdot \bm{b}^{\uparrow}\leqslant   \bm{a} \cdot \bm{b} \leqslant  \bm{a}^{\downarrow} \cdot \bm{b}^{\downarrow}. &#10;\end{equation*}&#10;\end{thm}&#10;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amsthm}&#10;\usepackage{amsbsy}&#10;\usepackage{bm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ket}[1]{\left|{#1}\right\rangle}&#10;\newcommand{\thmref}[1]{Theorem~\ref{#1}}&#10;\newcommand{\corref}[1]{Corollary~\ref{#1}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\newcommand{\louv}{\mathscr{L}}&#10;&#10;\theoremstyle{plain}&#10;\newtheorem{defn}{Definition}&#10;\newtheorem{prop}{Proposition}&#10;\newtheorem{con}{Conjecture}&#10;\newtheorem{lem}{Lemma}&#10;\newtheorem{thm}{Theorem}&#10;\newtheorem{cor}{Corollary}&#10;&#10;\pagestyle{empty}&#10;&#10;\begin{document}&#10;&#10;Bhatia, ``Matrix analysis'', Theorem II.4.2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amsthm}&#10;\usepackage{amsbsy}&#10;\usepackage{bm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ket}[1]{\left|{#1}\right\rangle}&#10;\newcommand{\thmref}[1]{Theorem~\ref{#1}}&#10;\newcommand{\corref}[1]{Corollary~\ref{#1}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\newcommand{\louv}{\mathscr{L}}&#10;&#10;\theoremstyle{plain}&#10;\newtheorem{defn}{Definition}&#10;\newtheorem{prop}{Proposition}&#10;\newtheorem{con}{Conjecture}&#10;\newtheorem{lem}{Lemma}&#10;\newtheorem{thm}{Theorem}&#10;\newtheorem{cor}{Corollary}&#10;&#10;\pagestyle{empty}&#10;&#10;\begin{document}&#10;&#10;&#10;\begin{cor}\label{corollary-monotone-lattice-superadditive}&#10;Consider the vectors  $\{\bm{a_1},\bm{a_2}\}$ and $\{\bm{b_1},\bm{b_2}\}$,  such that $\bm{a_1} \prec \bm{a_2}$ and $\bm{b_1} \prec \bm{b_2}$.  It follows from Theorem 1 that $ \bm{a_1}^\downarrow \cdot \bm{b_1}^\downarrow \leqslant  \bm{a_2}^\downarrow \cdot \bm{b_2}^\downarrow $, and $ \bm{a_2}^\downarrow \cdot \bm{b_2}^\uparrow \leqslant \bm{a_1}^\downarrow \cdot \bm{b_1}^\uparrow $. &#10;\end{cor}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equation*}&#10;\rho_\oo= \sum_{l=1}^{d_\oo} o_l^\downarrow \pr{\varphi_l}   \ ,  \ \rho_\rr(\beta)=\sum_{m=1}^{d_\rr} r_m^\downarrow \pr{\xi_m}&#10;\end{equation*}&#10;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equation*}&#10;\rho= \sum_{l,m}o_l^\downarrow r_m^\downarrow \pr{\varphi_l} \otimes \pr{\xi_m} \equiv \sum_{n=1}^{d_\oo d_\rr} p_n^\downarrow \pr{\psi_n}&#10;\end{equation*}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bm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\begin{equation*}&#10;p(\varphi_1| \rho_\oo'):= \sum_{n=1}^{d_\oo d_\rr} p_n^\downarrow  \&lt;\psi_n|U^\dagger(\pr{\varphi_1}\otimes \one_\rr)U|\psi_n\&gt; \equiv \bm{p}^{\downarrow}\cdot\bm{g(U)}&#10;\end{equation*}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From Theorem 1, $p^{\max}_{\varphi_1}= \sum_{m=1}^{d_\rr} p_m^\downarrow$, realised by $[U^g_\mathrm{maj}]$ \\&#10;such that for all m $\in \{1, \dots, d_\rr\} \ , \ U^g_\mathrm{maj}|\psi_m\&gt;=  |\varphi_1\&gt; \otimes |\xi_m'\&gt;$&#10;&#10;\end{itemize}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bm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%\begin{itemize}&#10;%\item&#10;&#10;\begin{align*}&#10;\rho_\rr'&amp;=\sum_{m=1}^{d_\rr} r_m'^{\downarrow}(U) \pr{\xi_m'}, \\&#10;  \tr[H_\rr \rho_\rr']&amp;=\sum_{m=1}^{d_\rr} r_m'^{\downarrow}(U)\&lt;\xi_m'| H_\rr|\xi_m'\&gt;\equiv \bm{r'^{\downarrow}(U)} \cdot \bm{\lambda'}&#10;\end{align*}&#10;&#10;&#10;%\end{itemize}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bm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For a fixed $\bm{r'^{\downarrow}(U)}$, by the KY-fan principle $\tr[H_\rr \rho_\rr']$ \\&#10;is minimised when $|\xi_m'\&gt; = |\xi_m\&gt;$&#10;&#10;%\begin{equation*}&#10;%\end{equation*}&#10;&#10;\end{itemize}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$\Omega \mapsto \omega_1$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$\tr[H_\rr \rho_\rr']$ minimised by $[U_\mathrm{maj}^f]$  such that \\ For all $m \in \{1,\dots, d\}$, $n \in\{(m-1)d_\oo+1,\dots ,m d_\oo\}$, \\&#10;$U_\mathrm{maj}^f|\psi_n\&gt;= |\varphi_l^m\&gt; \otimes |\xi_m\&gt;$&#10;&#10;%\begin{equation*}&#10;%\end{equation*}&#10;&#10;\end{itemize}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bm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%\begin{itemize}&#10;%\item&#10;&#10;\begin{align*}&#10;r_m'^{\downarrow}(U):=\&lt;\xi_m|\rho_\rr'|\xi_m\&gt;&amp;=\sum_{n=1}^{d_\oo d_\rr} p_n^{\downarrow}\&lt;\psi_n|U^\dagger(\one_\oo \otimes \pr{\xi_m})U|\psi_n\&gt;&#10;\end{align*}&#10;&#10;&#10;%\end{itemize}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Require that $p(\varphi_1| \rho_\oo') \geqslant p^{\max}_{\varphi_1} - \delta$&#10; for $\delta \in [0, p^{\max}_{\varphi_1}- o^\downarrow_1]$&#10;%\begin{equation*}&#10;%\end{equation*}&#10;&#10;\end{itemize}&#10;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For a non-increasing sequence $\{\delta_j^\downarrow\}_j$, commensurate with  \\non-decreasing sequence $\{\Delta Q_j^\uparrow\}_j$,&#10;perform sequential swaps \\ within two-dimensional subspaces of $\h_\oo$ and $\h_\rr$&#10;%\begin{equation*}&#10;%\end{equation*}&#10;&#10;\end{itemize}&#10;&#10;\end{document}"/>
  <p:tag name="IGUANATEXSIZE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enumerate}[Step (1):]&#10;&#10;\item Denote the probability of state $|\varphi_l\&gt;\otimes |\xi_m\&gt;$ as $p_{l,m}$.  \\ Set $i=2$ and $m=d_\rr$.&#10;&#10;\item  Sequentially swap  $|\varphi_1\&gt;\otimes |\xi_{i}\&gt;$  with the vectors \\ $\{|\varphi_{l}\&gt;\otimes |\xi_{m}\&gt;\}_l$, with $l$ running from $d_\oo$ down through to $2$, \\ only if $p_{1,i}&lt; p_{l,m}$. &#10;&#10;\item If $m&gt;1$, set $m= m-1$ and go back to Step (2). \\ Else, proceed to Step (4). &#10;&#10;\item If $i &lt;d_\rr$, set $i=i+1$, $m=d_\rr$, and go back to \\ Step (2). Else, terminate. &#10;\end{enumerate}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ket}[1]{\left|{#1}\right\rangle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To allow for continuous $\delta$, replace SWAP with SWAP$_\gamma$&#10;\end{itemize}&#10;&#10;&#10;&#10;\end{document}"/>
  <p:tag name="IGUANATEXSIZE" val="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ket}[1]{\left|{#1}\right\rangle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equation*}&#10;\mathrm{SW}_\gamma: \begin{cases}\ket{\varphi_1}\otimes \ket{\xi_{i}} \mapsto \sqrt{1-\gamma } \ket{\varphi_1}\otimes \ket{\xi_{i}} +\sqrt{\gamma}\ket{\varphi_{l}}\otimes\ket{\xi_m},  \\&#10;\ket{\varphi_{l}}\otimes\ket{\xi_m} \mapsto  \sqrt{\gamma } \ket{\varphi_1}\otimes \ket{\xi_{i}} -\sqrt{1-\gamma}\ket{\varphi_{l}}\otimes\ket{\xi_m}. \\&#10;\end{cases}&#10;\end{equation*}&#10;&#10;&#10;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ket}[1]{\left|{#1}\right\rangle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equation*}&#10;\h_\oo \simeq \h_\rr \simeq \co^3, \ \ \rho = \frac{1}{3} \one_\oo \otimes \rho_\rr(\beta)&#10;\end{equation*}&#10;&#10;&#10;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$\h \mapsto |\varphi_1\&gt;$&#10;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|{#1}\rangle \langle {#1} |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$\beta \Delta Q \geqslant \Delta S$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&#10;\begin{equation*}&#10;\beta \Delta Q\geqslant \Delta S+ \frac{2(\Delta S)^2}{\log^2(d_\rr-1)+4}&#10;\end{equation*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Object and reservoir initially uncorrelated $\rho = \rho_\oo \otimes \rho_\rr(\beta)$&#10;&#10;\end{itemize}&#10;&#10;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Global unitary on system $\rho \mapsto U \rho U^\dagger =: \rho'$&#10;&#10;\end{itemize}&#10;&#10;&#10;&#10;\end{document}"/>
  <p:tag name="IGUANATEXSIZE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Heat dissipation in reservoir: $\Delta Q := \tr[H_\rr (\rho_\rr'-  \rho_\rr(\beta))]$&#10;&#10;\end{itemize}&#10;&#10;&#10;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Reservoir has the Hamiltonian $H_\rr= \sum_m \lambda_m^\uparrow |\xi_m\&gt;\&lt;\xi_m|$&#10;&#10;\end{itemize}&#10;&#10;&#10;&#10;\end{document}"/>
  <p:tag name="IGUANATEXSIZE" val="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235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Minimising the heat dissipation of information erasure</vt:lpstr>
      <vt:lpstr>Overview</vt:lpstr>
      <vt:lpstr>Landauer’s principle</vt:lpstr>
      <vt:lpstr>Szilard’s engine</vt:lpstr>
      <vt:lpstr>Information erasure as pure state preparation</vt:lpstr>
      <vt:lpstr>Landauer’s framework for information erasure</vt:lpstr>
      <vt:lpstr>The optimal unitary operator for probabilistic information erasure</vt:lpstr>
      <vt:lpstr>Majorisation theory tools</vt:lpstr>
      <vt:lpstr>Maximising the probability of information erasure</vt:lpstr>
      <vt:lpstr>Minimising the heat dissipation</vt:lpstr>
      <vt:lpstr>Minimising the heat dissipation for maximal probability ofinformation erasure</vt:lpstr>
      <vt:lpstr>Trade-off between probability of information erasure and heat dissipation </vt:lpstr>
      <vt:lpstr>Sequential swap algorithm</vt:lpstr>
      <vt:lpstr>PowerPoint Presentation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Minimising heat dissipation of bit erasure</dc:title>
  <dc:creator>user</dc:creator>
  <cp:lastModifiedBy>user</cp:lastModifiedBy>
  <cp:revision>183</cp:revision>
  <dcterms:created xsi:type="dcterms:W3CDTF">2014-08-17T19:21:43Z</dcterms:created>
  <dcterms:modified xsi:type="dcterms:W3CDTF">2015-07-14T21:23:56Z</dcterms:modified>
</cp:coreProperties>
</file>