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9" r:id="rId3"/>
    <p:sldId id="303" r:id="rId4"/>
    <p:sldId id="305" r:id="rId5"/>
    <p:sldId id="306" r:id="rId6"/>
    <p:sldId id="308" r:id="rId7"/>
    <p:sldId id="307" r:id="rId8"/>
    <p:sldId id="309" r:id="rId9"/>
    <p:sldId id="310" r:id="rId10"/>
    <p:sldId id="311" r:id="rId11"/>
    <p:sldId id="312" r:id="rId12"/>
    <p:sldId id="313" r:id="rId13"/>
    <p:sldId id="314" r:id="rId14"/>
    <p:sldId id="323" r:id="rId15"/>
    <p:sldId id="319" r:id="rId16"/>
    <p:sldId id="320" r:id="rId17"/>
    <p:sldId id="315" r:id="rId18"/>
    <p:sldId id="321" r:id="rId19"/>
    <p:sldId id="324" r:id="rId20"/>
    <p:sldId id="322" r:id="rId21"/>
    <p:sldId id="325" r:id="rId22"/>
    <p:sldId id="326" r:id="rId23"/>
    <p:sldId id="327" r:id="rId24"/>
    <p:sldId id="328" r:id="rId25"/>
    <p:sldId id="331" r:id="rId26"/>
    <p:sldId id="329" r:id="rId27"/>
    <p:sldId id="330" r:id="rId28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8" autoAdjust="0"/>
    <p:restoredTop sz="94667" autoAdjust="0"/>
  </p:normalViewPr>
  <p:slideViewPr>
    <p:cSldViewPr>
      <p:cViewPr varScale="1">
        <p:scale>
          <a:sx n="75" d="100"/>
          <a:sy n="75" d="100"/>
        </p:scale>
        <p:origin x="-870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5EE718-9E30-42A8-ADE5-D4F2695961B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60F18-6F02-4DC6-B884-9FF387E2A6C9}" type="datetimeFigureOut">
              <a:rPr lang="en-US" smtClean="0"/>
              <a:pPr/>
              <a:t>11/18/2011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2C0B7-67B9-4B2C-B897-FF65DD13D82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2C0B7-67B9-4B2C-B897-FF65DD13D824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77850" y="1371600"/>
            <a:ext cx="8505952" cy="1828800"/>
          </a:xfrm>
          <a:prstGeom prst="rect">
            <a:avLst/>
          </a:prstGeo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ct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95282" y="3643314"/>
            <a:ext cx="8509254" cy="1623574"/>
          </a:xfrm>
        </p:spPr>
        <p:txBody>
          <a:bodyPr lIns="0" rIns="18288"/>
          <a:lstStyle>
            <a:lvl1pPr marL="0" marR="4572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/>
          <a:lstStyle/>
          <a:p>
            <a:fld id="{8319B5A8-4C06-466F-AB16-4B0654B719FE}" type="datetimeFigureOut">
              <a:rPr lang="en-US" smtClean="0"/>
              <a:pPr/>
              <a:t>11/18/2011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2889250" y="6356353"/>
            <a:ext cx="36322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7DBA7-79B7-4AD3-AFCF-B0C3AFA31FA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reeform 7"/>
          <p:cNvSpPr>
            <a:spLocks/>
          </p:cNvSpPr>
          <p:nvPr userDrawn="1"/>
        </p:nvSpPr>
        <p:spPr bwMode="auto">
          <a:xfrm>
            <a:off x="-10319" y="-7144"/>
            <a:ext cx="992663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reeform 9"/>
          <p:cNvSpPr>
            <a:spLocks/>
          </p:cNvSpPr>
          <p:nvPr userDrawn="1"/>
        </p:nvSpPr>
        <p:spPr bwMode="auto">
          <a:xfrm>
            <a:off x="4746625" y="-7144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-20602" y="202408"/>
            <a:ext cx="9945594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400">
                <a:latin typeface="Calibri" pitchFamily="34" charset="0"/>
              </a:defRPr>
            </a:lvl4pPr>
            <a:lvl5pPr>
              <a:defRPr sz="2400" b="0"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DBA7-79B7-4AD3-AFCF-B0C3AFA31FA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>
            <a:off x="541703" y="571480"/>
            <a:ext cx="9054767" cy="928694"/>
          </a:xfrm>
          <a:prstGeom prst="roundRect">
            <a:avLst/>
          </a:prstGeom>
          <a:gradFill flip="none" rotWithShape="1">
            <a:lin ang="5400000" scaled="1"/>
            <a:tileRect/>
          </a:gra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095" y="642918"/>
            <a:ext cx="8997950" cy="785834"/>
          </a:xfrm>
          <a:prstGeom prst="rect">
            <a:avLst/>
          </a:prstGeo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000" b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6" name="Freeform 5"/>
          <p:cNvSpPr>
            <a:spLocks/>
          </p:cNvSpPr>
          <p:nvPr userDrawn="1"/>
        </p:nvSpPr>
        <p:spPr bwMode="auto">
          <a:xfrm>
            <a:off x="-20638" y="0"/>
            <a:ext cx="9926638" cy="50718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Freeform 6"/>
          <p:cNvSpPr>
            <a:spLocks/>
          </p:cNvSpPr>
          <p:nvPr userDrawn="1"/>
        </p:nvSpPr>
        <p:spPr bwMode="auto">
          <a:xfrm>
            <a:off x="4746625" y="-7143"/>
            <a:ext cx="5159375" cy="31080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DBA7-79B7-4AD3-AFCF-B0C3AFA31FA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95300" y="1928802"/>
            <a:ext cx="8915400" cy="4395798"/>
          </a:xfrm>
        </p:spPr>
        <p:txBody>
          <a:bodyPr>
            <a:normAutofit/>
          </a:bodyPr>
          <a:lstStyle>
            <a:lvl1pPr>
              <a:defRPr sz="2400"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400">
                <a:latin typeface="+mj-lt"/>
              </a:defRPr>
            </a:lvl3pPr>
            <a:lvl4pPr>
              <a:defRPr sz="2400">
                <a:latin typeface="+mj-lt"/>
              </a:defRPr>
            </a:lvl4pPr>
            <a:lvl5pPr>
              <a:defRPr sz="2400">
                <a:latin typeface="+mj-lt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541705" y="428604"/>
            <a:ext cx="8791605" cy="58959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585200" y="6356353"/>
            <a:ext cx="8255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A7DBA7-79B7-4AD3-AFCF-B0C3AFA31FA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tx2"/>
        </a:buClr>
        <a:buSzPct val="95000"/>
        <a:buFont typeface="Wingdings" pitchFamily="2" charset="2"/>
        <a:buChar char="§"/>
        <a:defRPr kumimoji="0"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" pitchFamily="2" charset="2"/>
        <a:buChar char="§"/>
        <a:defRPr kumimoji="0"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" pitchFamily="2" charset="2"/>
        <a:buChar char="§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" pitchFamily="2" charset="2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8.bin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4.bin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image" Target="../media/image4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Perspectives on </a:t>
            </a:r>
            <a:br>
              <a:rPr lang="en-GB" sz="4400" dirty="0" smtClean="0"/>
            </a:br>
            <a:r>
              <a:rPr lang="en-GB" sz="4400" dirty="0" smtClean="0"/>
              <a:t>Information Causality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5282" y="4143380"/>
            <a:ext cx="8509254" cy="2071702"/>
          </a:xfrm>
        </p:spPr>
        <p:txBody>
          <a:bodyPr>
            <a:normAutofit/>
          </a:bodyPr>
          <a:lstStyle/>
          <a:p>
            <a:r>
              <a:rPr lang="en-GB" dirty="0" smtClean="0"/>
              <a:t>Tony Short</a:t>
            </a:r>
          </a:p>
          <a:p>
            <a:r>
              <a:rPr lang="en-GB" dirty="0" smtClean="0"/>
              <a:t>University of Cambridge</a:t>
            </a:r>
          </a:p>
          <a:p>
            <a:r>
              <a:rPr lang="en-GB" dirty="0" smtClean="0"/>
              <a:t>(with </a:t>
            </a:r>
            <a:r>
              <a:rPr lang="en-GB" dirty="0" err="1" smtClean="0"/>
              <a:t>Sabri</a:t>
            </a:r>
            <a:r>
              <a:rPr lang="en-GB" dirty="0" smtClean="0"/>
              <a:t> Al-Safi – PRA 84, 042323 (2011))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I.C. -  A probabilistic perspective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we use probability of success in the Information Causality game,  quantum theory can do better than classical 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1856656" y="5301208"/>
            <a:ext cx="4104456" cy="792088"/>
          </a:xfrm>
          <a:prstGeom prst="roundRect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53" descr="bd0679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2600" y="4005064"/>
            <a:ext cx="990600" cy="934358"/>
          </a:xfrm>
          <a:prstGeom prst="rect">
            <a:avLst/>
          </a:prstGeom>
          <a:noFill/>
        </p:spPr>
      </p:pic>
      <p:pic>
        <p:nvPicPr>
          <p:cNvPr id="6" name="Picture 54" descr="bd06784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8752" y="3854778"/>
            <a:ext cx="990600" cy="104684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728864" y="3861047"/>
            <a:ext cx="1826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>
                <a:latin typeface="Calibri" pitchFamily="34" charset="0"/>
              </a:rPr>
              <a:t>m </a:t>
            </a:r>
            <a:r>
              <a:rPr lang="en-GB" sz="2000" dirty="0" smtClean="0">
                <a:latin typeface="Calibri" pitchFamily="34" charset="0"/>
              </a:rPr>
              <a:t>classical bits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792760" y="4365104"/>
            <a:ext cx="3484502" cy="14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969224" y="537321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alibri" pitchFamily="34" charset="0"/>
              </a:rPr>
              <a:t>b</a:t>
            </a:r>
            <a:r>
              <a:rPr lang="en-GB" sz="2000" baseline="-25000" dirty="0" smtClean="0">
                <a:latin typeface="Calibri" pitchFamily="34" charset="0"/>
              </a:rPr>
              <a:t>y</a:t>
            </a:r>
            <a:endParaRPr lang="en-GB" sz="2000" i="1" dirty="0" smtClean="0"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4774" y="4156489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Alice</a:t>
            </a:r>
            <a:endParaRPr lang="en-GB" sz="2000" dirty="0" smtClean="0">
              <a:latin typeface="Calibri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1538890" y="368843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10798" y="3076369"/>
            <a:ext cx="2473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alibri" pitchFamily="34" charset="0"/>
              </a:rPr>
              <a:t>N random bits x</a:t>
            </a:r>
            <a:r>
              <a:rPr lang="en-GB" sz="2000" baseline="-25000" dirty="0" smtClean="0">
                <a:latin typeface="Calibri" pitchFamily="34" charset="0"/>
              </a:rPr>
              <a:t>1</a:t>
            </a:r>
            <a:r>
              <a:rPr lang="en-GB" sz="2000" dirty="0" smtClean="0">
                <a:latin typeface="Calibri" pitchFamily="34" charset="0"/>
              </a:rPr>
              <a:t> ... </a:t>
            </a:r>
            <a:r>
              <a:rPr lang="en-GB" sz="2000" dirty="0" err="1" smtClean="0">
                <a:latin typeface="Calibri" pitchFamily="34" charset="0"/>
              </a:rPr>
              <a:t>x</a:t>
            </a:r>
            <a:r>
              <a:rPr lang="en-GB" sz="2000" baseline="-25000" dirty="0" err="1" smtClean="0">
                <a:latin typeface="Calibri" pitchFamily="34" charset="0"/>
              </a:rPr>
              <a:t>N</a:t>
            </a:r>
            <a:endParaRPr lang="en-GB" sz="2000" dirty="0" smtClean="0">
              <a:latin typeface="Calibri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7005228" y="3609021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465168" y="3068960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alibri" pitchFamily="34" charset="0"/>
              </a:rPr>
              <a:t>Random y</a:t>
            </a:r>
            <a:r>
              <a:rPr lang="en-GB" sz="2000" dirty="0" smtClean="0">
                <a:latin typeface="Calibri" pitchFamily="34" charset="0"/>
                <a:sym typeface="Symbol"/>
              </a:rPr>
              <a:t>{1,...,N}</a:t>
            </a:r>
            <a:endParaRPr lang="en-GB" sz="2000" dirty="0" smtClean="0">
              <a:latin typeface="Calibri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6970018" y="5156398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08872" y="4142810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Bob</a:t>
            </a:r>
            <a:endParaRPr lang="en-GB" sz="2000" dirty="0" smtClean="0"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89304" y="5229200"/>
            <a:ext cx="1512168" cy="72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>
                <a:latin typeface="Calibri" pitchFamily="34" charset="0"/>
              </a:rPr>
              <a:t>(Bob’s best </a:t>
            </a:r>
          </a:p>
          <a:p>
            <a:r>
              <a:rPr lang="en-GB" sz="2000" i="1" dirty="0" smtClean="0">
                <a:latin typeface="Calibri" pitchFamily="34" charset="0"/>
              </a:rPr>
              <a:t>Guess of </a:t>
            </a:r>
            <a:r>
              <a:rPr lang="en-GB" sz="2000" i="1" dirty="0" err="1" smtClean="0">
                <a:latin typeface="Calibri" pitchFamily="34" charset="0"/>
              </a:rPr>
              <a:t>x</a:t>
            </a:r>
            <a:r>
              <a:rPr lang="en-GB" sz="2000" i="1" baseline="-25000" dirty="0" err="1" smtClean="0">
                <a:latin typeface="Calibri" pitchFamily="34" charset="0"/>
              </a:rPr>
              <a:t>y</a:t>
            </a:r>
            <a:r>
              <a:rPr lang="en-GB" sz="2000" i="1" dirty="0" smtClean="0">
                <a:latin typeface="Calibri" pitchFamily="34" charset="0"/>
              </a:rPr>
              <a:t>)</a:t>
            </a:r>
          </a:p>
        </p:txBody>
      </p:sp>
      <p:graphicFrame>
        <p:nvGraphicFramePr>
          <p:cNvPr id="18" name="Object 3"/>
          <p:cNvGraphicFramePr>
            <a:graphicFrameLocks noChangeAspect="1"/>
          </p:cNvGraphicFramePr>
          <p:nvPr/>
        </p:nvGraphicFramePr>
        <p:xfrm>
          <a:off x="4160912" y="5517232"/>
          <a:ext cx="1561786" cy="443705"/>
        </p:xfrm>
        <a:graphic>
          <a:graphicData uri="http://schemas.openxmlformats.org/presentationml/2006/ole">
            <p:oleObj spid="_x0000_s52226" name="Equation" r:id="rId5" imgW="850680" imgH="241200" progId="Equation.3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144688" y="5517232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Task :  Maximize</a:t>
            </a:r>
            <a:endParaRPr lang="en-GB" sz="20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When m=1, N=2, maximum success probabilities are the same as for the CHSH game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The m=1 </a:t>
            </a:r>
            <a:r>
              <a:rPr lang="en-GB" dirty="0" smtClean="0"/>
              <a:t>case </a:t>
            </a:r>
            <a:r>
              <a:rPr lang="en-GB" dirty="0" smtClean="0"/>
              <a:t>for general N has </a:t>
            </a:r>
            <a:r>
              <a:rPr lang="en-GB" dirty="0" smtClean="0"/>
              <a:t>been studied as ‘Random access coding’  [</a:t>
            </a:r>
            <a:r>
              <a:rPr lang="en-GB" dirty="0" err="1" smtClean="0"/>
              <a:t>Ambainis</a:t>
            </a:r>
            <a:r>
              <a:rPr lang="en-GB" dirty="0" smtClean="0"/>
              <a:t> et al 2008, </a:t>
            </a:r>
            <a:r>
              <a:rPr lang="en-GB" dirty="0" err="1" smtClean="0"/>
              <a:t>Pawlowski</a:t>
            </a:r>
            <a:r>
              <a:rPr lang="en-GB" dirty="0" smtClean="0"/>
              <a:t> &amp; </a:t>
            </a:r>
            <a:r>
              <a:rPr lang="en-GB" dirty="0" err="1" smtClean="0"/>
              <a:t>Zukowski</a:t>
            </a:r>
            <a:r>
              <a:rPr lang="en-GB" dirty="0" smtClean="0"/>
              <a:t> 2010]  </a:t>
            </a:r>
            <a:endParaRPr lang="en-GB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288704" y="1340768"/>
          <a:ext cx="4773706" cy="1008112"/>
        </p:xfrm>
        <a:graphic>
          <a:graphicData uri="http://schemas.openxmlformats.org/presentationml/2006/ole">
            <p:oleObj spid="_x0000_s53250" name="Equation" r:id="rId3" imgW="2044440" imgH="431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072679" y="3573016"/>
          <a:ext cx="4793561" cy="1008112"/>
        </p:xfrm>
        <a:graphic>
          <a:graphicData uri="http://schemas.openxmlformats.org/presentationml/2006/ole">
            <p:oleObj spid="_x0000_s53251" name="Equation" r:id="rId4" imgW="2539800" imgH="53316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947863" y="5013325"/>
          <a:ext cx="2279650" cy="1047750"/>
        </p:xfrm>
        <a:graphic>
          <a:graphicData uri="http://schemas.openxmlformats.org/presentationml/2006/ole">
            <p:oleObj spid="_x0000_s53252" name="Equation" r:id="rId5" imgW="1104840" imgH="50796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85048" y="5373216"/>
            <a:ext cx="3319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i="1" dirty="0" smtClean="0">
                <a:latin typeface="Calibri" pitchFamily="34" charset="0"/>
              </a:rPr>
              <a:t>(Known to be tight for N=2</a:t>
            </a:r>
            <a:r>
              <a:rPr lang="en-GB" sz="2000" i="1" baseline="30000" dirty="0" smtClean="0">
                <a:latin typeface="Calibri" pitchFamily="34" charset="0"/>
              </a:rPr>
              <a:t>k</a:t>
            </a:r>
            <a:r>
              <a:rPr lang="en-GB" sz="2000" i="1" dirty="0" smtClean="0">
                <a:latin typeface="Calibri" pitchFamily="34" charset="0"/>
              </a:rPr>
              <a:t>3</a:t>
            </a:r>
            <a:r>
              <a:rPr lang="en-GB" sz="2000" i="1" baseline="30000" dirty="0" smtClean="0">
                <a:latin typeface="Calibri" pitchFamily="34" charset="0"/>
              </a:rPr>
              <a:t>j </a:t>
            </a:r>
            <a:r>
              <a:rPr lang="en-GB" sz="2000" i="1" dirty="0" smtClean="0">
                <a:latin typeface="Calibri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Furthermore, J=</a:t>
            </a:r>
            <a:r>
              <a:rPr lang="en-GB" dirty="0" smtClean="0">
                <a:sym typeface="Symbol"/>
              </a:rPr>
              <a:t></a:t>
            </a:r>
            <a:r>
              <a:rPr lang="en-GB" baseline="-25000" dirty="0" smtClean="0">
                <a:sym typeface="Symbol"/>
              </a:rPr>
              <a:t>y</a:t>
            </a:r>
            <a:r>
              <a:rPr lang="en-GB" dirty="0" smtClean="0"/>
              <a:t> I(</a:t>
            </a:r>
            <a:r>
              <a:rPr lang="en-GB" dirty="0" err="1" smtClean="0"/>
              <a:t>x</a:t>
            </a:r>
            <a:r>
              <a:rPr lang="en-GB" baseline="-25000" dirty="0" err="1" smtClean="0"/>
              <a:t>y</a:t>
            </a:r>
            <a:r>
              <a:rPr lang="en-GB" dirty="0" err="1" smtClean="0"/>
              <a:t>:b</a:t>
            </a:r>
            <a:r>
              <a:rPr lang="en-GB" baseline="-25000" dirty="0" err="1" smtClean="0"/>
              <a:t>y</a:t>
            </a:r>
            <a:r>
              <a:rPr lang="en-GB" dirty="0" smtClean="0"/>
              <a:t>)  and the success probability are not monotonically related. E.g. For N=2, m=1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Strategy 1: Alice sends x</a:t>
            </a:r>
            <a:r>
              <a:rPr lang="en-GB" baseline="-25000" dirty="0" smtClean="0"/>
              <a:t>1</a:t>
            </a:r>
            <a:r>
              <a:rPr lang="en-GB" dirty="0" smtClean="0"/>
              <a:t> with a bit of noise</a:t>
            </a:r>
          </a:p>
          <a:p>
            <a:pPr lvl="2">
              <a:buNone/>
            </a:pPr>
            <a:r>
              <a:rPr lang="en-GB" dirty="0" smtClean="0"/>
              <a:t>J= 1-</a:t>
            </a:r>
            <a:r>
              <a:rPr lang="en-GB" dirty="0" smtClean="0">
                <a:sym typeface="Symbol"/>
              </a:rPr>
              <a:t>,   p=3/4- ’</a:t>
            </a:r>
          </a:p>
          <a:p>
            <a:pPr lvl="1"/>
            <a:endParaRPr lang="en-GB" dirty="0" smtClean="0">
              <a:sym typeface="Symbol"/>
            </a:endParaRPr>
          </a:p>
          <a:p>
            <a:pPr lvl="1"/>
            <a:r>
              <a:rPr lang="en-GB" dirty="0" smtClean="0">
                <a:sym typeface="Symbol"/>
              </a:rPr>
              <a:t>Strategy 2: Alice sends either x</a:t>
            </a:r>
            <a:r>
              <a:rPr lang="en-GB" baseline="-25000" dirty="0" smtClean="0">
                <a:sym typeface="Symbol"/>
              </a:rPr>
              <a:t>1</a:t>
            </a:r>
            <a:r>
              <a:rPr lang="en-GB" dirty="0" smtClean="0">
                <a:sym typeface="Symbol"/>
              </a:rPr>
              <a:t> or x</a:t>
            </a:r>
            <a:r>
              <a:rPr lang="en-GB" baseline="-25000" dirty="0" smtClean="0">
                <a:sym typeface="Symbol"/>
              </a:rPr>
              <a:t>2</a:t>
            </a:r>
            <a:r>
              <a:rPr lang="en-GB" dirty="0" smtClean="0">
                <a:sym typeface="Symbol"/>
              </a:rPr>
              <a:t> perfectly, based on random bit shared with Bob </a:t>
            </a:r>
          </a:p>
          <a:p>
            <a:pPr lvl="1">
              <a:buNone/>
            </a:pPr>
            <a:r>
              <a:rPr lang="en-GB" dirty="0" smtClean="0">
                <a:sym typeface="Symbol"/>
              </a:rPr>
              <a:t>	J0.38,   p= ¾</a:t>
            </a:r>
          </a:p>
          <a:p>
            <a:pPr lvl="1">
              <a:buNone/>
            </a:pPr>
            <a:endParaRPr lang="en-GB" dirty="0" smtClean="0">
              <a:sym typeface="Symbol"/>
            </a:endParaRPr>
          </a:p>
          <a:p>
            <a:r>
              <a:rPr lang="en-GB" dirty="0" smtClean="0">
                <a:sym typeface="Symbol"/>
              </a:rPr>
              <a:t>What is the relation between bounds on J and on the success probability, and how do these relate to </a:t>
            </a:r>
            <a:r>
              <a:rPr lang="en-GB" dirty="0" err="1" smtClean="0">
                <a:sym typeface="Symbol"/>
              </a:rPr>
              <a:t>Tsirelson’s</a:t>
            </a:r>
            <a:r>
              <a:rPr lang="en-GB" dirty="0" smtClean="0">
                <a:sym typeface="Symbol"/>
              </a:rPr>
              <a:t> bound?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Define </a:t>
            </a:r>
            <a:r>
              <a:rPr lang="en-GB" i="1" dirty="0" err="1" smtClean="0"/>
              <a:t>p</a:t>
            </a:r>
            <a:r>
              <a:rPr lang="en-GB" i="1" baseline="-25000" dirty="0" err="1" smtClean="0"/>
              <a:t>y</a:t>
            </a:r>
            <a:r>
              <a:rPr lang="en-GB" baseline="-25000" dirty="0" smtClean="0"/>
              <a:t>  </a:t>
            </a:r>
            <a:r>
              <a:rPr lang="en-GB" dirty="0" smtClean="0"/>
              <a:t>as the probability of success when Bob is given y, and the corresponding </a:t>
            </a:r>
            <a:r>
              <a:rPr lang="en-GB" b="1" dirty="0" smtClean="0"/>
              <a:t>bias</a:t>
            </a:r>
            <a:r>
              <a:rPr lang="en-GB" dirty="0" smtClean="0"/>
              <a:t>  </a:t>
            </a:r>
            <a:r>
              <a:rPr lang="en-GB" i="1" dirty="0" err="1" smtClean="0"/>
              <a:t>E</a:t>
            </a:r>
            <a:r>
              <a:rPr lang="en-GB" i="1" baseline="-25000" dirty="0" err="1" smtClean="0"/>
              <a:t>y</a:t>
            </a:r>
            <a:r>
              <a:rPr lang="en-GB" i="1" dirty="0" smtClean="0"/>
              <a:t>= 2p</a:t>
            </a:r>
            <a:r>
              <a:rPr lang="en-GB" i="1" baseline="-25000" dirty="0" smtClean="0"/>
              <a:t>y </a:t>
            </a:r>
            <a:r>
              <a:rPr lang="en-GB" i="1" dirty="0" smtClean="0"/>
              <a:t>– 1</a:t>
            </a:r>
          </a:p>
          <a:p>
            <a:endParaRPr lang="en-GB" dirty="0" smtClean="0"/>
          </a:p>
          <a:p>
            <a:r>
              <a:rPr lang="en-GB" dirty="0" smtClean="0"/>
              <a:t>When proving </a:t>
            </a:r>
            <a:r>
              <a:rPr lang="en-GB" dirty="0" err="1" smtClean="0"/>
              <a:t>Tsirelson’s</a:t>
            </a:r>
            <a:r>
              <a:rPr lang="en-GB" dirty="0" smtClean="0"/>
              <a:t> bound, the crucial step uses a quadratic bound on the entropy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	when m=1, Information Causality therefore implies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Can we derive a ‘</a:t>
            </a:r>
            <a:r>
              <a:rPr lang="en-GB" i="1" dirty="0" smtClean="0"/>
              <a:t>quadratic bias bound’ </a:t>
            </a:r>
            <a:r>
              <a:rPr lang="en-GB" dirty="0" smtClean="0"/>
              <a:t>like this directly? </a:t>
            </a:r>
            <a:endParaRPr lang="en-GB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073275" y="2636838"/>
          <a:ext cx="6197600" cy="936625"/>
        </p:xfrm>
        <a:graphic>
          <a:graphicData uri="http://schemas.openxmlformats.org/presentationml/2006/ole">
            <p:oleObj spid="_x0000_s54274" name="Equation" r:id="rId3" imgW="3111480" imgH="46980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728864" y="4293096"/>
          <a:ext cx="1958617" cy="1008112"/>
        </p:xfrm>
        <a:graphic>
          <a:graphicData uri="http://schemas.openxmlformats.org/presentationml/2006/ole">
            <p:oleObj spid="_x0000_s54275" name="Equation" r:id="rId4" imgW="86328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chemeClr val="tx2"/>
                </a:solidFill>
              </a:rPr>
              <a:t>Information Causality as a non-local game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It is helpful to consider a nonlocal version of the Information Causality game. This is </a:t>
            </a:r>
            <a:r>
              <a:rPr lang="en-GB" i="1" dirty="0" smtClean="0"/>
              <a:t>at least as hard </a:t>
            </a:r>
            <a:r>
              <a:rPr lang="en-GB" dirty="0" smtClean="0"/>
              <a:t>as the previous version with m=1 (as Alice can send the message </a:t>
            </a:r>
            <a:r>
              <a:rPr lang="en-GB" i="1" dirty="0" smtClean="0"/>
              <a:t>a, </a:t>
            </a:r>
            <a:r>
              <a:rPr lang="en-GB" dirty="0" smtClean="0"/>
              <a:t>and Bob output </a:t>
            </a:r>
            <a:r>
              <a:rPr lang="en-GB" i="1" dirty="0" smtClean="0"/>
              <a:t>b</a:t>
            </a:r>
            <a:r>
              <a:rPr lang="en-GB" i="1" baseline="-25000" dirty="0" smtClean="0"/>
              <a:t>y</a:t>
            </a:r>
            <a:r>
              <a:rPr lang="en-GB" i="1" dirty="0" smtClean="0"/>
              <a:t>=a </a:t>
            </a:r>
            <a:r>
              <a:rPr lang="en-GB" sz="1600" dirty="0" smtClean="0">
                <a:sym typeface="Symbol"/>
              </a:rPr>
              <a:t> </a:t>
            </a:r>
            <a:r>
              <a:rPr lang="en-GB" dirty="0" smtClean="0">
                <a:sym typeface="Symbol"/>
              </a:rPr>
              <a:t>b</a:t>
            </a:r>
            <a:r>
              <a:rPr lang="en-GB" dirty="0" smtClean="0"/>
              <a:t> )</a:t>
            </a:r>
            <a:endParaRPr lang="en-GB" dirty="0"/>
          </a:p>
        </p:txBody>
      </p:sp>
      <p:pic>
        <p:nvPicPr>
          <p:cNvPr id="4" name="Picture 53" descr="bd0679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62354" y="3925647"/>
            <a:ext cx="990600" cy="934358"/>
          </a:xfrm>
          <a:prstGeom prst="rect">
            <a:avLst/>
          </a:prstGeom>
          <a:noFill/>
        </p:spPr>
      </p:pic>
      <p:pic>
        <p:nvPicPr>
          <p:cNvPr id="5" name="Picture 54" descr="bd06784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8506" y="3847369"/>
            <a:ext cx="990600" cy="104684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250986" y="5293799"/>
            <a:ext cx="4062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alibri" pitchFamily="34" charset="0"/>
              </a:rPr>
              <a:t>b</a:t>
            </a:r>
            <a:endParaRPr lang="en-GB" sz="2000" i="1" dirty="0" smtClean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4528" y="4077072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Alice</a:t>
            </a:r>
            <a:endParaRPr lang="en-GB" sz="2000" dirty="0" smtClean="0">
              <a:latin typeface="Calibr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1748644" y="3609021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20552" y="3068960"/>
            <a:ext cx="2473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alibri" pitchFamily="34" charset="0"/>
              </a:rPr>
              <a:t>N random bits x</a:t>
            </a:r>
            <a:r>
              <a:rPr lang="en-GB" sz="2000" baseline="-25000" dirty="0" smtClean="0">
                <a:latin typeface="Calibri" pitchFamily="34" charset="0"/>
              </a:rPr>
              <a:t>1</a:t>
            </a:r>
            <a:r>
              <a:rPr lang="en-GB" sz="2000" dirty="0" smtClean="0">
                <a:latin typeface="Calibri" pitchFamily="34" charset="0"/>
              </a:rPr>
              <a:t> ... </a:t>
            </a:r>
            <a:r>
              <a:rPr lang="en-GB" sz="2000" dirty="0" err="1" smtClean="0">
                <a:latin typeface="Calibri" pitchFamily="34" charset="0"/>
              </a:rPr>
              <a:t>x</a:t>
            </a:r>
            <a:r>
              <a:rPr lang="en-GB" sz="2000" baseline="-25000" dirty="0" err="1" smtClean="0">
                <a:latin typeface="Calibri" pitchFamily="34" charset="0"/>
              </a:rPr>
              <a:t>N</a:t>
            </a:r>
            <a:endParaRPr lang="en-GB" sz="2000" dirty="0" smtClean="0">
              <a:latin typeface="Calibri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7214982" y="360161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393160" y="2996952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alibri" pitchFamily="34" charset="0"/>
              </a:rPr>
              <a:t>Random y</a:t>
            </a:r>
            <a:r>
              <a:rPr lang="en-GB" sz="2000" dirty="0" smtClean="0">
                <a:latin typeface="Calibri" pitchFamily="34" charset="0"/>
                <a:sym typeface="Symbol"/>
              </a:rPr>
              <a:t>{1,...,N}</a:t>
            </a:r>
            <a:endParaRPr lang="en-GB" sz="2000" dirty="0" smtClean="0">
              <a:latin typeface="Calibri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7179772" y="5148989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924896" y="3494738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Bob</a:t>
            </a:r>
            <a:endParaRPr lang="en-GB" sz="2000" dirty="0" smtClean="0">
              <a:latin typeface="Calibri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1743168" y="5112985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778378" y="5293799"/>
            <a:ext cx="3161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i="1" dirty="0" smtClean="0">
                <a:latin typeface="Calibri" pitchFamily="34" charset="0"/>
              </a:rPr>
              <a:t>a</a:t>
            </a:r>
          </a:p>
        </p:txBody>
      </p:sp>
      <p:cxnSp>
        <p:nvCxnSpPr>
          <p:cNvPr id="16" name="Straight Connector 15"/>
          <p:cNvCxnSpPr>
            <a:stCxn id="4" idx="3"/>
            <a:endCxn id="5" idx="1"/>
          </p:cNvCxnSpPr>
          <p:nvPr/>
        </p:nvCxnSpPr>
        <p:spPr>
          <a:xfrm flipV="1">
            <a:off x="2552954" y="4370791"/>
            <a:ext cx="4285552" cy="2203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3033718" y="4851060"/>
            <a:ext cx="3096344" cy="792088"/>
          </a:xfrm>
          <a:prstGeom prst="roundRect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8" name="Object 1"/>
          <p:cNvGraphicFramePr>
            <a:graphicFrameLocks noChangeAspect="1"/>
          </p:cNvGraphicFramePr>
          <p:nvPr/>
        </p:nvGraphicFramePr>
        <p:xfrm>
          <a:off x="3218538" y="4933759"/>
          <a:ext cx="2874962" cy="576263"/>
        </p:xfrm>
        <a:graphic>
          <a:graphicData uri="http://schemas.openxmlformats.org/presentationml/2006/ole">
            <p:oleObj spid="_x0000_s61442" name="Equation" r:id="rId5" imgW="120636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For any quantum strategy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Using similar techniques to those in the non-local computation paper  [Linden et al (2007)] we define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	and note </a:t>
            </a:r>
            <a:r>
              <a:rPr lang="en-GB" dirty="0" smtClean="0"/>
              <a:t>that</a:t>
            </a:r>
            <a:endParaRPr lang="en-GB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712640" y="980728"/>
          <a:ext cx="4582327" cy="1008112"/>
        </p:xfrm>
        <a:graphic>
          <a:graphicData uri="http://schemas.openxmlformats.org/presentationml/2006/ole">
            <p:oleObj spid="_x0000_s57346" name="Equation" r:id="rId3" imgW="1904760" imgH="41904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04528" y="3212976"/>
          <a:ext cx="8492098" cy="922935"/>
        </p:xfrm>
        <a:graphic>
          <a:graphicData uri="http://schemas.openxmlformats.org/presentationml/2006/ole">
            <p:oleObj spid="_x0000_s57347" name="Equation" r:id="rId4" imgW="3974760" imgH="431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792760" y="4797152"/>
          <a:ext cx="4729789" cy="1152128"/>
        </p:xfrm>
        <a:graphic>
          <a:graphicData uri="http://schemas.openxmlformats.org/presentationml/2006/ole">
            <p:oleObj spid="_x0000_s57348" name="Equation" r:id="rId5" imgW="198108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Hence we obtain the quantum bound </a:t>
            </a:r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</a:p>
          <a:p>
            <a:pPr lvl="1"/>
            <a:r>
              <a:rPr lang="en-GB" dirty="0" smtClean="0"/>
              <a:t>This is easily saturated classically (</a:t>
            </a:r>
            <a:r>
              <a:rPr lang="en-GB" i="1" dirty="0" smtClean="0"/>
              <a:t>a=x</a:t>
            </a:r>
            <a:r>
              <a:rPr lang="en-GB" i="1" baseline="-25000" dirty="0" smtClean="0"/>
              <a:t>1</a:t>
            </a:r>
            <a:r>
              <a:rPr lang="en-GB" i="1" dirty="0" smtClean="0"/>
              <a:t>, b=0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With this figure of merit quantum theory is no better than classical. Yet with general correlations the sum can equal N</a:t>
            </a:r>
          </a:p>
          <a:p>
            <a:pPr lvl="1"/>
            <a:r>
              <a:rPr lang="en-GB" dirty="0" smtClean="0"/>
              <a:t>It is stronger than the bound given by Information Causality</a:t>
            </a:r>
          </a:p>
          <a:p>
            <a:pPr lvl="2">
              <a:buNone/>
            </a:pPr>
            <a:r>
              <a:rPr lang="en-GB" dirty="0" smtClean="0"/>
              <a:t> (</a:t>
            </a:r>
            <a:r>
              <a:rPr lang="en-GB" dirty="0" smtClean="0">
                <a:sym typeface="Symbol"/>
              </a:rPr>
              <a:t></a:t>
            </a:r>
            <a:r>
              <a:rPr lang="en-GB" i="1" baseline="-25000" dirty="0" smtClean="0">
                <a:sym typeface="Symbol"/>
              </a:rPr>
              <a:t>y </a:t>
            </a:r>
            <a:r>
              <a:rPr lang="en-GB" i="1" dirty="0" smtClean="0">
                <a:sym typeface="Symbol"/>
              </a:rPr>
              <a:t>E</a:t>
            </a:r>
            <a:r>
              <a:rPr lang="en-GB" i="1" baseline="-25000" dirty="0" smtClean="0">
                <a:sym typeface="Symbol"/>
              </a:rPr>
              <a:t>y</a:t>
            </a:r>
            <a:r>
              <a:rPr lang="en-GB" baseline="30000" dirty="0" smtClean="0">
                <a:sym typeface="Symbol"/>
              </a:rPr>
              <a:t>2 </a:t>
            </a:r>
            <a:r>
              <a:rPr lang="en-GB" dirty="0" smtClean="0">
                <a:sym typeface="Symbol"/>
              </a:rPr>
              <a:t> 2ln2)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Furthermore </a:t>
            </a:r>
            <a:r>
              <a:rPr lang="en-GB" i="1" dirty="0" smtClean="0"/>
              <a:t>any</a:t>
            </a:r>
            <a:r>
              <a:rPr lang="en-GB" dirty="0" smtClean="0"/>
              <a:t> set of biases </a:t>
            </a:r>
            <a:r>
              <a:rPr lang="en-GB" i="1" dirty="0" err="1" smtClean="0"/>
              <a:t>E</a:t>
            </a:r>
            <a:r>
              <a:rPr lang="en-GB" i="1" baseline="-25000" dirty="0" err="1" smtClean="0"/>
              <a:t>y</a:t>
            </a:r>
            <a:r>
              <a:rPr lang="en-GB" dirty="0" smtClean="0"/>
              <a:t> satisfying </a:t>
            </a:r>
            <a:r>
              <a:rPr lang="el-GR" dirty="0" smtClean="0">
                <a:cs typeface="Arial" charset="0"/>
              </a:rPr>
              <a:t>Σ</a:t>
            </a:r>
            <a:r>
              <a:rPr lang="en-GB" i="1" baseline="-25000" dirty="0" smtClean="0">
                <a:cs typeface="Arial" charset="0"/>
              </a:rPr>
              <a:t>y</a:t>
            </a:r>
            <a:r>
              <a:rPr lang="en-GB" i="1" dirty="0" smtClean="0"/>
              <a:t> E</a:t>
            </a:r>
            <a:r>
              <a:rPr lang="en-GB" i="1" baseline="-25000" dirty="0" smtClean="0"/>
              <a:t>y</a:t>
            </a:r>
            <a:r>
              <a:rPr lang="en-GB" i="1" baseline="30000" dirty="0" smtClean="0"/>
              <a:t>2</a:t>
            </a:r>
            <a:r>
              <a:rPr lang="en-GB" i="1" dirty="0" smtClean="0"/>
              <a:t> </a:t>
            </a:r>
            <a:r>
              <a:rPr lang="en-GB" dirty="0" smtClean="0"/>
              <a:t>≤ 1 is quantum realizable. This bound therefore characterizes the achievable set of biases more comprehensively than Information Causality.</a:t>
            </a:r>
          </a:p>
        </p:txBody>
      </p:sp>
      <p:graphicFrame>
        <p:nvGraphicFramePr>
          <p:cNvPr id="44037" name="Object 5"/>
          <p:cNvGraphicFramePr>
            <a:graphicFrameLocks noChangeAspect="1"/>
          </p:cNvGraphicFramePr>
          <p:nvPr/>
        </p:nvGraphicFramePr>
        <p:xfrm>
          <a:off x="3729038" y="1092200"/>
          <a:ext cx="1425575" cy="1060450"/>
        </p:xfrm>
        <a:graphic>
          <a:graphicData uri="http://schemas.openxmlformats.org/presentationml/2006/ole">
            <p:oleObj spid="_x0000_s58371" name="Equation" r:id="rId3" imgW="59688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When we set all </a:t>
            </a:r>
            <a:r>
              <a:rPr lang="en-GB" i="1" dirty="0" err="1" smtClean="0"/>
              <a:t>E</a:t>
            </a:r>
            <a:r>
              <a:rPr lang="en-GB" i="1" baseline="-25000" dirty="0" err="1" smtClean="0"/>
              <a:t>y</a:t>
            </a:r>
            <a:r>
              <a:rPr lang="en-GB" dirty="0" smtClean="0"/>
              <a:t> equal, then </a:t>
            </a:r>
            <a:r>
              <a:rPr lang="en-GB" i="1" dirty="0" err="1" smtClean="0"/>
              <a:t>E</a:t>
            </a:r>
            <a:r>
              <a:rPr lang="en-GB" i="1" baseline="-25000" dirty="0" err="1" smtClean="0"/>
              <a:t>y</a:t>
            </a:r>
            <a:r>
              <a:rPr lang="en-GB" baseline="-25000" dirty="0" smtClean="0"/>
              <a:t> </a:t>
            </a:r>
            <a:r>
              <a:rPr lang="en-GB" dirty="0" smtClean="0"/>
              <a:t>= 1/</a:t>
            </a:r>
            <a:r>
              <a:rPr lang="en-GB" dirty="0" smtClean="0">
                <a:sym typeface="Symbol"/>
              </a:rPr>
              <a:t>N, and we achieve</a:t>
            </a:r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As this non-local game is at least as hard as the original, we can achieve the previously known upper bound on the success probability of  the (m=1) Information Causality game for all N.</a:t>
            </a:r>
          </a:p>
          <a:p>
            <a:endParaRPr lang="en-GB" dirty="0" smtClean="0"/>
          </a:p>
          <a:p>
            <a:r>
              <a:rPr lang="en-GB" dirty="0" smtClean="0"/>
              <a:t>We can easily extend the proof to get quadratic bounds for a more general class of </a:t>
            </a:r>
            <a:r>
              <a:rPr lang="en-GB" b="1" dirty="0" smtClean="0"/>
              <a:t>inner product games </a:t>
            </a:r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/>
        </p:nvGraphicFramePr>
        <p:xfrm>
          <a:off x="2648744" y="1124744"/>
          <a:ext cx="2279650" cy="1047750"/>
        </p:xfrm>
        <a:graphic>
          <a:graphicData uri="http://schemas.openxmlformats.org/presentationml/2006/ole">
            <p:oleObj spid="_x0000_s60418" name="Equation" r:id="rId3" imgW="1104840" imgH="50796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 smtClean="0">
                <a:solidFill>
                  <a:schemeClr val="tx2"/>
                </a:solidFill>
              </a:rPr>
              <a:t>Inner product game (with Bob’s input having any distribution)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When Bob’s bit string is restricted to contain a single 1, this implies the Information Causality result. When N=1, it yields </a:t>
            </a:r>
            <a:r>
              <a:rPr lang="en-GB" dirty="0" err="1" smtClean="0"/>
              <a:t>Tsirelson’s</a:t>
            </a:r>
            <a:r>
              <a:rPr lang="en-GB" dirty="0" smtClean="0"/>
              <a:t> bound, and the stronger quadratic version [</a:t>
            </a:r>
            <a:r>
              <a:rPr lang="en-GB" dirty="0" err="1" smtClean="0"/>
              <a:t>Uffink</a:t>
            </a:r>
            <a:r>
              <a:rPr lang="en-GB" dirty="0" smtClean="0"/>
              <a:t> 2002]</a:t>
            </a:r>
            <a:endParaRPr lang="en-GB" dirty="0"/>
          </a:p>
        </p:txBody>
      </p:sp>
      <p:pic>
        <p:nvPicPr>
          <p:cNvPr id="3" name="Picture 53" descr="bd0679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68624" y="2204864"/>
            <a:ext cx="990600" cy="934358"/>
          </a:xfrm>
          <a:prstGeom prst="rect">
            <a:avLst/>
          </a:prstGeom>
          <a:noFill/>
        </p:spPr>
      </p:pic>
      <p:pic>
        <p:nvPicPr>
          <p:cNvPr id="4" name="Picture 54" descr="bd06784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4776" y="2126586"/>
            <a:ext cx="990600" cy="104684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257256" y="3573016"/>
            <a:ext cx="4062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alibri" pitchFamily="34" charset="0"/>
              </a:rPr>
              <a:t>b</a:t>
            </a:r>
            <a:endParaRPr lang="en-GB" sz="2000" i="1" dirty="0" smtClean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0798" y="2356289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Alice</a:t>
            </a:r>
            <a:endParaRPr lang="en-GB" sz="2000" dirty="0" smtClean="0">
              <a:latin typeface="Calibri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1754914" y="188823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26822" y="1348177"/>
            <a:ext cx="2473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alibri" pitchFamily="34" charset="0"/>
              </a:rPr>
              <a:t>N random bits x</a:t>
            </a:r>
            <a:r>
              <a:rPr lang="en-GB" sz="2000" baseline="-25000" dirty="0" smtClean="0">
                <a:latin typeface="Calibri" pitchFamily="34" charset="0"/>
              </a:rPr>
              <a:t>1</a:t>
            </a:r>
            <a:r>
              <a:rPr lang="en-GB" sz="2000" dirty="0" smtClean="0">
                <a:latin typeface="Calibri" pitchFamily="34" charset="0"/>
              </a:rPr>
              <a:t> ... </a:t>
            </a:r>
            <a:r>
              <a:rPr lang="en-GB" sz="2000" dirty="0" err="1" smtClean="0">
                <a:latin typeface="Calibri" pitchFamily="34" charset="0"/>
              </a:rPr>
              <a:t>x</a:t>
            </a:r>
            <a:r>
              <a:rPr lang="en-GB" sz="2000" baseline="-25000" dirty="0" err="1" smtClean="0">
                <a:latin typeface="Calibri" pitchFamily="34" charset="0"/>
              </a:rPr>
              <a:t>N</a:t>
            </a:r>
            <a:endParaRPr lang="en-GB" sz="2000" dirty="0" smtClean="0">
              <a:latin typeface="Calibri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7221252" y="1880829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7186042" y="3428206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977336" y="2420888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Bob</a:t>
            </a:r>
            <a:endParaRPr lang="en-GB" sz="2000" dirty="0" smtClean="0">
              <a:latin typeface="Calibri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1749438" y="339220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784648" y="3573016"/>
            <a:ext cx="3161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i="1" dirty="0" smtClean="0">
                <a:latin typeface="Calibri" pitchFamily="34" charset="0"/>
              </a:rPr>
              <a:t>a</a:t>
            </a:r>
          </a:p>
        </p:txBody>
      </p:sp>
      <p:cxnSp>
        <p:nvCxnSpPr>
          <p:cNvPr id="15" name="Straight Connector 14"/>
          <p:cNvCxnSpPr>
            <a:stCxn id="3" idx="3"/>
            <a:endCxn id="4" idx="1"/>
          </p:cNvCxnSpPr>
          <p:nvPr/>
        </p:nvCxnSpPr>
        <p:spPr>
          <a:xfrm flipV="1">
            <a:off x="2559224" y="2650008"/>
            <a:ext cx="4285552" cy="2203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3008784" y="3501008"/>
            <a:ext cx="3281164" cy="792088"/>
          </a:xfrm>
          <a:prstGeom prst="roundRect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7" name="Object 1"/>
          <p:cNvGraphicFramePr>
            <a:graphicFrameLocks noChangeAspect="1"/>
          </p:cNvGraphicFramePr>
          <p:nvPr/>
        </p:nvGraphicFramePr>
        <p:xfrm>
          <a:off x="3135859" y="3655269"/>
          <a:ext cx="2995612" cy="515937"/>
        </p:xfrm>
        <a:graphic>
          <a:graphicData uri="http://schemas.openxmlformats.org/presentationml/2006/ole">
            <p:oleObj spid="_x0000_s59394" name="Equation" r:id="rId5" imgW="1257120" imgH="215640" progId="Equation.3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609184" y="1196752"/>
            <a:ext cx="2742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alibri" pitchFamily="34" charset="0"/>
              </a:rPr>
              <a:t>N bits y</a:t>
            </a:r>
            <a:r>
              <a:rPr lang="en-GB" sz="2000" baseline="-25000" dirty="0" smtClean="0">
                <a:latin typeface="Calibri" pitchFamily="34" charset="0"/>
              </a:rPr>
              <a:t>1</a:t>
            </a:r>
            <a:r>
              <a:rPr lang="en-GB" sz="2000" dirty="0" smtClean="0">
                <a:latin typeface="Calibri" pitchFamily="34" charset="0"/>
              </a:rPr>
              <a:t> ... </a:t>
            </a:r>
            <a:r>
              <a:rPr lang="en-GB" sz="2000" dirty="0" err="1" smtClean="0">
                <a:latin typeface="Calibri" pitchFamily="34" charset="0"/>
              </a:rPr>
              <a:t>y</a:t>
            </a:r>
            <a:r>
              <a:rPr lang="en-GB" sz="2000" baseline="-25000" dirty="0" err="1" smtClean="0">
                <a:latin typeface="Calibri" pitchFamily="34" charset="0"/>
              </a:rPr>
              <a:t>N</a:t>
            </a:r>
            <a:r>
              <a:rPr lang="en-GB" sz="2000" baseline="-25000" dirty="0" smtClean="0">
                <a:latin typeface="Calibri" pitchFamily="34" charset="0"/>
              </a:rPr>
              <a:t>  </a:t>
            </a:r>
            <a:endParaRPr lang="en-GB" sz="2000" dirty="0" smtClean="0">
              <a:latin typeface="Calibri" pitchFamily="34" charset="0"/>
            </a:endParaRPr>
          </a:p>
        </p:txBody>
      </p:sp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3944888" y="1268760"/>
          <a:ext cx="1576388" cy="1211262"/>
        </p:xfrm>
        <a:graphic>
          <a:graphicData uri="http://schemas.openxmlformats.org/presentationml/2006/ole">
            <p:oleObj spid="_x0000_s59395" name="Equation" r:id="rId6" imgW="59688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chemeClr val="tx2"/>
                </a:solidFill>
              </a:rPr>
              <a:t>Summary of probabilistic perspective </a:t>
            </a:r>
          </a:p>
          <a:p>
            <a:pPr>
              <a:buNone/>
            </a:pPr>
            <a:endParaRPr lang="en-GB" b="1" dirty="0" smtClean="0">
              <a:solidFill>
                <a:schemeClr val="tx2"/>
              </a:solidFill>
            </a:endParaRPr>
          </a:p>
          <a:p>
            <a:r>
              <a:rPr lang="en-GB" dirty="0" smtClean="0"/>
              <a:t>The form of the mutual information does not seem crucial in deriving </a:t>
            </a:r>
            <a:r>
              <a:rPr lang="en-GB" dirty="0" err="1" smtClean="0"/>
              <a:t>Tsirelson’s</a:t>
            </a:r>
            <a:r>
              <a:rPr lang="en-GB" dirty="0" smtClean="0"/>
              <a:t> bound from Information Causality. </a:t>
            </a:r>
          </a:p>
          <a:p>
            <a:endParaRPr lang="en-GB" dirty="0" smtClean="0"/>
          </a:p>
          <a:p>
            <a:r>
              <a:rPr lang="en-GB" dirty="0" smtClean="0"/>
              <a:t>Instead, quadratic bias bounds seem to naturally characterise quantum correlations. </a:t>
            </a:r>
          </a:p>
          <a:p>
            <a:pPr lvl="1"/>
            <a:r>
              <a:rPr lang="en-GB" dirty="0" smtClean="0"/>
              <a:t>The inner product game with figure of merit </a:t>
            </a:r>
            <a:r>
              <a:rPr lang="en-GB" dirty="0" smtClean="0">
                <a:sym typeface="Symbol"/>
              </a:rPr>
              <a:t></a:t>
            </a:r>
            <a:r>
              <a:rPr lang="en-GB" i="1" baseline="-25000" dirty="0" smtClean="0">
                <a:sym typeface="Symbol"/>
              </a:rPr>
              <a:t>y </a:t>
            </a:r>
            <a:r>
              <a:rPr lang="en-GB" i="1" dirty="0" smtClean="0">
                <a:sym typeface="Symbol"/>
              </a:rPr>
              <a:t>E</a:t>
            </a:r>
            <a:r>
              <a:rPr lang="en-GB" i="1" baseline="-25000" dirty="0" smtClean="0">
                <a:sym typeface="Symbol"/>
              </a:rPr>
              <a:t>y</a:t>
            </a:r>
            <a:r>
              <a:rPr lang="en-GB" baseline="30000" dirty="0" smtClean="0">
                <a:sym typeface="Symbol"/>
              </a:rPr>
              <a:t>2 </a:t>
            </a:r>
            <a:r>
              <a:rPr lang="en-GB" dirty="0" smtClean="0"/>
              <a:t> is another task for which quantum theory is no better than classical, but which slightly-stronger correlations help with.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095" y="642918"/>
            <a:ext cx="8997950" cy="769858"/>
          </a:xfrm>
        </p:spPr>
        <p:txBody>
          <a:bodyPr>
            <a:normAutofit/>
          </a:bodyPr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28802"/>
            <a:ext cx="8915400" cy="4143404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Comparing the information-theoretic capabilities of quantum theory with other possible theories can help us:</a:t>
            </a:r>
          </a:p>
          <a:p>
            <a:pPr lvl="1"/>
            <a:r>
              <a:rPr lang="en-GB" dirty="0" smtClean="0"/>
              <a:t>Understand why nature is quantum </a:t>
            </a:r>
          </a:p>
          <a:p>
            <a:pPr lvl="1"/>
            <a:r>
              <a:rPr lang="en-GB" dirty="0" smtClean="0"/>
              <a:t>Hone our intuitions about quantum applications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Surprisingly, despite entanglement, quantum theory is no better than classical for some non-local tasks.... Why?  </a:t>
            </a:r>
          </a:p>
          <a:p>
            <a:pPr lvl="1"/>
            <a:r>
              <a:rPr lang="en-GB" dirty="0" smtClean="0"/>
              <a:t>Non-local </a:t>
            </a:r>
            <a:r>
              <a:rPr lang="en-GB" dirty="0" smtClean="0"/>
              <a:t>computation                [Linden et al., 2007]</a:t>
            </a:r>
            <a:endParaRPr lang="en-GB" dirty="0" smtClean="0"/>
          </a:p>
          <a:p>
            <a:pPr lvl="1"/>
            <a:r>
              <a:rPr lang="en-GB" dirty="0" smtClean="0"/>
              <a:t>Guess your neighbour’s </a:t>
            </a:r>
            <a:r>
              <a:rPr lang="en-GB" dirty="0" smtClean="0"/>
              <a:t>input     [Almeida et al. 2010]</a:t>
            </a:r>
            <a:endParaRPr lang="en-GB" dirty="0" smtClean="0"/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Information </a:t>
            </a:r>
            <a:r>
              <a:rPr lang="en-GB" dirty="0" smtClean="0">
                <a:solidFill>
                  <a:srgbClr val="FF0000"/>
                </a:solidFill>
              </a:rPr>
              <a:t>causality                    [</a:t>
            </a:r>
            <a:r>
              <a:rPr lang="en-GB" dirty="0" err="1" smtClean="0">
                <a:solidFill>
                  <a:srgbClr val="FF0000"/>
                </a:solidFill>
              </a:rPr>
              <a:t>Pawlowski</a:t>
            </a:r>
            <a:r>
              <a:rPr lang="en-GB" dirty="0" smtClean="0">
                <a:solidFill>
                  <a:srgbClr val="FF0000"/>
                </a:solidFill>
              </a:rPr>
              <a:t> et al. 2009]</a:t>
            </a:r>
            <a:endParaRPr lang="en-GB" dirty="0" smtClean="0">
              <a:solidFill>
                <a:srgbClr val="FF0000"/>
              </a:solidFill>
            </a:endParaRP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I.C. -  An entropic perspective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 smtClean="0"/>
              <a:t>The key role of the mutual information is in deriving Information Causality.  The bound  </a:t>
            </a:r>
            <a:r>
              <a:rPr lang="en-GB" i="1" dirty="0" smtClean="0"/>
              <a:t>J </a:t>
            </a:r>
            <a:r>
              <a:rPr lang="en-GB" i="1" dirty="0" smtClean="0">
                <a:sym typeface="Symbol"/>
              </a:rPr>
              <a:t> m </a:t>
            </a:r>
            <a:r>
              <a:rPr lang="en-GB" dirty="0" smtClean="0">
                <a:sym typeface="Symbol"/>
              </a:rPr>
              <a:t>follows from the existence of a mutual information I(X:Y) for all systems XY, satisfying:</a:t>
            </a:r>
            <a:endParaRPr lang="en-GB" i="1" dirty="0" smtClean="0"/>
          </a:p>
          <a:p>
            <a:pPr lvl="1"/>
            <a:endParaRPr lang="en-GB" sz="1600" b="1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GB" b="1" dirty="0" smtClean="0"/>
              <a:t>Symmetry              </a:t>
            </a:r>
            <a:r>
              <a:rPr lang="en-GB" dirty="0" smtClean="0"/>
              <a:t>I(X:Y) = I(Y:X)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GB" b="1" dirty="0" smtClean="0"/>
              <a:t>Consistency	     </a:t>
            </a:r>
            <a:r>
              <a:rPr lang="en-GB" dirty="0" smtClean="0"/>
              <a:t>I(X:Y)= </a:t>
            </a:r>
            <a:r>
              <a:rPr lang="en-GB" i="1" dirty="0" smtClean="0"/>
              <a:t>Classical I when X, Y are classical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GB" b="1" dirty="0" smtClean="0"/>
              <a:t>Data Processing</a:t>
            </a:r>
            <a:r>
              <a:rPr lang="en-GB" dirty="0" smtClean="0"/>
              <a:t>   I(X:Y) </a:t>
            </a:r>
            <a:r>
              <a:rPr lang="en-GB" dirty="0" smtClean="0">
                <a:cs typeface="Arial" charset="0"/>
              </a:rPr>
              <a:t>≥ I(X:T(Y)) </a:t>
            </a:r>
            <a:r>
              <a:rPr lang="en-GB" i="1" dirty="0" smtClean="0">
                <a:cs typeface="Arial" charset="0"/>
              </a:rPr>
              <a:t>for any transformation T 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GB" b="1" dirty="0" smtClean="0"/>
              <a:t>Chain Rule</a:t>
            </a:r>
            <a:r>
              <a:rPr lang="en-GB" dirty="0" smtClean="0"/>
              <a:t>	     </a:t>
            </a:r>
            <a:r>
              <a:rPr lang="en-GB" dirty="0" smtClean="0"/>
              <a:t>I(XY:Z</a:t>
            </a:r>
            <a:r>
              <a:rPr lang="en-GB" dirty="0" smtClean="0"/>
              <a:t>) – I(X:Z) = </a:t>
            </a:r>
            <a:r>
              <a:rPr lang="en-GB" dirty="0" smtClean="0"/>
              <a:t>I(Y:XZ</a:t>
            </a:r>
            <a:r>
              <a:rPr lang="en-GB" dirty="0" smtClean="0"/>
              <a:t>) – I(X:Y</a:t>
            </a:r>
            <a:r>
              <a:rPr lang="en-GB" dirty="0" smtClean="0"/>
              <a:t>)</a:t>
            </a:r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r>
              <a:rPr lang="en-GB" i="1" dirty="0" smtClean="0"/>
              <a:t>(Plus the existence of some natural transformations)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But mutual information is a complicated quantity (two arguments), and this list of properties is quite extensive.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Instead, we can derive Information Causality from the existence of an entropy H(X), defined for all systems X in the theory, satisfying just 2 conditions: </a:t>
            </a:r>
          </a:p>
          <a:p>
            <a:pPr marL="850392" lvl="1" indent="-457200">
              <a:buFont typeface="+mj-lt"/>
              <a:buAutoNum type="arabicPeriod"/>
            </a:pPr>
            <a:endParaRPr lang="en-GB" b="1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GB" b="1" dirty="0" smtClean="0"/>
              <a:t>Consistency   	     </a:t>
            </a:r>
            <a:r>
              <a:rPr lang="en-GB" dirty="0" smtClean="0"/>
              <a:t>H(X)= </a:t>
            </a:r>
            <a:r>
              <a:rPr lang="en-GB" i="1" dirty="0" smtClean="0"/>
              <a:t>Shannon entropy when X is classical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GB" b="1" dirty="0" smtClean="0"/>
              <a:t>Local Evolution     </a:t>
            </a:r>
            <a:r>
              <a:rPr lang="el-GR" dirty="0" smtClean="0">
                <a:cs typeface="Arial" charset="0"/>
              </a:rPr>
              <a:t>Δ</a:t>
            </a:r>
            <a:r>
              <a:rPr lang="en-GB" dirty="0" smtClean="0">
                <a:cs typeface="Arial" charset="0"/>
              </a:rPr>
              <a:t>H(XY) ≥ </a:t>
            </a:r>
            <a:r>
              <a:rPr lang="el-GR" dirty="0" smtClean="0">
                <a:cs typeface="Arial" charset="0"/>
              </a:rPr>
              <a:t>Δ</a:t>
            </a:r>
            <a:r>
              <a:rPr lang="en-GB" dirty="0" smtClean="0">
                <a:cs typeface="Arial" charset="0"/>
              </a:rPr>
              <a:t>H(X)+</a:t>
            </a:r>
            <a:r>
              <a:rPr lang="el-GR" dirty="0" smtClean="0">
                <a:cs typeface="Arial" charset="0"/>
              </a:rPr>
              <a:t> Δ</a:t>
            </a:r>
            <a:r>
              <a:rPr lang="en-GB" dirty="0" smtClean="0">
                <a:cs typeface="Arial" charset="0"/>
              </a:rPr>
              <a:t>H(Y)   </a:t>
            </a:r>
          </a:p>
          <a:p>
            <a:pPr marL="1124712" lvl="2" indent="-457200">
              <a:buNone/>
            </a:pPr>
            <a:r>
              <a:rPr lang="en-GB" dirty="0" smtClean="0">
                <a:cs typeface="Arial" charset="0"/>
              </a:rPr>
              <a:t>			</a:t>
            </a:r>
            <a:r>
              <a:rPr lang="en-GB" i="1" dirty="0" smtClean="0">
                <a:cs typeface="Arial" charset="0"/>
              </a:rPr>
              <a:t>     for any local transformation on X and Y </a:t>
            </a:r>
            <a:r>
              <a:rPr lang="en-GB" dirty="0" smtClean="0">
                <a:cs typeface="Arial" charset="0"/>
              </a:rPr>
              <a:t>	</a:t>
            </a:r>
            <a:endParaRPr lang="en-GB" b="1" dirty="0" smtClean="0"/>
          </a:p>
          <a:p>
            <a:pPr marL="850392" lvl="1" indent="-457200">
              <a:buNone/>
            </a:pPr>
            <a:endParaRPr lang="en-GB" b="1" dirty="0" smtClean="0"/>
          </a:p>
          <a:p>
            <a:pPr marL="484632" indent="-457200"/>
            <a:r>
              <a:rPr lang="en-GB" dirty="0" smtClean="0"/>
              <a:t>The intuition behind the 2</a:t>
            </a:r>
            <a:r>
              <a:rPr lang="en-GB" baseline="30000" dirty="0" smtClean="0"/>
              <a:t>nd</a:t>
            </a:r>
            <a:r>
              <a:rPr lang="en-GB" dirty="0" smtClean="0"/>
              <a:t> condition is that local transformations can destroy but not create correlations,  generally leading to more uncertainty than their local effect.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895850" y="3319463"/>
          <a:ext cx="114300" cy="215900"/>
        </p:xfrm>
        <a:graphic>
          <a:graphicData uri="http://schemas.openxmlformats.org/presentationml/2006/ole">
            <p:oleObj spid="_x0000_s62466" name="Equation" r:id="rId3" imgW="11412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derive information causality, we can use H to construct a  measure of mutual information  I(X:Y)=H(X)+H(Y) – H(XY), then use the original proof. </a:t>
            </a:r>
          </a:p>
          <a:p>
            <a:pPr lvl="1"/>
            <a:r>
              <a:rPr lang="en-GB" dirty="0" smtClean="0"/>
              <a:t>The desired properties of I(X:Y) follow simply</a:t>
            </a:r>
          </a:p>
          <a:p>
            <a:pPr marL="1124712" lvl="2" indent="-457200">
              <a:buFont typeface="+mj-lt"/>
              <a:buAutoNum type="arabicPeriod"/>
            </a:pPr>
            <a:r>
              <a:rPr lang="en-GB" b="1" dirty="0" smtClean="0"/>
              <a:t>Symmetry              </a:t>
            </a:r>
            <a:r>
              <a:rPr lang="en-GB" i="1" dirty="0" smtClean="0"/>
              <a:t>trivial</a:t>
            </a:r>
          </a:p>
          <a:p>
            <a:pPr marL="1124712" lvl="2" indent="-457200">
              <a:buFont typeface="+mj-lt"/>
              <a:buAutoNum type="arabicPeriod"/>
            </a:pPr>
            <a:r>
              <a:rPr lang="en-GB" b="1" dirty="0" smtClean="0"/>
              <a:t>Consistency	</a:t>
            </a:r>
            <a:r>
              <a:rPr lang="en-GB" b="1" i="1" dirty="0" smtClean="0"/>
              <a:t>         </a:t>
            </a:r>
            <a:r>
              <a:rPr lang="en-GB" i="1" dirty="0" smtClean="0"/>
              <a:t>from consistency of H(X)</a:t>
            </a:r>
          </a:p>
          <a:p>
            <a:pPr marL="1124712" lvl="2" indent="-457200">
              <a:buFont typeface="+mj-lt"/>
              <a:buAutoNum type="arabicPeriod"/>
            </a:pPr>
            <a:r>
              <a:rPr lang="en-GB" b="1" dirty="0" smtClean="0"/>
              <a:t>Data Processing</a:t>
            </a:r>
            <a:r>
              <a:rPr lang="en-GB" dirty="0" smtClean="0"/>
              <a:t>    </a:t>
            </a:r>
            <a:r>
              <a:rPr lang="en-GB" i="1" dirty="0" smtClean="0"/>
              <a:t>equivalent to Local Evolution of H(X)</a:t>
            </a:r>
            <a:r>
              <a:rPr lang="en-GB" i="1" dirty="0" smtClean="0">
                <a:cs typeface="Arial" charset="0"/>
              </a:rPr>
              <a:t> </a:t>
            </a:r>
          </a:p>
          <a:p>
            <a:pPr marL="1124712" lvl="2" indent="-457200">
              <a:buFont typeface="+mj-lt"/>
              <a:buAutoNum type="arabicPeriod"/>
            </a:pPr>
            <a:r>
              <a:rPr lang="en-GB" b="1" dirty="0" smtClean="0"/>
              <a:t>Chain Rule</a:t>
            </a:r>
            <a:r>
              <a:rPr lang="en-GB" dirty="0" smtClean="0"/>
              <a:t>	</a:t>
            </a:r>
            <a:r>
              <a:rPr lang="en-GB" i="1" dirty="0" smtClean="0"/>
              <a:t>         trivial</a:t>
            </a:r>
          </a:p>
          <a:p>
            <a:pPr marL="1124712" lvl="2" indent="-457200">
              <a:buFont typeface="+mj-lt"/>
              <a:buAutoNum type="arabicPeriod"/>
            </a:pPr>
            <a:endParaRPr lang="en-GB" i="1" dirty="0" smtClean="0"/>
          </a:p>
          <a:p>
            <a:pPr marL="484632" indent="-457200"/>
            <a:r>
              <a:rPr lang="en-GB" dirty="0" smtClean="0"/>
              <a:t>Hence, Information causality holds in any theory which admits a `</a:t>
            </a:r>
            <a:r>
              <a:rPr lang="en-GB" i="1" dirty="0" smtClean="0"/>
              <a:t>good</a:t>
            </a:r>
            <a:r>
              <a:rPr lang="en-GB" dirty="0" smtClean="0"/>
              <a:t>’ measure of entropy. I.e. One which obeys </a:t>
            </a:r>
            <a:r>
              <a:rPr lang="en-GB" b="1" dirty="0" smtClean="0"/>
              <a:t>Consistency</a:t>
            </a:r>
            <a:r>
              <a:rPr lang="en-GB" dirty="0" smtClean="0"/>
              <a:t> and </a:t>
            </a:r>
            <a:r>
              <a:rPr lang="en-GB" b="1" dirty="0" smtClean="0"/>
              <a:t>Local Evolution</a:t>
            </a:r>
            <a:r>
              <a:rPr lang="en-GB" dirty="0" smtClean="0"/>
              <a:t>. </a:t>
            </a:r>
          </a:p>
          <a:p>
            <a:pPr marL="850392" lvl="1" indent="-457200"/>
            <a:r>
              <a:rPr lang="en-GB" dirty="0" smtClean="0"/>
              <a:t>The Shannon and von Neumann entropies are both `good’. 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can prove that any `good’ entropy shares the following standard properties of the  Shannon and Von Neumann entropies:</a:t>
            </a:r>
          </a:p>
          <a:p>
            <a:pPr lvl="1"/>
            <a:endParaRPr lang="en-GB" b="1" dirty="0" smtClean="0"/>
          </a:p>
          <a:p>
            <a:pPr lvl="1"/>
            <a:r>
              <a:rPr lang="en-GB" b="1" dirty="0" err="1" smtClean="0"/>
              <a:t>Subadditivity</a:t>
            </a:r>
            <a:r>
              <a:rPr lang="en-GB" b="1" dirty="0" smtClean="0"/>
              <a:t>		</a:t>
            </a:r>
            <a:r>
              <a:rPr lang="en-GB" dirty="0" smtClean="0"/>
              <a:t>H(X,Y) </a:t>
            </a:r>
            <a:r>
              <a:rPr lang="en-GB" dirty="0" smtClean="0">
                <a:cs typeface="Arial" charset="0"/>
              </a:rPr>
              <a:t>≤</a:t>
            </a:r>
            <a:r>
              <a:rPr lang="en-GB" dirty="0" smtClean="0"/>
              <a:t> H(X) + H(Y)</a:t>
            </a:r>
          </a:p>
          <a:p>
            <a:pPr lvl="1"/>
            <a:r>
              <a:rPr lang="en-GB" b="1" dirty="0" smtClean="0"/>
              <a:t>Strong </a:t>
            </a:r>
            <a:r>
              <a:rPr lang="en-GB" b="1" dirty="0" err="1" smtClean="0"/>
              <a:t>subadditivity</a:t>
            </a:r>
            <a:r>
              <a:rPr lang="en-GB" dirty="0" smtClean="0"/>
              <a:t>	H(X</a:t>
            </a:r>
            <a:r>
              <a:rPr lang="en-GB" baseline="-25000" dirty="0" smtClean="0"/>
              <a:t>1</a:t>
            </a:r>
            <a:r>
              <a:rPr lang="en-GB" dirty="0" smtClean="0"/>
              <a:t>X</a:t>
            </a:r>
            <a:r>
              <a:rPr lang="en-GB" baseline="-25000" dirty="0" smtClean="0"/>
              <a:t>2</a:t>
            </a:r>
            <a:r>
              <a:rPr lang="en-GB" dirty="0" smtClean="0"/>
              <a:t>| Y) </a:t>
            </a:r>
            <a:r>
              <a:rPr lang="en-GB" dirty="0" smtClean="0">
                <a:cs typeface="Arial" charset="0"/>
              </a:rPr>
              <a:t>≤ H(X</a:t>
            </a:r>
            <a:r>
              <a:rPr lang="en-GB" baseline="-25000" dirty="0" smtClean="0">
                <a:cs typeface="Arial" charset="0"/>
              </a:rPr>
              <a:t>1</a:t>
            </a:r>
            <a:r>
              <a:rPr lang="en-GB" dirty="0" smtClean="0">
                <a:cs typeface="Arial" charset="0"/>
              </a:rPr>
              <a:t>| Y) + H(X</a:t>
            </a:r>
            <a:r>
              <a:rPr lang="en-GB" baseline="-25000" dirty="0" smtClean="0">
                <a:cs typeface="Arial" charset="0"/>
              </a:rPr>
              <a:t>2</a:t>
            </a:r>
            <a:r>
              <a:rPr lang="en-GB" dirty="0" smtClean="0">
                <a:cs typeface="Arial" charset="0"/>
              </a:rPr>
              <a:t>| Y)</a:t>
            </a:r>
          </a:p>
          <a:p>
            <a:pPr lvl="1"/>
            <a:r>
              <a:rPr lang="en-GB" b="1" dirty="0" smtClean="0">
                <a:cs typeface="Arial" charset="0"/>
              </a:rPr>
              <a:t>Classical</a:t>
            </a:r>
            <a:r>
              <a:rPr lang="en-GB" dirty="0" smtClean="0">
                <a:cs typeface="Arial" charset="0"/>
              </a:rPr>
              <a:t> </a:t>
            </a:r>
            <a:r>
              <a:rPr lang="en-GB" b="1" dirty="0" smtClean="0">
                <a:cs typeface="Arial" charset="0"/>
              </a:rPr>
              <a:t>positivity</a:t>
            </a:r>
            <a:r>
              <a:rPr lang="en-GB" dirty="0" smtClean="0">
                <a:cs typeface="Arial" charset="0"/>
              </a:rPr>
              <a:t>	H(X | Y) ≥ 0      </a:t>
            </a:r>
            <a:r>
              <a:rPr lang="en-GB" i="1" dirty="0" smtClean="0">
                <a:cs typeface="Arial" charset="0"/>
              </a:rPr>
              <a:t>whenever X is classical</a:t>
            </a:r>
          </a:p>
          <a:p>
            <a:endParaRPr lang="en-GB" dirty="0" smtClean="0"/>
          </a:p>
          <a:p>
            <a:pPr lvl="1">
              <a:buNone/>
            </a:pPr>
            <a:r>
              <a:rPr lang="en-GB" dirty="0" smtClean="0"/>
              <a:t>(</a:t>
            </a:r>
            <a:r>
              <a:rPr lang="en-GB" i="1" dirty="0" smtClean="0"/>
              <a:t>where we have defined H(X|Y)= H(XY)-H(Y) </a:t>
            </a:r>
            <a:r>
              <a:rPr lang="en-GB" dirty="0" smtClean="0"/>
              <a:t>) </a:t>
            </a:r>
          </a:p>
          <a:p>
            <a:pPr lvl="1">
              <a:buNone/>
            </a:pPr>
            <a:endParaRPr lang="en-GB" dirty="0" smtClean="0"/>
          </a:p>
          <a:p>
            <a:r>
              <a:rPr lang="en-GB" dirty="0" smtClean="0"/>
              <a:t>Instead of proceeding via the mutual information, we can use these relations to derive information causality directly.</a:t>
            </a:r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actually allows us to prove a slight generalisation of Information Causality: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		</a:t>
            </a:r>
          </a:p>
          <a:p>
            <a:endParaRPr lang="en-GB" dirty="0" smtClean="0"/>
          </a:p>
          <a:p>
            <a:r>
              <a:rPr lang="en-GB" dirty="0" smtClean="0"/>
              <a:t>This  generalized form of Information Causality makes no assumptions about the distribution on Alice’s inputs x</a:t>
            </a:r>
            <a:r>
              <a:rPr lang="en-GB" baseline="-25000" dirty="0" smtClean="0"/>
              <a:t>1</a:t>
            </a:r>
            <a:r>
              <a:rPr lang="en-GB" dirty="0" smtClean="0"/>
              <a:t>...</a:t>
            </a:r>
            <a:r>
              <a:rPr lang="en-GB" dirty="0" err="1" smtClean="0"/>
              <a:t>x</a:t>
            </a:r>
            <a:r>
              <a:rPr lang="en-GB" baseline="-25000" dirty="0" err="1" smtClean="0"/>
              <a:t>N</a:t>
            </a:r>
            <a:r>
              <a:rPr lang="en-GB" dirty="0" smtClean="0"/>
              <a:t>.</a:t>
            </a:r>
            <a:endParaRPr lang="en-GB" sz="3200" dirty="0" smtClean="0"/>
          </a:p>
          <a:p>
            <a:endParaRPr lang="en-GB" sz="3200" dirty="0" smtClean="0"/>
          </a:p>
          <a:p>
            <a:r>
              <a:rPr lang="en-GB" dirty="0" smtClean="0"/>
              <a:t>The intuition here is that the uncertainty that Bob has about Alice’s bits at the end of the game, must be greater than the original uncertainty about her inputs </a:t>
            </a:r>
            <a:r>
              <a:rPr lang="en-GB" i="1" dirty="0" smtClean="0"/>
              <a:t>minus</a:t>
            </a:r>
            <a:r>
              <a:rPr lang="en-GB" dirty="0" smtClean="0"/>
              <a:t> the information gained by the message.</a:t>
            </a:r>
            <a:endParaRPr lang="en-GB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536825" y="1557338"/>
          <a:ext cx="3136900" cy="720725"/>
        </p:xfrm>
        <a:graphic>
          <a:graphicData uri="http://schemas.openxmlformats.org/presentationml/2006/ole">
            <p:oleObj spid="_x0000_s63490" name="Equation" r:id="rId3" imgW="1549080" imgH="355320" progId="Equation.3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chemeClr val="tx2"/>
                </a:solidFill>
              </a:rPr>
              <a:t>Entropy in general probabilistic theories </a:t>
            </a:r>
          </a:p>
          <a:p>
            <a:pPr>
              <a:buNone/>
            </a:pPr>
            <a:endParaRPr lang="en-GB" b="1" dirty="0" smtClean="0">
              <a:solidFill>
                <a:schemeClr val="tx2"/>
              </a:solidFill>
            </a:endParaRPr>
          </a:p>
          <a:p>
            <a:r>
              <a:rPr lang="en-GB" dirty="0" smtClean="0"/>
              <a:t>We can define an entropy operationally in any theory </a:t>
            </a:r>
          </a:p>
          <a:p>
            <a:pPr>
              <a:buNone/>
            </a:pPr>
            <a:r>
              <a:rPr lang="en-GB" dirty="0" smtClean="0"/>
              <a:t>  </a:t>
            </a:r>
            <a:r>
              <a:rPr lang="en-GB" dirty="0" smtClean="0"/>
              <a:t>   [Short, </a:t>
            </a:r>
            <a:r>
              <a:rPr lang="en-GB" dirty="0" err="1" smtClean="0"/>
              <a:t>Wehner</a:t>
            </a:r>
            <a:r>
              <a:rPr lang="en-GB" dirty="0" smtClean="0"/>
              <a:t> /  Barrett et al. / Kimura et al.  (2010) ]</a:t>
            </a:r>
            <a:endParaRPr lang="en-GB" b="1" dirty="0" smtClean="0"/>
          </a:p>
          <a:p>
            <a:pPr lvl="1"/>
            <a:r>
              <a:rPr lang="en-GB" b="1" dirty="0" smtClean="0"/>
              <a:t>Measurement entropy: </a:t>
            </a:r>
            <a:r>
              <a:rPr lang="en-GB" i="1" dirty="0" smtClean="0"/>
              <a:t>H(X) is the minimal Shannon entropy of the outputs for a fine-grained measurement on X </a:t>
            </a:r>
          </a:p>
          <a:p>
            <a:pPr lvl="1"/>
            <a:r>
              <a:rPr lang="en-GB" b="1" dirty="0" smtClean="0"/>
              <a:t>Decomposition entropy:</a:t>
            </a:r>
            <a:r>
              <a:rPr lang="en-GB" dirty="0" smtClean="0"/>
              <a:t>  </a:t>
            </a:r>
            <a:r>
              <a:rPr lang="en-GB" i="1" dirty="0" smtClean="0"/>
              <a:t>H(X) is the minimal Shannon entropy of the coefficients when X is written as a mixture of pure states. </a:t>
            </a:r>
            <a:endParaRPr lang="en-GB" b="1" i="1" dirty="0" smtClean="0"/>
          </a:p>
          <a:p>
            <a:endParaRPr lang="en-GB" i="1" dirty="0" smtClean="0"/>
          </a:p>
          <a:p>
            <a:r>
              <a:rPr lang="en-GB" dirty="0" smtClean="0"/>
              <a:t>These both obey </a:t>
            </a:r>
            <a:r>
              <a:rPr lang="en-GB" b="1" dirty="0" smtClean="0"/>
              <a:t>consistency</a:t>
            </a:r>
            <a:r>
              <a:rPr lang="en-GB" dirty="0" smtClean="0"/>
              <a:t>, and give the von Neumann entropy for quantum theory. However, for many theories they violate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b="1" dirty="0" smtClean="0"/>
              <a:t>local evolution. </a:t>
            </a:r>
            <a:r>
              <a:rPr lang="en-GB" dirty="0" smtClean="0"/>
              <a:t>	</a:t>
            </a:r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chemeClr val="tx2"/>
                </a:solidFill>
              </a:rPr>
              <a:t>Entropy and </a:t>
            </a:r>
            <a:r>
              <a:rPr lang="en-GB" b="1" dirty="0" err="1" smtClean="0">
                <a:solidFill>
                  <a:schemeClr val="tx2"/>
                </a:solidFill>
              </a:rPr>
              <a:t>Tsirelson’s</a:t>
            </a:r>
            <a:r>
              <a:rPr lang="en-GB" b="1" dirty="0" smtClean="0">
                <a:solidFill>
                  <a:schemeClr val="tx2"/>
                </a:solidFill>
              </a:rPr>
              <a:t> bound  (also in </a:t>
            </a:r>
            <a:r>
              <a:rPr lang="en-GB" b="1" dirty="0" err="1" smtClean="0">
                <a:solidFill>
                  <a:schemeClr val="tx2"/>
                </a:solidFill>
              </a:rPr>
              <a:t>Dahlsten</a:t>
            </a:r>
            <a:r>
              <a:rPr lang="en-GB" b="1" dirty="0" smtClean="0">
                <a:solidFill>
                  <a:schemeClr val="tx2"/>
                </a:solidFill>
              </a:rPr>
              <a:t> et al. 2011) </a:t>
            </a:r>
          </a:p>
          <a:p>
            <a:endParaRPr lang="en-GB" dirty="0" smtClean="0"/>
          </a:p>
          <a:p>
            <a:r>
              <a:rPr lang="en-GB" dirty="0" smtClean="0"/>
              <a:t>Finally note that due to information causality, </a:t>
            </a:r>
          </a:p>
          <a:p>
            <a:endParaRPr lang="en-GB" dirty="0" smtClean="0"/>
          </a:p>
          <a:p>
            <a:pPr lvl="1">
              <a:buNone/>
            </a:pPr>
            <a:r>
              <a:rPr lang="en-GB" i="1" dirty="0" smtClean="0"/>
              <a:t>Existence of a `good’ entropy               </a:t>
            </a:r>
            <a:r>
              <a:rPr lang="en-GB" i="1" dirty="0" err="1" smtClean="0"/>
              <a:t>Tsirelson’s</a:t>
            </a:r>
            <a:r>
              <a:rPr lang="en-GB" i="1" dirty="0" smtClean="0"/>
              <a:t> bound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The existence of a `good’ measure of entropy seems like a very general property, yet remarkably it leads to a very specific piece of quantum structure. </a:t>
            </a:r>
          </a:p>
          <a:p>
            <a:endParaRPr lang="en-GB" dirty="0" smtClean="0"/>
          </a:p>
          <a:p>
            <a:r>
              <a:rPr lang="en-GB" dirty="0" smtClean="0"/>
              <a:t> This also means that no ‘good’ measure of entropy exists in physical theories more nonlocal than </a:t>
            </a:r>
            <a:r>
              <a:rPr lang="en-GB" dirty="0" err="1" smtClean="0"/>
              <a:t>Tsirelson’s</a:t>
            </a:r>
            <a:r>
              <a:rPr lang="en-GB" dirty="0" smtClean="0"/>
              <a:t> bound, </a:t>
            </a:r>
          </a:p>
          <a:p>
            <a:pPr>
              <a:buNone/>
            </a:pPr>
            <a:r>
              <a:rPr lang="en-GB" dirty="0" smtClean="0"/>
              <a:t>	(such as box-world, which admits all non-signalling correlations).  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3" name="Right Arrow 2"/>
          <p:cNvSpPr/>
          <p:nvPr/>
        </p:nvSpPr>
        <p:spPr>
          <a:xfrm>
            <a:off x="4808984" y="227687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and open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Quantum theory satisfies and saturates a simple quadratic bias bound </a:t>
            </a:r>
            <a:r>
              <a:rPr lang="en-GB" dirty="0" smtClean="0">
                <a:sym typeface="Symbol"/>
              </a:rPr>
              <a:t></a:t>
            </a:r>
            <a:r>
              <a:rPr lang="en-GB" i="1" baseline="-25000" dirty="0" smtClean="0">
                <a:sym typeface="Symbol"/>
              </a:rPr>
              <a:t>y </a:t>
            </a:r>
            <a:r>
              <a:rPr lang="en-GB" i="1" dirty="0" smtClean="0">
                <a:sym typeface="Symbol"/>
              </a:rPr>
              <a:t>E</a:t>
            </a:r>
            <a:r>
              <a:rPr lang="en-GB" i="1" baseline="-25000" dirty="0" smtClean="0">
                <a:sym typeface="Symbol"/>
              </a:rPr>
              <a:t>y</a:t>
            </a:r>
            <a:r>
              <a:rPr lang="en-GB" i="1" baseline="30000" dirty="0" smtClean="0">
                <a:sym typeface="Symbol"/>
              </a:rPr>
              <a:t>2 </a:t>
            </a:r>
            <a:r>
              <a:rPr lang="en-GB" dirty="0" smtClean="0">
                <a:sym typeface="Symbol"/>
              </a:rPr>
              <a:t> 1  </a:t>
            </a:r>
            <a:r>
              <a:rPr lang="en-GB" dirty="0" smtClean="0"/>
              <a:t>for the Inner Product and Information Causality games, which generalises </a:t>
            </a:r>
            <a:r>
              <a:rPr lang="en-GB" dirty="0" err="1" smtClean="0"/>
              <a:t>Tsirelson’s</a:t>
            </a:r>
            <a:r>
              <a:rPr lang="en-GB" dirty="0" smtClean="0"/>
              <a:t> bound. </a:t>
            </a:r>
          </a:p>
          <a:p>
            <a:pPr lvl="1"/>
            <a:r>
              <a:rPr lang="en-GB" dirty="0" smtClean="0"/>
              <a:t>Can we find other similar quadratic bounds? 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The existence of a ‘good’ measure of entropy in a theory (satisfying just 2 properties) is sufficient to derive information causality and </a:t>
            </a:r>
            <a:r>
              <a:rPr lang="en-GB" dirty="0" err="1" smtClean="0"/>
              <a:t>Tsirelson’s</a:t>
            </a:r>
            <a:r>
              <a:rPr lang="en-GB" dirty="0" smtClean="0"/>
              <a:t> bound. </a:t>
            </a:r>
          </a:p>
          <a:p>
            <a:pPr lvl="1"/>
            <a:r>
              <a:rPr lang="en-GB" dirty="0" smtClean="0"/>
              <a:t>Is quantum theory the most general case with such an entropy?</a:t>
            </a:r>
          </a:p>
          <a:p>
            <a:pPr lvl="1"/>
            <a:r>
              <a:rPr lang="en-GB" dirty="0" smtClean="0"/>
              <a:t>Is there a connection to thermodynamics? 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CHSH game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5013176"/>
            <a:ext cx="8915400" cy="1311424"/>
          </a:xfrm>
        </p:spPr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What correlations  P(</a:t>
            </a:r>
            <a:r>
              <a:rPr lang="en-GB" dirty="0" err="1" smtClean="0"/>
              <a:t>ab|xy</a:t>
            </a:r>
            <a:r>
              <a:rPr lang="en-GB" dirty="0" smtClean="0"/>
              <a:t>) are achievable given certain resources?</a:t>
            </a:r>
          </a:p>
          <a:p>
            <a:r>
              <a:rPr lang="en-GB" dirty="0" smtClean="0"/>
              <a:t>What is the maximum success probability  </a:t>
            </a:r>
            <a:r>
              <a:rPr lang="en-GB" i="1" dirty="0" smtClean="0"/>
              <a:t>p </a:t>
            </a:r>
            <a:r>
              <a:rPr lang="en-GB" dirty="0" smtClean="0"/>
              <a:t>in this game? </a:t>
            </a:r>
            <a:endParaRPr lang="en-GB" dirty="0"/>
          </a:p>
        </p:txBody>
      </p:sp>
      <p:pic>
        <p:nvPicPr>
          <p:cNvPr id="4" name="Picture 53" descr="bd0679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96616" y="2852936"/>
            <a:ext cx="990600" cy="934358"/>
          </a:xfrm>
          <a:prstGeom prst="rect">
            <a:avLst/>
          </a:prstGeom>
          <a:noFill/>
        </p:spPr>
      </p:pic>
      <p:pic>
        <p:nvPicPr>
          <p:cNvPr id="5" name="Picture 54" descr="bd06784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72768" y="2774658"/>
            <a:ext cx="990600" cy="104684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969224" y="429309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alibri" pitchFamily="34" charset="0"/>
              </a:rPr>
              <a:t>b</a:t>
            </a:r>
            <a:r>
              <a:rPr lang="en-GB" sz="2000" dirty="0" smtClean="0">
                <a:latin typeface="Calibri" pitchFamily="34" charset="0"/>
                <a:sym typeface="Symbol"/>
              </a:rPr>
              <a:t> {0,1} </a:t>
            </a:r>
            <a:endParaRPr lang="en-GB" sz="2000" i="1" dirty="0" smtClean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8790" y="3004361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Alice</a:t>
            </a:r>
            <a:endParaRPr lang="en-GB" sz="2000" dirty="0" smtClean="0">
              <a:latin typeface="Calibr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1682906" y="2536310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64568" y="1988840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alibri" pitchFamily="34" charset="0"/>
              </a:rPr>
              <a:t>Random  x</a:t>
            </a:r>
            <a:r>
              <a:rPr lang="en-GB" sz="2000" dirty="0" smtClean="0">
                <a:latin typeface="Calibri" pitchFamily="34" charset="0"/>
                <a:sym typeface="Symbol"/>
              </a:rPr>
              <a:t>{0,1} </a:t>
            </a:r>
            <a:endParaRPr lang="en-GB" sz="2000" dirty="0" smtClean="0">
              <a:latin typeface="Calibri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7149244" y="2528901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609184" y="1988840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alibri" pitchFamily="34" charset="0"/>
              </a:rPr>
              <a:t>Random y</a:t>
            </a:r>
            <a:r>
              <a:rPr lang="en-GB" sz="2000" dirty="0" smtClean="0">
                <a:latin typeface="Calibri" pitchFamily="34" charset="0"/>
                <a:sym typeface="Symbol"/>
              </a:rPr>
              <a:t>{0,1} </a:t>
            </a:r>
            <a:endParaRPr lang="en-GB" sz="2000" dirty="0" smtClean="0">
              <a:latin typeface="Calibri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7114034" y="4076278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852888" y="3062690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Bob</a:t>
            </a:r>
            <a:endParaRPr lang="en-GB" sz="2000" dirty="0" smtClean="0">
              <a:latin typeface="Calibri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1677430" y="404027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424608" y="4221088"/>
            <a:ext cx="10983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i="1" dirty="0" smtClean="0">
                <a:latin typeface="Calibri" pitchFamily="34" charset="0"/>
              </a:rPr>
              <a:t>a</a:t>
            </a:r>
            <a:r>
              <a:rPr lang="en-GB" sz="2000" dirty="0" smtClean="0">
                <a:latin typeface="Calibri" pitchFamily="34" charset="0"/>
                <a:sym typeface="Symbol"/>
              </a:rPr>
              <a:t> {0,1} </a:t>
            </a:r>
            <a:endParaRPr lang="en-GB" sz="2000" i="1" dirty="0" smtClean="0">
              <a:latin typeface="Calibri" pitchFamily="34" charset="0"/>
            </a:endParaRPr>
          </a:p>
        </p:txBody>
      </p:sp>
      <p:cxnSp>
        <p:nvCxnSpPr>
          <p:cNvPr id="16" name="Straight Connector 15"/>
          <p:cNvCxnSpPr>
            <a:stCxn id="4" idx="3"/>
            <a:endCxn id="5" idx="1"/>
          </p:cNvCxnSpPr>
          <p:nvPr/>
        </p:nvCxnSpPr>
        <p:spPr>
          <a:xfrm flipV="1">
            <a:off x="2487216" y="3298080"/>
            <a:ext cx="4285552" cy="2203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2967980" y="3778349"/>
            <a:ext cx="3137148" cy="792088"/>
          </a:xfrm>
          <a:prstGeom prst="roundRect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8" name="Object 1"/>
          <p:cNvGraphicFramePr>
            <a:graphicFrameLocks noChangeAspect="1"/>
          </p:cNvGraphicFramePr>
          <p:nvPr/>
        </p:nvGraphicFramePr>
        <p:xfrm>
          <a:off x="3138488" y="3890963"/>
          <a:ext cx="2905125" cy="515937"/>
        </p:xfrm>
        <a:graphic>
          <a:graphicData uri="http://schemas.openxmlformats.org/presentationml/2006/ole">
            <p:oleObj spid="_x0000_s46082" name="Equation" r:id="rId5" imgW="1218960" imgH="215640" progId="Equation.3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512840" y="2924944"/>
            <a:ext cx="19774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Calibri" pitchFamily="34" charset="0"/>
              </a:rPr>
              <a:t>Shared </a:t>
            </a:r>
            <a:r>
              <a:rPr lang="en-GB" sz="2000" dirty="0" smtClean="0">
                <a:latin typeface="Calibri" pitchFamily="34" charset="0"/>
              </a:rPr>
              <a:t>resources</a:t>
            </a:r>
            <a:endParaRPr lang="en-GB" sz="20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Local (classical):</a:t>
            </a:r>
          </a:p>
          <a:p>
            <a:pPr>
              <a:buNone/>
            </a:pPr>
            <a:r>
              <a:rPr lang="en-GB" dirty="0" smtClean="0"/>
              <a:t>	P(</a:t>
            </a:r>
            <a:r>
              <a:rPr lang="en-GB" dirty="0" err="1" smtClean="0"/>
              <a:t>a,b|x,y</a:t>
            </a:r>
            <a:r>
              <a:rPr lang="en-GB" dirty="0" smtClean="0"/>
              <a:t>) = </a:t>
            </a:r>
            <a:r>
              <a:rPr lang="el-GR" dirty="0" smtClean="0">
                <a:cs typeface="Arial" charset="0"/>
              </a:rPr>
              <a:t>Σ</a:t>
            </a:r>
            <a:r>
              <a:rPr lang="el-GR" baseline="-25000" dirty="0" smtClean="0">
                <a:cs typeface="Arial" charset="0"/>
              </a:rPr>
              <a:t>λ</a:t>
            </a:r>
            <a:r>
              <a:rPr lang="en-GB" dirty="0" smtClean="0">
                <a:cs typeface="Arial" charset="0"/>
              </a:rPr>
              <a:t> q</a:t>
            </a:r>
            <a:r>
              <a:rPr lang="el-GR" baseline="-25000" dirty="0" smtClean="0">
                <a:cs typeface="Arial" charset="0"/>
              </a:rPr>
              <a:t>λ</a:t>
            </a:r>
            <a:r>
              <a:rPr lang="en-GB" baseline="-25000" dirty="0" smtClean="0">
                <a:cs typeface="Arial" charset="0"/>
              </a:rPr>
              <a:t> </a:t>
            </a:r>
            <a:r>
              <a:rPr lang="en-GB" dirty="0" smtClean="0">
                <a:cs typeface="Arial" charset="0"/>
              </a:rPr>
              <a:t>P</a:t>
            </a:r>
            <a:r>
              <a:rPr lang="el-GR" baseline="-25000" dirty="0" smtClean="0">
                <a:cs typeface="Arial" charset="0"/>
              </a:rPr>
              <a:t>λ</a:t>
            </a:r>
            <a:r>
              <a:rPr lang="en-GB" dirty="0" smtClean="0">
                <a:cs typeface="Arial" charset="0"/>
              </a:rPr>
              <a:t>(</a:t>
            </a:r>
            <a:r>
              <a:rPr lang="en-GB" dirty="0" err="1" smtClean="0">
                <a:cs typeface="Arial" charset="0"/>
              </a:rPr>
              <a:t>a|x</a:t>
            </a:r>
            <a:r>
              <a:rPr lang="en-GB" dirty="0" smtClean="0">
                <a:cs typeface="Arial" charset="0"/>
              </a:rPr>
              <a:t>)P</a:t>
            </a:r>
            <a:r>
              <a:rPr lang="el-GR" baseline="-25000" dirty="0" smtClean="0">
                <a:cs typeface="Arial" charset="0"/>
              </a:rPr>
              <a:t>λ</a:t>
            </a:r>
            <a:r>
              <a:rPr lang="en-GB" dirty="0" smtClean="0">
                <a:cs typeface="Arial" charset="0"/>
              </a:rPr>
              <a:t>(</a:t>
            </a:r>
            <a:r>
              <a:rPr lang="en-GB" dirty="0" err="1" smtClean="0">
                <a:cs typeface="Arial" charset="0"/>
              </a:rPr>
              <a:t>b|y</a:t>
            </a:r>
            <a:r>
              <a:rPr lang="en-GB" dirty="0" smtClean="0">
                <a:cs typeface="Arial" charset="0"/>
              </a:rPr>
              <a:t>)</a:t>
            </a:r>
            <a:endParaRPr lang="el-GR" dirty="0" smtClean="0">
              <a:cs typeface="Arial" charset="0"/>
            </a:endParaRPr>
          </a:p>
          <a:p>
            <a:pPr>
              <a:buNone/>
            </a:pPr>
            <a:r>
              <a:rPr lang="en-GB" dirty="0" smtClean="0"/>
              <a:t>	</a:t>
            </a:r>
            <a:r>
              <a:rPr lang="en-GB" i="1" dirty="0" err="1" smtClean="0"/>
              <a:t>p</a:t>
            </a:r>
            <a:r>
              <a:rPr lang="en-GB" baseline="30000" dirty="0" err="1" smtClean="0"/>
              <a:t>C</a:t>
            </a:r>
            <a:r>
              <a:rPr lang="en-GB" dirty="0" smtClean="0"/>
              <a:t> </a:t>
            </a:r>
            <a:r>
              <a:rPr lang="en-GB" dirty="0" smtClean="0">
                <a:cs typeface="Arial" charset="0"/>
                <a:sym typeface="Symbol"/>
              </a:rPr>
              <a:t></a:t>
            </a:r>
            <a:r>
              <a:rPr lang="en-GB" dirty="0" smtClean="0">
                <a:cs typeface="Arial" charset="0"/>
              </a:rPr>
              <a:t> </a:t>
            </a:r>
            <a:r>
              <a:rPr lang="en-GB" dirty="0" smtClean="0">
                <a:cs typeface="Arial" charset="0"/>
              </a:rPr>
              <a:t>3/4  </a:t>
            </a:r>
            <a:r>
              <a:rPr lang="en-GB" i="1" dirty="0" smtClean="0">
                <a:cs typeface="Arial" charset="0"/>
              </a:rPr>
              <a:t>(Bell’s </a:t>
            </a:r>
            <a:r>
              <a:rPr lang="en-GB" i="1" dirty="0" smtClean="0">
                <a:cs typeface="Arial" charset="0"/>
              </a:rPr>
              <a:t>Theorem - CHSH inequality)</a:t>
            </a:r>
            <a:endParaRPr lang="en-GB" i="1" dirty="0" smtClean="0">
              <a:cs typeface="Arial" charset="0"/>
            </a:endParaRPr>
          </a:p>
          <a:p>
            <a:pPr>
              <a:buNone/>
            </a:pPr>
            <a:endParaRPr lang="en-GB" i="1" dirty="0" smtClean="0">
              <a:cs typeface="Arial" charset="0"/>
            </a:endParaRPr>
          </a:p>
          <a:p>
            <a:r>
              <a:rPr lang="en-GB" b="1" dirty="0" smtClean="0">
                <a:cs typeface="Arial" charset="0"/>
              </a:rPr>
              <a:t>Quantum:</a:t>
            </a:r>
          </a:p>
          <a:p>
            <a:pPr>
              <a:buNone/>
            </a:pPr>
            <a:r>
              <a:rPr lang="en-GB" dirty="0" smtClean="0">
                <a:cs typeface="Arial" charset="0"/>
              </a:rPr>
              <a:t>	P(</a:t>
            </a:r>
            <a:r>
              <a:rPr lang="en-GB" dirty="0" err="1" smtClean="0">
                <a:cs typeface="Arial" charset="0"/>
              </a:rPr>
              <a:t>a,b|x,y</a:t>
            </a:r>
            <a:r>
              <a:rPr lang="en-GB" dirty="0" smtClean="0">
                <a:cs typeface="Arial" charset="0"/>
              </a:rPr>
              <a:t>) = </a:t>
            </a:r>
            <a:r>
              <a:rPr lang="en-GB" dirty="0" err="1" smtClean="0">
                <a:cs typeface="Arial" charset="0"/>
              </a:rPr>
              <a:t>Tr</a:t>
            </a:r>
            <a:r>
              <a:rPr lang="en-GB" dirty="0" smtClean="0">
                <a:cs typeface="Arial" charset="0"/>
              </a:rPr>
              <a:t>(</a:t>
            </a:r>
            <a:r>
              <a:rPr lang="en-GB" dirty="0" err="1" smtClean="0">
                <a:cs typeface="Arial" charset="0"/>
              </a:rPr>
              <a:t>P</a:t>
            </a:r>
            <a:r>
              <a:rPr lang="en-GB" baseline="30000" dirty="0" err="1" smtClean="0">
                <a:cs typeface="Arial" charset="0"/>
              </a:rPr>
              <a:t>x</a:t>
            </a:r>
            <a:r>
              <a:rPr lang="en-GB" baseline="-25000" dirty="0" err="1" smtClean="0">
                <a:cs typeface="Arial" charset="0"/>
              </a:rPr>
              <a:t>a</a:t>
            </a:r>
            <a:r>
              <a:rPr lang="en-GB" baseline="-25000" dirty="0" smtClean="0">
                <a:cs typeface="Arial" charset="0"/>
              </a:rPr>
              <a:t> </a:t>
            </a:r>
            <a:r>
              <a:rPr lang="en-GB" sz="2000" dirty="0" smtClean="0"/>
              <a:t>⊗</a:t>
            </a:r>
            <a:r>
              <a:rPr lang="en-GB" sz="2800" dirty="0" smtClean="0"/>
              <a:t> </a:t>
            </a:r>
            <a:r>
              <a:rPr lang="en-GB" dirty="0" err="1" smtClean="0">
                <a:cs typeface="Arial" charset="0"/>
              </a:rPr>
              <a:t>P</a:t>
            </a:r>
            <a:r>
              <a:rPr lang="en-GB" baseline="30000" dirty="0" err="1" smtClean="0">
                <a:cs typeface="Arial" charset="0"/>
              </a:rPr>
              <a:t>y</a:t>
            </a:r>
            <a:r>
              <a:rPr lang="en-GB" baseline="-25000" dirty="0" err="1" smtClean="0">
                <a:cs typeface="Arial" charset="0"/>
              </a:rPr>
              <a:t>b</a:t>
            </a:r>
            <a:r>
              <a:rPr lang="en-GB" baseline="-25000" dirty="0" smtClean="0">
                <a:cs typeface="Arial" charset="0"/>
              </a:rPr>
              <a:t> </a:t>
            </a:r>
            <a:r>
              <a:rPr lang="el-GR" dirty="0" smtClean="0">
                <a:cs typeface="Arial" charset="0"/>
              </a:rPr>
              <a:t>ρ</a:t>
            </a:r>
            <a:r>
              <a:rPr lang="en-GB" dirty="0" smtClean="0">
                <a:cs typeface="Arial" charset="0"/>
              </a:rPr>
              <a:t>)</a:t>
            </a:r>
          </a:p>
          <a:p>
            <a:pPr>
              <a:buNone/>
            </a:pPr>
            <a:r>
              <a:rPr lang="en-GB" dirty="0" smtClean="0">
                <a:cs typeface="Arial" charset="0"/>
              </a:rPr>
              <a:t>	</a:t>
            </a:r>
            <a:r>
              <a:rPr lang="en-GB" i="1" dirty="0" err="1" smtClean="0">
                <a:cs typeface="Arial" charset="0"/>
              </a:rPr>
              <a:t>p</a:t>
            </a:r>
            <a:r>
              <a:rPr lang="en-GB" baseline="30000" dirty="0" err="1" smtClean="0">
                <a:cs typeface="Arial" charset="0"/>
              </a:rPr>
              <a:t>Q</a:t>
            </a:r>
            <a:r>
              <a:rPr lang="en-GB" dirty="0" smtClean="0">
                <a:cs typeface="Arial" charset="0"/>
              </a:rPr>
              <a:t> </a:t>
            </a:r>
            <a:r>
              <a:rPr lang="en-GB" dirty="0" smtClean="0">
                <a:cs typeface="Arial" charset="0"/>
                <a:sym typeface="Symbol"/>
              </a:rPr>
              <a:t></a:t>
            </a:r>
            <a:r>
              <a:rPr lang="en-GB" dirty="0" smtClean="0">
                <a:cs typeface="Arial" charset="0"/>
              </a:rPr>
              <a:t> </a:t>
            </a:r>
            <a:r>
              <a:rPr lang="en-GB" dirty="0" smtClean="0">
                <a:cs typeface="Arial" charset="0"/>
              </a:rPr>
              <a:t>(2+√2)/4   </a:t>
            </a:r>
            <a:r>
              <a:rPr lang="en-GB" i="1" dirty="0" smtClean="0">
                <a:cs typeface="Arial" charset="0"/>
              </a:rPr>
              <a:t>(</a:t>
            </a:r>
            <a:r>
              <a:rPr lang="en-GB" i="1" dirty="0" err="1" smtClean="0">
                <a:cs typeface="Arial" charset="0"/>
              </a:rPr>
              <a:t>Tsirelson’s</a:t>
            </a:r>
            <a:r>
              <a:rPr lang="en-GB" i="1" dirty="0" smtClean="0">
                <a:cs typeface="Arial" charset="0"/>
              </a:rPr>
              <a:t> bound)</a:t>
            </a:r>
          </a:p>
          <a:p>
            <a:endParaRPr lang="en-GB" b="1" dirty="0" smtClean="0">
              <a:cs typeface="Arial" charset="0"/>
            </a:endParaRPr>
          </a:p>
          <a:p>
            <a:r>
              <a:rPr lang="en-GB" b="1" dirty="0" smtClean="0">
                <a:cs typeface="Arial" charset="0"/>
              </a:rPr>
              <a:t>General (box-world)</a:t>
            </a:r>
            <a:r>
              <a:rPr lang="en-GB" dirty="0" smtClean="0">
                <a:cs typeface="Arial" charset="0"/>
              </a:rPr>
              <a:t>:</a:t>
            </a:r>
          </a:p>
          <a:p>
            <a:pPr>
              <a:buNone/>
            </a:pPr>
            <a:r>
              <a:rPr lang="en-GB" dirty="0" smtClean="0">
                <a:cs typeface="Arial" charset="0"/>
              </a:rPr>
              <a:t>	</a:t>
            </a:r>
            <a:r>
              <a:rPr lang="el-GR" dirty="0" smtClean="0">
                <a:cs typeface="Arial" charset="0"/>
              </a:rPr>
              <a:t> Σ</a:t>
            </a:r>
            <a:r>
              <a:rPr lang="en-GB" baseline="-25000" dirty="0" smtClean="0">
                <a:cs typeface="Arial" charset="0"/>
              </a:rPr>
              <a:t>a</a:t>
            </a:r>
            <a:r>
              <a:rPr lang="en-GB" dirty="0" smtClean="0">
                <a:cs typeface="Arial" charset="0"/>
              </a:rPr>
              <a:t> P(</a:t>
            </a:r>
            <a:r>
              <a:rPr lang="en-GB" dirty="0" err="1" smtClean="0">
                <a:cs typeface="Arial" charset="0"/>
              </a:rPr>
              <a:t>a,b|x,y</a:t>
            </a:r>
            <a:r>
              <a:rPr lang="en-GB" dirty="0" smtClean="0">
                <a:cs typeface="Arial" charset="0"/>
              </a:rPr>
              <a:t>)  independent of x</a:t>
            </a:r>
            <a:r>
              <a:rPr lang="en-GB" i="1" dirty="0" smtClean="0">
                <a:cs typeface="Arial" charset="0"/>
              </a:rPr>
              <a:t>          Non-signalling conditions</a:t>
            </a:r>
            <a:endParaRPr lang="en-GB" dirty="0" smtClean="0">
              <a:cs typeface="Arial" charset="0"/>
            </a:endParaRPr>
          </a:p>
          <a:p>
            <a:pPr>
              <a:buNone/>
            </a:pPr>
            <a:r>
              <a:rPr lang="en-GB" dirty="0" smtClean="0">
                <a:cs typeface="Arial" charset="0"/>
              </a:rPr>
              <a:t>	 </a:t>
            </a:r>
            <a:r>
              <a:rPr lang="el-GR" dirty="0" smtClean="0">
                <a:cs typeface="Arial" charset="0"/>
              </a:rPr>
              <a:t>Σ</a:t>
            </a:r>
            <a:r>
              <a:rPr lang="en-GB" baseline="-25000" dirty="0" smtClean="0">
                <a:cs typeface="Arial" charset="0"/>
              </a:rPr>
              <a:t>b</a:t>
            </a:r>
            <a:r>
              <a:rPr lang="en-GB" dirty="0" smtClean="0">
                <a:cs typeface="Arial" charset="0"/>
              </a:rPr>
              <a:t> P(</a:t>
            </a:r>
            <a:r>
              <a:rPr lang="en-GB" dirty="0" err="1" smtClean="0">
                <a:cs typeface="Arial" charset="0"/>
              </a:rPr>
              <a:t>a,b|x,y</a:t>
            </a:r>
            <a:r>
              <a:rPr lang="en-GB" dirty="0" smtClean="0">
                <a:cs typeface="Arial" charset="0"/>
              </a:rPr>
              <a:t>)  independent of y</a:t>
            </a:r>
          </a:p>
          <a:p>
            <a:pPr>
              <a:buNone/>
            </a:pPr>
            <a:r>
              <a:rPr lang="en-GB" dirty="0" smtClean="0">
                <a:cs typeface="Arial" charset="0"/>
              </a:rPr>
              <a:t>	</a:t>
            </a:r>
            <a:r>
              <a:rPr lang="en-GB" dirty="0" err="1" smtClean="0">
                <a:cs typeface="Arial" charset="0"/>
              </a:rPr>
              <a:t>p</a:t>
            </a:r>
            <a:r>
              <a:rPr lang="en-GB" baseline="30000" dirty="0" err="1" smtClean="0">
                <a:cs typeface="Arial" charset="0"/>
              </a:rPr>
              <a:t>G</a:t>
            </a:r>
            <a:r>
              <a:rPr lang="en-GB" dirty="0" smtClean="0">
                <a:cs typeface="Arial" charset="0"/>
              </a:rPr>
              <a:t>  </a:t>
            </a:r>
            <a:r>
              <a:rPr lang="en-GB" dirty="0" smtClean="0">
                <a:cs typeface="Arial" charset="0"/>
                <a:sym typeface="Symbol"/>
              </a:rPr>
              <a:t> </a:t>
            </a:r>
            <a:r>
              <a:rPr lang="en-GB" dirty="0" smtClean="0">
                <a:cs typeface="Arial" charset="0"/>
              </a:rPr>
              <a:t>1    </a:t>
            </a:r>
            <a:r>
              <a:rPr lang="en-GB" i="1" dirty="0" smtClean="0">
                <a:cs typeface="Arial" charset="0"/>
              </a:rPr>
              <a:t>(PR-boxes)</a:t>
            </a:r>
            <a:endParaRPr lang="en-GB" i="1" dirty="0"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 smtClean="0"/>
              <a:t>PR-box correlations [</a:t>
            </a:r>
            <a:r>
              <a:rPr lang="en-GB" dirty="0" err="1" smtClean="0"/>
              <a:t>Popescu</a:t>
            </a:r>
            <a:r>
              <a:rPr lang="en-GB" dirty="0" smtClean="0"/>
              <a:t>, </a:t>
            </a:r>
            <a:r>
              <a:rPr lang="en-GB" dirty="0" err="1" smtClean="0"/>
              <a:t>Rohrlich</a:t>
            </a:r>
            <a:r>
              <a:rPr lang="en-GB" dirty="0" smtClean="0"/>
              <a:t> (1994)] </a:t>
            </a:r>
          </a:p>
          <a:p>
            <a:pPr>
              <a:lnSpc>
                <a:spcPct val="90000"/>
              </a:lnSpc>
              <a:buNone/>
            </a:pPr>
            <a:r>
              <a:rPr lang="en-GB" dirty="0" smtClean="0"/>
              <a:t>	</a:t>
            </a:r>
            <a:r>
              <a:rPr lang="en-GB" i="1" dirty="0" smtClean="0"/>
              <a:t>Optimal</a:t>
            </a:r>
            <a:r>
              <a:rPr lang="en-GB" dirty="0" smtClean="0"/>
              <a:t> </a:t>
            </a:r>
            <a:r>
              <a:rPr lang="en-GB" i="1" dirty="0" smtClean="0"/>
              <a:t>non-signalling correlations (p = 1)</a:t>
            </a:r>
          </a:p>
          <a:p>
            <a:pPr>
              <a:lnSpc>
                <a:spcPct val="90000"/>
              </a:lnSpc>
              <a:buNone/>
            </a:pPr>
            <a:endParaRPr lang="en-GB" i="1" dirty="0" smtClean="0"/>
          </a:p>
          <a:p>
            <a:pPr>
              <a:lnSpc>
                <a:spcPct val="90000"/>
              </a:lnSpc>
              <a:buNone/>
            </a:pPr>
            <a:endParaRPr lang="en-GB" dirty="0" smtClean="0"/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  <a:buNone/>
            </a:pPr>
            <a:r>
              <a:rPr lang="en-GB" dirty="0" smtClean="0"/>
              <a:t>	</a:t>
            </a:r>
            <a:endParaRPr lang="en-GB" dirty="0" smtClean="0"/>
          </a:p>
          <a:p>
            <a:pPr>
              <a:lnSpc>
                <a:spcPct val="90000"/>
              </a:lnSpc>
              <a:buNone/>
            </a:pPr>
            <a:endParaRPr lang="en-GB" dirty="0" smtClean="0"/>
          </a:p>
          <a:p>
            <a:pPr>
              <a:lnSpc>
                <a:spcPct val="90000"/>
              </a:lnSpc>
              <a:buNone/>
            </a:pPr>
            <a:endParaRPr lang="en-GB" dirty="0" smtClean="0"/>
          </a:p>
          <a:p>
            <a:pPr>
              <a:lnSpc>
                <a:spcPct val="90000"/>
              </a:lnSpc>
              <a:buNone/>
            </a:pPr>
            <a:endParaRPr lang="en-GB" dirty="0" smtClean="0"/>
          </a:p>
          <a:p>
            <a:pPr>
              <a:lnSpc>
                <a:spcPct val="90000"/>
              </a:lnSpc>
              <a:buNone/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b="1" dirty="0" smtClean="0"/>
              <a:t>Problem: </a:t>
            </a:r>
          </a:p>
          <a:p>
            <a:pPr>
              <a:lnSpc>
                <a:spcPct val="90000"/>
              </a:lnSpc>
              <a:buNone/>
            </a:pPr>
            <a:r>
              <a:rPr lang="en-GB" b="1" dirty="0" smtClean="0"/>
              <a:t>	</a:t>
            </a:r>
            <a:r>
              <a:rPr lang="en-GB" dirty="0" smtClean="0"/>
              <a:t>Is there a good, physical intuition behind </a:t>
            </a:r>
            <a:r>
              <a:rPr lang="en-GB" i="1" dirty="0" err="1" smtClean="0"/>
              <a:t>p</a:t>
            </a:r>
            <a:r>
              <a:rPr lang="en-GB" i="1" baseline="30000" dirty="0" err="1" smtClean="0"/>
              <a:t>Q</a:t>
            </a:r>
            <a:r>
              <a:rPr lang="en-GB" i="1" dirty="0" smtClean="0"/>
              <a:t> </a:t>
            </a:r>
            <a:r>
              <a:rPr lang="en-GB" i="1" dirty="0" smtClean="0">
                <a:sym typeface="Symbol"/>
              </a:rPr>
              <a:t></a:t>
            </a:r>
            <a:r>
              <a:rPr lang="en-GB" i="1" dirty="0" smtClean="0"/>
              <a:t> </a:t>
            </a:r>
            <a:r>
              <a:rPr lang="en-GB" i="1" dirty="0" smtClean="0"/>
              <a:t>(2 + </a:t>
            </a:r>
            <a:r>
              <a:rPr lang="en-GB" i="1" dirty="0" smtClean="0">
                <a:cs typeface="Arial" charset="0"/>
              </a:rPr>
              <a:t>√</a:t>
            </a:r>
            <a:r>
              <a:rPr lang="en-GB" i="1" dirty="0" smtClean="0"/>
              <a:t>2) / 4 </a:t>
            </a:r>
            <a:r>
              <a:rPr lang="en-GB" dirty="0" smtClean="0"/>
              <a:t>?</a:t>
            </a:r>
          </a:p>
        </p:txBody>
      </p:sp>
      <p:graphicFrame>
        <p:nvGraphicFramePr>
          <p:cNvPr id="22" name="Object 3"/>
          <p:cNvGraphicFramePr>
            <a:graphicFrameLocks noChangeAspect="1"/>
          </p:cNvGraphicFramePr>
          <p:nvPr/>
        </p:nvGraphicFramePr>
        <p:xfrm>
          <a:off x="2072680" y="1556792"/>
          <a:ext cx="3886200" cy="874712"/>
        </p:xfrm>
        <a:graphic>
          <a:graphicData uri="http://schemas.openxmlformats.org/presentationml/2006/ole">
            <p:oleObj spid="_x0000_s47106" name="Equation" r:id="rId3" imgW="2031840" imgH="457200" progId="Equation.3">
              <p:embed/>
            </p:oleObj>
          </a:graphicData>
        </a:graphic>
      </p:graphicFrame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2849100" y="2659655"/>
            <a:ext cx="309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x</a:t>
            </a:r>
            <a:endParaRPr lang="en-GB" baseline="-25000"/>
          </a:p>
        </p:txBody>
      </p:sp>
      <p:sp>
        <p:nvSpPr>
          <p:cNvPr id="5" name="Line 23"/>
          <p:cNvSpPr>
            <a:spLocks noChangeShapeType="1"/>
          </p:cNvSpPr>
          <p:nvPr/>
        </p:nvSpPr>
        <p:spPr bwMode="auto">
          <a:xfrm>
            <a:off x="5592316" y="3077344"/>
            <a:ext cx="0" cy="1651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GB"/>
          </a:p>
        </p:txBody>
      </p:sp>
      <p:sp>
        <p:nvSpPr>
          <p:cNvPr id="6" name="Line 24"/>
          <p:cNvSpPr>
            <a:spLocks noChangeShapeType="1"/>
          </p:cNvSpPr>
          <p:nvPr/>
        </p:nvSpPr>
        <p:spPr bwMode="auto">
          <a:xfrm>
            <a:off x="5592316" y="3229744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GB"/>
          </a:p>
        </p:txBody>
      </p:sp>
      <p:sp>
        <p:nvSpPr>
          <p:cNvPr id="7" name="Text Box 26"/>
          <p:cNvSpPr txBox="1">
            <a:spLocks noChangeArrowheads="1"/>
          </p:cNvSpPr>
          <p:nvPr/>
        </p:nvSpPr>
        <p:spPr bwMode="auto">
          <a:xfrm>
            <a:off x="5478016" y="3229744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b</a:t>
            </a:r>
            <a:endParaRPr lang="en-GB" baseline="-25000"/>
          </a:p>
        </p:txBody>
      </p: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5097016" y="2924944"/>
            <a:ext cx="685800" cy="855663"/>
            <a:chOff x="3792" y="3223"/>
            <a:chExt cx="432" cy="539"/>
          </a:xfrm>
        </p:grpSpPr>
        <p:sp>
          <p:nvSpPr>
            <p:cNvPr id="9" name="AutoShape 33"/>
            <p:cNvSpPr>
              <a:spLocks noChangeArrowheads="1"/>
            </p:cNvSpPr>
            <p:nvPr/>
          </p:nvSpPr>
          <p:spPr bwMode="auto">
            <a:xfrm>
              <a:off x="3792" y="3312"/>
              <a:ext cx="432" cy="354"/>
            </a:xfrm>
            <a:prstGeom prst="cube">
              <a:avLst>
                <a:gd name="adj" fmla="val 25000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" name="Line 34"/>
            <p:cNvSpPr>
              <a:spLocks noChangeShapeType="1"/>
            </p:cNvSpPr>
            <p:nvPr/>
          </p:nvSpPr>
          <p:spPr bwMode="auto">
            <a:xfrm>
              <a:off x="4008" y="3223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GB"/>
            </a:p>
          </p:txBody>
        </p:sp>
        <p:sp>
          <p:nvSpPr>
            <p:cNvPr id="11" name="Line 35"/>
            <p:cNvSpPr>
              <a:spLocks noChangeShapeType="1"/>
            </p:cNvSpPr>
            <p:nvPr/>
          </p:nvSpPr>
          <p:spPr bwMode="auto">
            <a:xfrm>
              <a:off x="4008" y="3312"/>
              <a:ext cx="0" cy="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GB"/>
            </a:p>
          </p:txBody>
        </p:sp>
        <p:sp>
          <p:nvSpPr>
            <p:cNvPr id="12" name="Line 36"/>
            <p:cNvSpPr>
              <a:spLocks noChangeShapeType="1"/>
            </p:cNvSpPr>
            <p:nvPr/>
          </p:nvSpPr>
          <p:spPr bwMode="auto">
            <a:xfrm>
              <a:off x="4008" y="366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GB"/>
            </a:p>
          </p:txBody>
        </p:sp>
      </p:grpSp>
      <p:sp>
        <p:nvSpPr>
          <p:cNvPr id="13" name="AutoShape 37"/>
          <p:cNvSpPr>
            <a:spLocks noChangeArrowheads="1"/>
          </p:cNvSpPr>
          <p:nvPr/>
        </p:nvSpPr>
        <p:spPr bwMode="auto">
          <a:xfrm>
            <a:off x="2620500" y="3116855"/>
            <a:ext cx="685800" cy="561975"/>
          </a:xfrm>
          <a:prstGeom prst="cube">
            <a:avLst>
              <a:gd name="adj" fmla="val 2500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Line 38"/>
          <p:cNvSpPr>
            <a:spLocks noChangeShapeType="1"/>
          </p:cNvSpPr>
          <p:nvPr/>
        </p:nvSpPr>
        <p:spPr bwMode="auto">
          <a:xfrm>
            <a:off x="2963400" y="297556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GB"/>
          </a:p>
        </p:txBody>
      </p:sp>
      <p:sp>
        <p:nvSpPr>
          <p:cNvPr id="15" name="Line 39"/>
          <p:cNvSpPr>
            <a:spLocks noChangeShapeType="1"/>
          </p:cNvSpPr>
          <p:nvPr/>
        </p:nvSpPr>
        <p:spPr bwMode="auto">
          <a:xfrm>
            <a:off x="2963400" y="3116855"/>
            <a:ext cx="0" cy="698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GB"/>
          </a:p>
        </p:txBody>
      </p:sp>
      <p:sp>
        <p:nvSpPr>
          <p:cNvPr id="16" name="Line 40"/>
          <p:cNvSpPr>
            <a:spLocks noChangeShapeType="1"/>
          </p:cNvSpPr>
          <p:nvPr/>
        </p:nvSpPr>
        <p:spPr bwMode="auto">
          <a:xfrm>
            <a:off x="2963400" y="367883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GB"/>
          </a:p>
        </p:txBody>
      </p:sp>
      <p:sp>
        <p:nvSpPr>
          <p:cNvPr id="17" name="Line 45"/>
          <p:cNvSpPr>
            <a:spLocks noChangeShapeType="1"/>
          </p:cNvSpPr>
          <p:nvPr/>
        </p:nvSpPr>
        <p:spPr bwMode="auto">
          <a:xfrm flipV="1">
            <a:off x="3306300" y="3434534"/>
            <a:ext cx="18573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/>
          <a:lstStyle/>
          <a:p>
            <a:endParaRPr lang="en-GB"/>
          </a:p>
        </p:txBody>
      </p:sp>
      <p:sp>
        <p:nvSpPr>
          <p:cNvPr id="18" name="Text Box 46"/>
          <p:cNvSpPr txBox="1">
            <a:spLocks noChangeArrowheads="1"/>
          </p:cNvSpPr>
          <p:nvPr/>
        </p:nvSpPr>
        <p:spPr bwMode="auto">
          <a:xfrm>
            <a:off x="2849100" y="3726455"/>
            <a:ext cx="317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a</a:t>
            </a:r>
            <a:endParaRPr lang="en-GB" baseline="-25000"/>
          </a:p>
        </p:txBody>
      </p:sp>
      <p:sp>
        <p:nvSpPr>
          <p:cNvPr id="19" name="Text Box 47"/>
          <p:cNvSpPr txBox="1">
            <a:spLocks noChangeArrowheads="1"/>
          </p:cNvSpPr>
          <p:nvPr/>
        </p:nvSpPr>
        <p:spPr bwMode="auto">
          <a:xfrm>
            <a:off x="5325616" y="3763144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b</a:t>
            </a:r>
            <a:endParaRPr lang="en-GB" baseline="-25000"/>
          </a:p>
        </p:txBody>
      </p:sp>
      <p:sp>
        <p:nvSpPr>
          <p:cNvPr id="21" name="Text Box 25"/>
          <p:cNvSpPr txBox="1">
            <a:spLocks noChangeArrowheads="1"/>
          </p:cNvSpPr>
          <p:nvPr/>
        </p:nvSpPr>
        <p:spPr bwMode="auto">
          <a:xfrm>
            <a:off x="5306564" y="2577278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/>
              <a:t>y</a:t>
            </a:r>
            <a:endParaRPr lang="en-GB" baseline="-25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1352600" y="5013176"/>
            <a:ext cx="4824536" cy="1080120"/>
          </a:xfrm>
          <a:prstGeom prst="roundRect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Information Causality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28802"/>
            <a:ext cx="8915400" cy="3228390"/>
          </a:xfrm>
        </p:spPr>
        <p:txBody>
          <a:bodyPr>
            <a:normAutofit fontScale="85000" lnSpcReduction="20000"/>
          </a:bodyPr>
          <a:lstStyle/>
          <a:p>
            <a:r>
              <a:rPr lang="en-GB" sz="2800" b="1" dirty="0" smtClean="0"/>
              <a:t>Information causality </a:t>
            </a:r>
            <a:r>
              <a:rPr lang="en-GB" sz="2800" dirty="0" smtClean="0"/>
              <a:t>relates to a particular communication task [</a:t>
            </a:r>
            <a:r>
              <a:rPr lang="en-GB" sz="2800" dirty="0" err="1" smtClean="0"/>
              <a:t>Pawlowski</a:t>
            </a:r>
            <a:r>
              <a:rPr lang="en-GB" sz="2800" dirty="0" smtClean="0"/>
              <a:t> et al, Nature 461, 1101 (2009)]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		</a:t>
            </a:r>
            <a:endParaRPr lang="en-GB" dirty="0"/>
          </a:p>
        </p:txBody>
      </p:sp>
      <p:pic>
        <p:nvPicPr>
          <p:cNvPr id="4" name="Picture 53" descr="bd06790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2600" y="3789040"/>
            <a:ext cx="990600" cy="934358"/>
          </a:xfrm>
          <a:prstGeom prst="rect">
            <a:avLst/>
          </a:prstGeom>
          <a:noFill/>
        </p:spPr>
      </p:pic>
      <p:pic>
        <p:nvPicPr>
          <p:cNvPr id="5" name="Picture 54" descr="bd06784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8752" y="3638754"/>
            <a:ext cx="990600" cy="104684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728864" y="3645023"/>
            <a:ext cx="1826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>
                <a:latin typeface="Calibri" pitchFamily="34" charset="0"/>
              </a:rPr>
              <a:t>m </a:t>
            </a:r>
            <a:r>
              <a:rPr lang="en-GB" sz="2000" dirty="0" smtClean="0">
                <a:latin typeface="Calibri" pitchFamily="34" charset="0"/>
              </a:rPr>
              <a:t>classical bits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792760" y="4149080"/>
            <a:ext cx="3484502" cy="14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969224" y="515719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alibri" pitchFamily="34" charset="0"/>
              </a:rPr>
              <a:t>b</a:t>
            </a:r>
            <a:r>
              <a:rPr lang="en-GB" sz="2000" baseline="-25000" dirty="0" smtClean="0">
                <a:latin typeface="Calibri" pitchFamily="34" charset="0"/>
              </a:rPr>
              <a:t>y</a:t>
            </a:r>
            <a:endParaRPr lang="en-GB" sz="2000" i="1" dirty="0" smtClean="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4774" y="3940465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Alice</a:t>
            </a:r>
            <a:endParaRPr lang="en-GB" sz="2000" dirty="0" smtClean="0">
              <a:latin typeface="Calibri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1538890" y="347241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10798" y="2860345"/>
            <a:ext cx="2473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alibri" pitchFamily="34" charset="0"/>
              </a:rPr>
              <a:t>N random bits x</a:t>
            </a:r>
            <a:r>
              <a:rPr lang="en-GB" sz="2000" baseline="-25000" dirty="0" smtClean="0">
                <a:latin typeface="Calibri" pitchFamily="34" charset="0"/>
              </a:rPr>
              <a:t>1</a:t>
            </a:r>
            <a:r>
              <a:rPr lang="en-GB" sz="2000" dirty="0" smtClean="0">
                <a:latin typeface="Calibri" pitchFamily="34" charset="0"/>
              </a:rPr>
              <a:t> ... </a:t>
            </a:r>
            <a:r>
              <a:rPr lang="en-GB" sz="2000" dirty="0" err="1" smtClean="0">
                <a:latin typeface="Calibri" pitchFamily="34" charset="0"/>
              </a:rPr>
              <a:t>x</a:t>
            </a:r>
            <a:r>
              <a:rPr lang="en-GB" sz="2000" baseline="-25000" dirty="0" err="1" smtClean="0">
                <a:latin typeface="Calibri" pitchFamily="34" charset="0"/>
              </a:rPr>
              <a:t>N</a:t>
            </a:r>
            <a:endParaRPr lang="en-GB" sz="2000" dirty="0" smtClean="0">
              <a:latin typeface="Calibri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7005228" y="3392997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465168" y="2852936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alibri" pitchFamily="34" charset="0"/>
              </a:rPr>
              <a:t>Random y</a:t>
            </a:r>
            <a:r>
              <a:rPr lang="en-GB" sz="2000" dirty="0" smtClean="0">
                <a:latin typeface="Calibri" pitchFamily="34" charset="0"/>
                <a:sym typeface="Symbol"/>
              </a:rPr>
              <a:t>{1,...,N}</a:t>
            </a:r>
            <a:endParaRPr lang="en-GB" sz="2000" dirty="0" smtClean="0">
              <a:latin typeface="Calibri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6970018" y="4940374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708872" y="392678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Bob</a:t>
            </a:r>
            <a:endParaRPr lang="en-GB" sz="2000" dirty="0" smtClean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89304" y="5013176"/>
            <a:ext cx="1512168" cy="72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>
                <a:latin typeface="Calibri" pitchFamily="34" charset="0"/>
              </a:rPr>
              <a:t>(Bob’s best </a:t>
            </a:r>
          </a:p>
          <a:p>
            <a:r>
              <a:rPr lang="en-GB" sz="2000" i="1" dirty="0" smtClean="0">
                <a:latin typeface="Calibri" pitchFamily="34" charset="0"/>
              </a:rPr>
              <a:t>Guess of </a:t>
            </a:r>
            <a:r>
              <a:rPr lang="en-GB" sz="2000" i="1" dirty="0" err="1" smtClean="0">
                <a:latin typeface="Calibri" pitchFamily="34" charset="0"/>
              </a:rPr>
              <a:t>x</a:t>
            </a:r>
            <a:r>
              <a:rPr lang="en-GB" sz="2000" i="1" baseline="-25000" dirty="0" err="1" smtClean="0">
                <a:latin typeface="Calibri" pitchFamily="34" charset="0"/>
              </a:rPr>
              <a:t>y</a:t>
            </a:r>
            <a:r>
              <a:rPr lang="en-GB" sz="2000" i="1" dirty="0" smtClean="0">
                <a:latin typeface="Calibri" pitchFamily="34" charset="0"/>
              </a:rPr>
              <a:t>)</a:t>
            </a:r>
          </a:p>
        </p:txBody>
      </p:sp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4008438" y="5072063"/>
          <a:ext cx="1744662" cy="955675"/>
        </p:xfrm>
        <a:graphic>
          <a:graphicData uri="http://schemas.openxmlformats.org/presentationml/2006/ole">
            <p:oleObj spid="_x0000_s49155" name="Equation" r:id="rId6" imgW="812520" imgH="444240" progId="Equation.3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640632" y="5301208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Task :  Maximize</a:t>
            </a:r>
            <a:endParaRPr lang="en-GB" sz="2000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I(x:y) is the classical mutual information  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The </a:t>
            </a:r>
            <a:r>
              <a:rPr lang="en-GB" b="1" dirty="0" smtClean="0"/>
              <a:t>Information causality principle </a:t>
            </a:r>
            <a:r>
              <a:rPr lang="en-GB" dirty="0" smtClean="0"/>
              <a:t>states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i="1" dirty="0" smtClean="0">
                <a:cs typeface="Arial" charset="0"/>
              </a:rPr>
              <a:t>Physical intuition: </a:t>
            </a:r>
            <a:r>
              <a:rPr lang="en-GB" dirty="0" smtClean="0">
                <a:cs typeface="Arial" charset="0"/>
              </a:rPr>
              <a:t>The total information that Bob can extract about Alice’s  N bits must be no greater than the </a:t>
            </a:r>
            <a:r>
              <a:rPr lang="en-GB" i="1" dirty="0" smtClean="0">
                <a:cs typeface="Arial" charset="0"/>
              </a:rPr>
              <a:t>m</a:t>
            </a:r>
            <a:r>
              <a:rPr lang="en-GB" dirty="0" smtClean="0">
                <a:cs typeface="Arial" charset="0"/>
              </a:rPr>
              <a:t> bits Alice sends him.</a:t>
            </a:r>
          </a:p>
          <a:p>
            <a:pPr lvl="1"/>
            <a:r>
              <a:rPr lang="en-GB" dirty="0" smtClean="0">
                <a:cs typeface="Arial" charset="0"/>
              </a:rPr>
              <a:t>However, note  that Bob only guesses 1 bit in each game. </a:t>
            </a:r>
          </a:p>
          <a:p>
            <a:endParaRPr lang="en-GB" dirty="0" smtClean="0">
              <a:cs typeface="Arial" charset="0"/>
            </a:endParaRPr>
          </a:p>
          <a:p>
            <a:r>
              <a:rPr lang="en-GB" dirty="0" smtClean="0">
                <a:cs typeface="Arial" charset="0"/>
              </a:rPr>
              <a:t>The bound on J can easily be saturated: </a:t>
            </a:r>
          </a:p>
          <a:p>
            <a:pPr>
              <a:buNone/>
            </a:pPr>
            <a:r>
              <a:rPr lang="en-GB" dirty="0" smtClean="0">
                <a:cs typeface="Arial" charset="0"/>
              </a:rPr>
              <a:t>		Alice simply sends Bob the first </a:t>
            </a:r>
            <a:r>
              <a:rPr lang="en-GB" i="1" dirty="0" smtClean="0">
                <a:cs typeface="Arial" charset="0"/>
              </a:rPr>
              <a:t>m</a:t>
            </a:r>
            <a:r>
              <a:rPr lang="en-GB" dirty="0" smtClean="0">
                <a:cs typeface="Arial" charset="0"/>
              </a:rPr>
              <a:t> bits of </a:t>
            </a:r>
            <a:r>
              <a:rPr lang="en-GB" b="1" dirty="0" smtClean="0">
                <a:cs typeface="Arial" charset="0"/>
              </a:rPr>
              <a:t>a</a:t>
            </a:r>
            <a:r>
              <a:rPr lang="en-GB" dirty="0" smtClean="0">
                <a:cs typeface="Arial" charset="0"/>
              </a:rPr>
              <a:t>.</a:t>
            </a:r>
          </a:p>
          <a:p>
            <a:endParaRPr lang="en-GB" dirty="0" smtClean="0">
              <a:cs typeface="Arial" charset="0"/>
            </a:endParaRPr>
          </a:p>
          <a:p>
            <a:endParaRPr lang="en-GB" dirty="0" smtClean="0">
              <a:cs typeface="Arial" charset="0"/>
            </a:endParaRPr>
          </a:p>
          <a:p>
            <a:endParaRPr lang="en-GB" dirty="0" smtClean="0">
              <a:cs typeface="Arial" charset="0"/>
            </a:endParaRPr>
          </a:p>
          <a:p>
            <a:endParaRPr lang="en-GB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060450" y="1052512"/>
          <a:ext cx="7605890" cy="648295"/>
        </p:xfrm>
        <a:graphic>
          <a:graphicData uri="http://schemas.openxmlformats.org/presentationml/2006/ole">
            <p:oleObj spid="_x0000_s50178" name="Equation" r:id="rId3" imgW="4025880" imgH="342720" progId="Equation.3">
              <p:embed/>
            </p:oleObj>
          </a:graphicData>
        </a:graphic>
      </p:graphicFrame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2625725" y="2262188"/>
          <a:ext cx="3148013" cy="1060450"/>
        </p:xfrm>
        <a:graphic>
          <a:graphicData uri="http://schemas.openxmlformats.org/presentationml/2006/ole">
            <p:oleObj spid="_x0000_s50179" name="Equation" r:id="rId4" imgW="132048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Information Causality is obeyed in quantum theory and classical theory, and in any theory in which a ‘good’ measure of mutual information can be </a:t>
            </a:r>
            <a:r>
              <a:rPr lang="en-GB" dirty="0" smtClean="0"/>
              <a:t>defined  (see later)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 Information Causality can be violated by general non-signalling correlations. E.g. One can achieve J=N  &gt;&gt; m=1, using </a:t>
            </a:r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Information Causality can be violated using any correlations which violate </a:t>
            </a:r>
            <a:r>
              <a:rPr lang="en-GB" dirty="0" err="1" smtClean="0"/>
              <a:t>Tsirelson’s</a:t>
            </a:r>
            <a:r>
              <a:rPr lang="en-GB" dirty="0" smtClean="0"/>
              <a:t> bound for the CHSH game   (when N=2</a:t>
            </a:r>
            <a:r>
              <a:rPr lang="en-GB" baseline="30000" dirty="0" smtClean="0"/>
              <a:t>n</a:t>
            </a:r>
            <a:r>
              <a:rPr lang="en-GB" dirty="0" smtClean="0"/>
              <a:t>, m=1)</a:t>
            </a:r>
            <a:endParaRPr lang="en-GB" b="1" dirty="0" smtClean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720975" y="3043238"/>
          <a:ext cx="3532188" cy="915987"/>
        </p:xfrm>
        <a:graphic>
          <a:graphicData uri="http://schemas.openxmlformats.org/presentationml/2006/ole">
            <p:oleObj spid="_x0000_s51202" name="Equation" r:id="rId3" imgW="1765080" imgH="45720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355975" y="5084763"/>
          <a:ext cx="2582863" cy="720725"/>
        </p:xfrm>
        <a:graphic>
          <a:graphicData uri="http://schemas.openxmlformats.org/presentationml/2006/ole">
            <p:oleObj spid="_x0000_s51203" name="Equation" r:id="rId4" imgW="154908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Hence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		 Information Causality             </a:t>
            </a:r>
            <a:r>
              <a:rPr lang="en-GB" dirty="0" err="1" smtClean="0"/>
              <a:t>Tsirelson’s</a:t>
            </a:r>
            <a:r>
              <a:rPr lang="en-GB" dirty="0" smtClean="0"/>
              <a:t> bound	</a:t>
            </a:r>
          </a:p>
          <a:p>
            <a:endParaRPr lang="en-GB" dirty="0" smtClean="0"/>
          </a:p>
          <a:p>
            <a:r>
              <a:rPr lang="en-GB" dirty="0" smtClean="0"/>
              <a:t>Furthermore, it can even generate part of the curved surface of quantum correlations [</a:t>
            </a:r>
            <a:r>
              <a:rPr lang="en-GB" dirty="0" err="1" smtClean="0"/>
              <a:t>Allcock</a:t>
            </a:r>
            <a:r>
              <a:rPr lang="en-GB" dirty="0" smtClean="0"/>
              <a:t>, Brunner, </a:t>
            </a:r>
            <a:r>
              <a:rPr lang="en-GB" dirty="0" err="1" smtClean="0"/>
              <a:t>Pawlowski</a:t>
            </a:r>
            <a:r>
              <a:rPr lang="en-GB" dirty="0" smtClean="0"/>
              <a:t>, </a:t>
            </a:r>
            <a:r>
              <a:rPr lang="en-GB" dirty="0" err="1" smtClean="0"/>
              <a:t>Scarani</a:t>
            </a:r>
            <a:r>
              <a:rPr lang="en-GB" dirty="0" smtClean="0"/>
              <a:t> 2009]</a:t>
            </a:r>
          </a:p>
          <a:p>
            <a:endParaRPr lang="en-GB" dirty="0" smtClean="0"/>
          </a:p>
          <a:p>
            <a:r>
              <a:rPr lang="en-GB" dirty="0" smtClean="0"/>
              <a:t>  But why is this particular task and figure of merit J so important?</a:t>
            </a:r>
          </a:p>
          <a:p>
            <a:pPr lvl="1"/>
            <a:r>
              <a:rPr lang="en-GB" dirty="0" smtClean="0"/>
              <a:t>What about probability of success in the game?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Given that J is a strange non-linear function of the probabilities, how does this yield nice bounds on quantum correlations</a:t>
            </a:r>
          </a:p>
          <a:p>
            <a:pPr lvl="1"/>
            <a:r>
              <a:rPr lang="en-GB" dirty="0" smtClean="0"/>
              <a:t>Is mutual information central to quantum theory? </a:t>
            </a:r>
          </a:p>
          <a:p>
            <a:pPr lvl="1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7" name="Right Arrow 6"/>
          <p:cNvSpPr/>
          <p:nvPr/>
        </p:nvSpPr>
        <p:spPr>
          <a:xfrm>
            <a:off x="4520952" y="1484784"/>
            <a:ext cx="43204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 templat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 dirty="0" smtClean="0">
            <a:latin typeface="Calibri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18266</TotalTime>
  <Words>1295</Words>
  <Application>Microsoft Office PowerPoint</Application>
  <PresentationFormat>A4 Paper (210x297 mm)</PresentationFormat>
  <Paragraphs>276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lecture template</vt:lpstr>
      <vt:lpstr>Microsoft Equation 3.0</vt:lpstr>
      <vt:lpstr>Equation</vt:lpstr>
      <vt:lpstr>Perspectives on  Information Causality</vt:lpstr>
      <vt:lpstr>Overview</vt:lpstr>
      <vt:lpstr>The CHSH game  </vt:lpstr>
      <vt:lpstr>Slide 4</vt:lpstr>
      <vt:lpstr>Slide 5</vt:lpstr>
      <vt:lpstr>Information Causality</vt:lpstr>
      <vt:lpstr>Slide 7</vt:lpstr>
      <vt:lpstr>Slide 8</vt:lpstr>
      <vt:lpstr>Slide 9</vt:lpstr>
      <vt:lpstr>I.C. -  A probabilistic perspective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I.C. -  An entropic perspective </vt:lpstr>
      <vt:lpstr>Slide 21</vt:lpstr>
      <vt:lpstr>Slide 22</vt:lpstr>
      <vt:lpstr>Slide 23</vt:lpstr>
      <vt:lpstr>Slide 24</vt:lpstr>
      <vt:lpstr>Slide 25</vt:lpstr>
      <vt:lpstr>Slide 26</vt:lpstr>
      <vt:lpstr>Summary and open questions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Quantum Computation</dc:title>
  <dc:creator>Tony Short</dc:creator>
  <cp:lastModifiedBy>Tony Short</cp:lastModifiedBy>
  <cp:revision>164</cp:revision>
  <dcterms:created xsi:type="dcterms:W3CDTF">2009-01-16T17:08:29Z</dcterms:created>
  <dcterms:modified xsi:type="dcterms:W3CDTF">2011-11-18T11:29:07Z</dcterms:modified>
</cp:coreProperties>
</file>