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17"/>
  </p:notesMasterIdLst>
  <p:sldIdLst>
    <p:sldId id="291" r:id="rId3"/>
    <p:sldId id="399" r:id="rId4"/>
    <p:sldId id="295" r:id="rId5"/>
    <p:sldId id="390" r:id="rId6"/>
    <p:sldId id="397" r:id="rId7"/>
    <p:sldId id="391" r:id="rId8"/>
    <p:sldId id="392" r:id="rId9"/>
    <p:sldId id="393" r:id="rId10"/>
    <p:sldId id="398" r:id="rId11"/>
    <p:sldId id="394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95" r:id="rId21"/>
    <p:sldId id="396" r:id="rId22"/>
    <p:sldId id="296" r:id="rId23"/>
    <p:sldId id="297" r:id="rId24"/>
    <p:sldId id="298" r:id="rId25"/>
    <p:sldId id="358" r:id="rId26"/>
    <p:sldId id="359" r:id="rId27"/>
    <p:sldId id="299" r:id="rId28"/>
    <p:sldId id="304" r:id="rId29"/>
    <p:sldId id="305" r:id="rId30"/>
    <p:sldId id="306" r:id="rId31"/>
    <p:sldId id="307" r:id="rId32"/>
    <p:sldId id="308" r:id="rId33"/>
    <p:sldId id="309" r:id="rId34"/>
    <p:sldId id="321" r:id="rId35"/>
    <p:sldId id="372" r:id="rId36"/>
    <p:sldId id="373" r:id="rId37"/>
    <p:sldId id="374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62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54" r:id="rId76"/>
    <p:sldId id="351" r:id="rId77"/>
    <p:sldId id="352" r:id="rId78"/>
    <p:sldId id="353" r:id="rId79"/>
    <p:sldId id="364" r:id="rId80"/>
    <p:sldId id="365" r:id="rId81"/>
    <p:sldId id="366" r:id="rId82"/>
    <p:sldId id="367" r:id="rId83"/>
    <p:sldId id="368" r:id="rId84"/>
    <p:sldId id="369" r:id="rId85"/>
    <p:sldId id="370" r:id="rId86"/>
    <p:sldId id="371" r:id="rId87"/>
    <p:sldId id="360" r:id="rId88"/>
    <p:sldId id="409" r:id="rId89"/>
    <p:sldId id="410" r:id="rId90"/>
    <p:sldId id="411" r:id="rId91"/>
    <p:sldId id="412" r:id="rId92"/>
    <p:sldId id="413" r:id="rId93"/>
    <p:sldId id="414" r:id="rId94"/>
    <p:sldId id="415" r:id="rId95"/>
    <p:sldId id="416" r:id="rId96"/>
    <p:sldId id="417" r:id="rId97"/>
    <p:sldId id="418" r:id="rId98"/>
    <p:sldId id="419" r:id="rId99"/>
    <p:sldId id="420" r:id="rId100"/>
    <p:sldId id="421" r:id="rId101"/>
    <p:sldId id="422" r:id="rId102"/>
    <p:sldId id="423" r:id="rId103"/>
    <p:sldId id="424" r:id="rId104"/>
    <p:sldId id="425" r:id="rId105"/>
    <p:sldId id="426" r:id="rId106"/>
    <p:sldId id="427" r:id="rId107"/>
    <p:sldId id="428" r:id="rId108"/>
    <p:sldId id="429" r:id="rId109"/>
    <p:sldId id="430" r:id="rId110"/>
    <p:sldId id="431" r:id="rId111"/>
    <p:sldId id="432" r:id="rId112"/>
    <p:sldId id="433" r:id="rId113"/>
    <p:sldId id="361" r:id="rId114"/>
    <p:sldId id="363" r:id="rId115"/>
    <p:sldId id="348" r:id="rId1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FF4B4B"/>
    <a:srgbClr val="FF3F3F"/>
    <a:srgbClr val="FF3333"/>
    <a:srgbClr val="FE0000"/>
    <a:srgbClr val="E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346" autoAdjust="0"/>
  </p:normalViewPr>
  <p:slideViewPr>
    <p:cSldViewPr snapToGrid="0">
      <p:cViewPr varScale="1">
        <p:scale>
          <a:sx n="61" d="100"/>
          <a:sy n="61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3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presProps" Target="presProps.xml"/><Relationship Id="rId121" Type="http://schemas.openxmlformats.org/officeDocument/2006/relationships/viewProps" Target="viewProps.xml"/><Relationship Id="rId122" Type="http://schemas.openxmlformats.org/officeDocument/2006/relationships/theme" Target="theme/theme1.xml"/><Relationship Id="rId12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notesMaster" Target="notesMasters/notesMaster1.xml"/><Relationship Id="rId118" Type="http://schemas.openxmlformats.org/officeDocument/2006/relationships/printerSettings" Target="printerSettings/printerSettings1.bin"/><Relationship Id="rId119" Type="http://schemas.openxmlformats.org/officeDocument/2006/relationships/commentAuthors" Target="commentAuthors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8.xml"/><Relationship Id="rId4" Type="http://schemas.openxmlformats.org/officeDocument/2006/relationships/slide" Target="slides/slide59.xml"/><Relationship Id="rId5" Type="http://schemas.openxmlformats.org/officeDocument/2006/relationships/slide" Target="slides/slide75.xml"/><Relationship Id="rId1" Type="http://schemas.openxmlformats.org/officeDocument/2006/relationships/slide" Target="slides/slide43.xml"/><Relationship Id="rId2" Type="http://schemas.openxmlformats.org/officeDocument/2006/relationships/slide" Target="slides/slide4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">
    <p:pos x="74" y="674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8">
    <p:pos x="74" y="674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2">
    <p:pos x="74" y="674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1">
    <p:pos x="74" y="674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2">
    <p:pos x="74" y="674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3">
    <p:pos x="74" y="674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4">
    <p:pos x="74" y="674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5">
    <p:pos x="74" y="674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6">
    <p:pos x="74" y="674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6-26T07:04:45.364" idx="17">
    <p:pos x="74" y="674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E53FE1-96E2-48C2-9B2E-EF86C172B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40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ing text hires"/>
          <p:cNvPicPr>
            <a:picLocks noChangeAspect="1" noChangeArrowheads="1"/>
          </p:cNvPicPr>
          <p:nvPr userDrawn="1"/>
        </p:nvPicPr>
        <p:blipFill>
          <a:blip r:embed="rId3"/>
          <a:srcRect l="1866" b="55566"/>
          <a:stretch>
            <a:fillRect/>
          </a:stretch>
        </p:blipFill>
        <p:spPr bwMode="auto">
          <a:xfrm>
            <a:off x="0" y="4070350"/>
            <a:ext cx="6172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6019800" y="0"/>
          <a:ext cx="3124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7" name="Photo Editor Photo" r:id="rId4" imgW="4247619" imgH="8287907" progId="">
                  <p:embed/>
                </p:oleObj>
              </mc:Choice>
              <mc:Fallback>
                <p:oleObj name="Photo Editor Photo" r:id="rId4" imgW="4247619" imgH="828790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51"/>
                      <a:stretch>
                        <a:fillRect/>
                      </a:stretch>
                    </p:blipFill>
                    <p:spPr bwMode="auto">
                      <a:xfrm>
                        <a:off x="6019800" y="0"/>
                        <a:ext cx="3124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9BE2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T_mark_4col_pos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33400" y="609600"/>
            <a:ext cx="11430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375" y="3159125"/>
            <a:ext cx="5788025" cy="422275"/>
          </a:xfrm>
          <a:ln/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ClrTx/>
              <a:buFont typeface="Times" pitchFamily="18" charset="0"/>
              <a:buNone/>
              <a:defRPr>
                <a:solidFill>
                  <a:srgbClr val="80379B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905000"/>
            <a:ext cx="6172200" cy="100965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7475"/>
            <a:ext cx="203835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59626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B992A8A-4215-499A-918A-0FFFFC8B6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005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005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8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9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 userDrawn="1"/>
        </p:nvSpPr>
        <p:spPr bwMode="auto">
          <a:xfrm>
            <a:off x="838200" y="5334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endParaRPr lang="en-US" sz="2200">
              <a:solidFill>
                <a:srgbClr val="005293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 userDrawn="1"/>
        </p:nvSpPr>
        <p:spPr bwMode="auto">
          <a:xfrm>
            <a:off x="519113" y="1114425"/>
            <a:ext cx="8637587" cy="17463"/>
          </a:xfrm>
          <a:prstGeom prst="rect">
            <a:avLst/>
          </a:prstGeom>
          <a:gradFill rotWithShape="0">
            <a:gsLst>
              <a:gs pos="0">
                <a:srgbClr val="00529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28" name="Picture 4" descr="BT_mark_4col_po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415925"/>
            <a:ext cx="889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117475"/>
            <a:ext cx="7138987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7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1" name="Picture 7" descr="reworked horizontal3"/>
          <p:cNvPicPr>
            <a:picLocks noChangeAspect="1" noChangeArrowheads="1"/>
          </p:cNvPicPr>
          <p:nvPr userDrawn="1"/>
        </p:nvPicPr>
        <p:blipFill>
          <a:blip r:embed="rId14"/>
          <a:srcRect t="26523" r="8501" b="43283"/>
          <a:stretch>
            <a:fillRect/>
          </a:stretch>
        </p:blipFill>
        <p:spPr bwMode="auto">
          <a:xfrm>
            <a:off x="0" y="5910263"/>
            <a:ext cx="91440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61950" indent="-361950" algn="l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rgbClr val="005293"/>
        </a:buClr>
        <a:buSzPct val="80000"/>
        <a:buFont typeface="Times" pitchFamily="18" charset="0"/>
        <a:buBlip>
          <a:blip r:embed="rId15"/>
        </a:buBlip>
        <a:defRPr>
          <a:solidFill>
            <a:srgbClr val="005293"/>
          </a:solidFill>
          <a:latin typeface="+mn-lt"/>
          <a:ea typeface="+mn-ea"/>
          <a:cs typeface="+mn-cs"/>
        </a:defRPr>
      </a:lvl1pPr>
      <a:lvl2pPr marL="819150" indent="-2778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80379B"/>
        </a:buClr>
        <a:buChar char="–"/>
        <a:defRPr sz="1600">
          <a:solidFill>
            <a:srgbClr val="80379B"/>
          </a:solidFill>
          <a:latin typeface="+mn-lt"/>
          <a:cs typeface="+mn-cs"/>
        </a:defRPr>
      </a:lvl2pPr>
      <a:lvl3pPr marL="117475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D71F85"/>
        </a:buClr>
        <a:buFont typeface="Arial" charset="0"/>
        <a:buChar char="–"/>
        <a:defRPr sz="1400">
          <a:solidFill>
            <a:srgbClr val="D71F85"/>
          </a:solidFill>
          <a:latin typeface="+mn-lt"/>
          <a:cs typeface="+mn-cs"/>
        </a:defRPr>
      </a:lvl3pPr>
      <a:lvl4pPr marL="1539875" indent="-1857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69BE28"/>
        </a:buClr>
        <a:buFont typeface="Arial" charset="0"/>
        <a:buChar char="–"/>
        <a:defRPr sz="1200">
          <a:solidFill>
            <a:srgbClr val="69BE28"/>
          </a:solidFill>
          <a:latin typeface="+mn-lt"/>
          <a:cs typeface="+mn-cs"/>
        </a:defRPr>
      </a:lvl4pPr>
      <a:lvl5pPr marL="1892300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200">
          <a:solidFill>
            <a:srgbClr val="FFA02F"/>
          </a:solidFill>
          <a:latin typeface="+mn-lt"/>
          <a:cs typeface="+mn-cs"/>
        </a:defRPr>
      </a:lvl5pPr>
      <a:lvl6pPr marL="2349500" indent="-17303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200">
          <a:solidFill>
            <a:srgbClr val="FFA02F"/>
          </a:solidFill>
          <a:latin typeface="+mn-lt"/>
          <a:cs typeface="+mn-cs"/>
        </a:defRPr>
      </a:lvl6pPr>
      <a:lvl7pPr marL="2806700" indent="-17303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200">
          <a:solidFill>
            <a:srgbClr val="FFA02F"/>
          </a:solidFill>
          <a:latin typeface="+mn-lt"/>
          <a:cs typeface="+mn-cs"/>
        </a:defRPr>
      </a:lvl7pPr>
      <a:lvl8pPr marL="3263900" indent="-17303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200">
          <a:solidFill>
            <a:srgbClr val="FFA02F"/>
          </a:solidFill>
          <a:latin typeface="+mn-lt"/>
          <a:cs typeface="+mn-cs"/>
        </a:defRPr>
      </a:lvl8pPr>
      <a:lvl9pPr marL="3721100" indent="-17303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200">
          <a:solidFill>
            <a:srgbClr val="FFA02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 userDrawn="1"/>
        </p:nvSpPr>
        <p:spPr bwMode="auto">
          <a:xfrm>
            <a:off x="-914400" y="5661025"/>
            <a:ext cx="4191000" cy="14033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42053" name="Picture 5" descr="IMP_ML_2CS_PS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75363"/>
            <a:ext cx="2133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81" r:id="rId17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00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ee.imperial.ac.uk/gelenb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4" Type="http://schemas.openxmlformats.org/officeDocument/2006/relationships/image" Target="../media/image1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4.jpeg"/><Relationship Id="rId3" Type="http://schemas.openxmlformats.org/officeDocument/2006/relationships/comments" Target="../comments/comment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4.jpeg"/><Relationship Id="rId3" Type="http://schemas.openxmlformats.org/officeDocument/2006/relationships/comments" Target="../comments/commen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5.wmf"/><Relationship Id="rId3" Type="http://schemas.openxmlformats.org/officeDocument/2006/relationships/image" Target="../media/image11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7.wmf"/><Relationship Id="rId3" Type="http://schemas.openxmlformats.org/officeDocument/2006/relationships/image" Target="../media/image1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8.w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9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64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65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66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68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0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1.png"/><Relationship Id="rId3" Type="http://schemas.openxmlformats.org/officeDocument/2006/relationships/image" Target="../media/image82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7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0.wmf"/><Relationship Id="rId3" Type="http://schemas.openxmlformats.org/officeDocument/2006/relationships/image" Target="../media/image91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2.wmf"/><Relationship Id="rId3" Type="http://schemas.openxmlformats.org/officeDocument/2006/relationships/image" Target="../media/image93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comments" Target="../comments/commen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9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524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1"/>
                </a:solidFill>
              </a:rPr>
              <a:t>Product Form Solutions for Stochastic Networks:</a:t>
            </a:r>
            <a:br>
              <a:rPr lang="en-US" sz="2800" smtClean="0">
                <a:solidFill>
                  <a:schemeClr val="accent1"/>
                </a:solidFill>
              </a:rPr>
            </a:br>
            <a:r>
              <a:rPr lang="en-US" sz="2800" smtClean="0">
                <a:solidFill>
                  <a:schemeClr val="accent1"/>
                </a:solidFill>
              </a:rPr>
              <a:t>Discovery or Invention?</a:t>
            </a:r>
          </a:p>
        </p:txBody>
      </p:sp>
      <p:sp>
        <p:nvSpPr>
          <p:cNvPr id="66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2665413"/>
            <a:ext cx="7581900" cy="2784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Erol Gelenbe</a:t>
            </a:r>
            <a:endParaRPr lang="en-US" sz="2400" baseline="300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  <a:hlinkClick r:id="rId2"/>
              </a:rPr>
              <a:t>www.ee.imperial.ac.uk/gelenbe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Intelligent Systems &amp; Networks Group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Imperial College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London SW7 2BT</a:t>
            </a:r>
          </a:p>
        </p:txBody>
      </p:sp>
      <p:pic>
        <p:nvPicPr>
          <p:cNvPr id="661507" name="Picture 4" descr="IMP_ML_2CS_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81063"/>
          </a:xfrm>
        </p:spPr>
        <p:txBody>
          <a:bodyPr/>
          <a:lstStyle/>
          <a:p>
            <a:pPr eaLnBrk="1" hangingPunct="1"/>
            <a:r>
              <a:rPr lang="en-GB" smtClean="0"/>
              <a:t>Meaningful Networks with PF Solution</a:t>
            </a:r>
          </a:p>
        </p:txBody>
      </p:sp>
      <p:sp>
        <p:nvSpPr>
          <p:cNvPr id="67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863600"/>
            <a:ext cx="8831263" cy="5399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chemeClr val="accent1"/>
                </a:solidFill>
              </a:rPr>
              <a:t>Whittle’s</a:t>
            </a:r>
            <a:r>
              <a:rPr lang="en-GB" sz="2000" dirty="0" smtClean="0">
                <a:solidFill>
                  <a:schemeClr val="accent1"/>
                </a:solidFill>
              </a:rPr>
              <a:t> Chemical Networks (1965)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Jackson Queuing Network (1966) &amp; Gordon &amp;Newell Closed Queuing Network (1967)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chemeClr val="accent1"/>
                </a:solidFill>
              </a:rPr>
              <a:t>Baskett</a:t>
            </a:r>
            <a:r>
              <a:rPr lang="en-GB" sz="2000" dirty="0" smtClean="0">
                <a:solidFill>
                  <a:schemeClr val="accent1"/>
                </a:solidFill>
              </a:rPr>
              <a:t>-</a:t>
            </a:r>
            <a:r>
              <a:rPr lang="en-GB" sz="2000" dirty="0" err="1" smtClean="0">
                <a:solidFill>
                  <a:schemeClr val="accent1"/>
                </a:solidFill>
              </a:rPr>
              <a:t>Chandy</a:t>
            </a:r>
            <a:r>
              <a:rPr lang="en-GB" sz="2000" dirty="0" smtClean="0">
                <a:solidFill>
                  <a:schemeClr val="accent1"/>
                </a:solidFill>
              </a:rPr>
              <a:t>-</a:t>
            </a:r>
            <a:r>
              <a:rPr lang="en-GB" sz="2000" dirty="0" err="1" smtClean="0">
                <a:solidFill>
                  <a:schemeClr val="accent1"/>
                </a:solidFill>
              </a:rPr>
              <a:t>Muntz</a:t>
            </a:r>
            <a:r>
              <a:rPr lang="en-GB" sz="2000" dirty="0" smtClean="0">
                <a:solidFill>
                  <a:schemeClr val="accent1"/>
                </a:solidFill>
              </a:rPr>
              <a:t>-Palacios Queuing Networks (1973)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Kelly Networks (1980)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chemeClr val="accent1"/>
                </a:solidFill>
              </a:rPr>
              <a:t>Whittle’s</a:t>
            </a:r>
            <a:r>
              <a:rPr lang="en-GB" sz="2000" dirty="0" smtClean="0">
                <a:solidFill>
                  <a:schemeClr val="accent1"/>
                </a:solidFill>
              </a:rPr>
              <a:t> “Polymer, Potts &amp; Population” Models  (1984-2004)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E0000"/>
                </a:solidFill>
              </a:rPr>
              <a:t>Sufficient Conditions: Reversibility or M</a:t>
            </a:r>
            <a:r>
              <a:rPr lang="en-GB" sz="2000" dirty="0" smtClean="0">
                <a:solidFill>
                  <a:srgbClr val="FE0000"/>
                </a:solidFill>
                <a:sym typeface="Wingdings" pitchFamily="2" charset="2"/>
              </a:rPr>
              <a:t>M Property, QR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folHlink"/>
                </a:solidFill>
              </a:rPr>
              <a:t>Practically Meaningful Non-Reversible Stochastic Networks with PF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chemeClr val="folHlink"/>
                </a:solidFill>
              </a:rPr>
              <a:t>		- Random Neural Networks,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chemeClr val="folHlink"/>
                </a:solidFill>
              </a:rPr>
              <a:t>		- G-Networks   </a:t>
            </a:r>
            <a:r>
              <a:rPr lang="en-GB" sz="2000" dirty="0" smtClean="0">
                <a:solidFill>
                  <a:schemeClr val="accent1"/>
                </a:solidFill>
              </a:rPr>
              <a:t>QR &amp; G-Networks: See EG </a:t>
            </a:r>
            <a:r>
              <a:rPr lang="en-GB" sz="2000" b="0" i="1" dirty="0" smtClean="0">
                <a:solidFill>
                  <a:schemeClr val="accent1"/>
                </a:solidFill>
              </a:rPr>
              <a:t>J App Prob</a:t>
            </a:r>
            <a:r>
              <a:rPr lang="en-GB" sz="2000" dirty="0" smtClean="0">
                <a:solidFill>
                  <a:schemeClr val="accent1"/>
                </a:solidFill>
              </a:rPr>
              <a:t>. 81</a:t>
            </a:r>
            <a:endParaRPr lang="en-GB" sz="200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chemeClr val="folHlink"/>
                </a:solidFill>
              </a:rPr>
              <a:t>		- </a:t>
            </a:r>
            <a:r>
              <a:rPr lang="en-GB" sz="2000" dirty="0" err="1" smtClean="0">
                <a:solidFill>
                  <a:schemeClr val="folHlink"/>
                </a:solidFill>
              </a:rPr>
              <a:t>Aucyion</a:t>
            </a:r>
            <a:r>
              <a:rPr lang="en-GB" sz="2000" dirty="0" smtClean="0">
                <a:solidFill>
                  <a:schemeClr val="folHlink"/>
                </a:solidFill>
              </a:rPr>
              <a:t> Networks 2009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folHlink"/>
                </a:solidFill>
              </a:rPr>
              <a:t>	</a:t>
            </a:r>
            <a:r>
              <a:rPr lang="en-GB" sz="2000" dirty="0" smtClean="0">
                <a:solidFill>
                  <a:schemeClr val="folHlink"/>
                </a:solidFill>
              </a:rPr>
              <a:t>	- Non-Reversible Chemical Reaction Networks,  (2008-</a:t>
            </a:r>
            <a:r>
              <a:rPr lang="en-GB" sz="2000" dirty="0" smtClean="0">
                <a:solidFill>
                  <a:schemeClr val="folHlink"/>
                </a:solidFill>
                <a:sym typeface="Wingdings" pitchFamily="2" charset="2"/>
              </a:rPr>
              <a:t>)</a:t>
            </a:r>
            <a:endParaRPr lang="en-GB" sz="2000" dirty="0" smtClean="0">
              <a:solidFill>
                <a:schemeClr val="folHlink"/>
              </a:solidFill>
            </a:endParaRPr>
          </a:p>
          <a:p>
            <a:pPr>
              <a:lnSpc>
                <a:spcPct val="150000"/>
              </a:lnSpc>
            </a:pP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GB" sz="1400" baseline="40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804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Comparison Income per Unit Time with regarding English and Vickrey Auctions</a:t>
            </a:r>
          </a:p>
        </p:txBody>
      </p:sp>
    </p:spTree>
    <p:extLst>
      <p:ext uri="{BB962C8B-B14F-4D97-AF65-F5344CB8AC3E}">
        <p14:creationId xmlns:p14="http://schemas.microsoft.com/office/powerpoint/2010/main" val="3864622930"/>
      </p:ext>
    </p:extLst>
  </p:cSld>
  <p:clrMapOvr>
    <a:masterClrMapping/>
  </p:clrMapOvr>
  <p:transition xmlns:p14="http://schemas.microsoft.com/office/powerpoint/2010/main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688"/>
            <a:ext cx="7486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Income per unit time vs decision rate for English and Vickrey auctions with unit increments.The arrival rate of bids is  4 (above) and 2 (bottom). The value of the good is uniformly distributed between 80 and 100 units</a:t>
            </a:r>
          </a:p>
        </p:txBody>
      </p:sp>
    </p:spTree>
    <p:extLst>
      <p:ext uri="{BB962C8B-B14F-4D97-AF65-F5344CB8AC3E}">
        <p14:creationId xmlns:p14="http://schemas.microsoft.com/office/powerpoint/2010/main" val="4288679296"/>
      </p:ext>
    </p:extLst>
  </p:cSld>
  <p:clrMapOvr>
    <a:masterClrMapping/>
  </p:clrMapOvr>
  <p:transition xmlns:p14="http://schemas.microsoft.com/office/powerpoint/2010/main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09600" y="1676400"/>
          <a:ext cx="80645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01" name="Chart" r:id="rId3" imgW="4962525" imgH="3981501" progId="Excel.Chart.8">
                  <p:embed/>
                </p:oleObj>
              </mc:Choice>
              <mc:Fallback>
                <p:oleObj name="Chart" r:id="rId3" imgW="4962525" imgH="398150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645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26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Income per unit time versus the rate at which bids arrive for </a:t>
            </a:r>
            <a:r>
              <a:rPr lang="en-GB">
                <a:solidFill>
                  <a:srgbClr val="0066FF"/>
                </a:solidFill>
              </a:rPr>
              <a:t>d</a:t>
            </a:r>
            <a:r>
              <a:rPr lang="en-GB">
                <a:solidFill>
                  <a:srgbClr val="0066FF"/>
                </a:solidFill>
                <a:latin typeface="Arial" charset="0"/>
              </a:rPr>
              <a:t>=0.1, and r=1 with  the probability  that an unsuccessful bidder will try again being p=0.7</a:t>
            </a:r>
          </a:p>
        </p:txBody>
      </p:sp>
    </p:spTree>
    <p:extLst>
      <p:ext uri="{BB962C8B-B14F-4D97-AF65-F5344CB8AC3E}">
        <p14:creationId xmlns:p14="http://schemas.microsoft.com/office/powerpoint/2010/main" val="1793798319"/>
      </p:ext>
    </p:extLst>
  </p:cSld>
  <p:clrMapOvr>
    <a:masterClrMapping/>
  </p:clrMapOvr>
  <p:transition xmlns:p14="http://schemas.microsoft.com/office/powerpoint/2010/main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81025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Price Formation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E[Sale price| V=v ]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=E[X] 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]/[1-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vE[X],  where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l+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d)</a:t>
            </a:r>
          </a:p>
          <a:p>
            <a:pPr eaLnBrk="1" hangingPunct="1"/>
            <a:endParaRPr lang="en-US" sz="2800">
              <a:solidFill>
                <a:srgbClr val="00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=E[Sale Price]=E[X](1-E[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])/[1-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]=</a:t>
            </a:r>
            <a:r>
              <a:rPr lang="en-US" sz="28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E[V] + </a:t>
            </a:r>
            <a:r>
              <a:rPr lang="en-US" sz="28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e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e&lt;0: </a:t>
            </a:r>
            <a:r>
              <a:rPr lang="en-US" sz="2400">
                <a:solidFill>
                  <a:srgbClr val="FF00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the buyers are careful, setting a value below market value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e&gt;0: </a:t>
            </a:r>
            <a:r>
              <a:rPr lang="en-US" sz="2400">
                <a:solidFill>
                  <a:srgbClr val="FF00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the buyers are being reckless, bidding above market value</a:t>
            </a:r>
          </a:p>
          <a:p>
            <a:pPr eaLnBrk="1" hangingPunct="1"/>
            <a:endParaRPr lang="en-US" sz="2400">
              <a:solidFill>
                <a:srgbClr val="FF0000"/>
              </a:solidFill>
              <a:latin typeface="Symbo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e=0: </a:t>
            </a:r>
            <a:r>
              <a:rPr lang="en-US" sz="2400">
                <a:latin typeface="Arial Unicode MS" charset="0"/>
                <a:ea typeface="ＭＳ Ｐゴシック" charset="0"/>
                <a:cs typeface="ＭＳ Ｐゴシック" charset="0"/>
              </a:rPr>
              <a:t>the buyers observe the market value and pay</a:t>
            </a:r>
          </a:p>
          <a:p>
            <a:pPr eaLnBrk="1" hangingPunct="1"/>
            <a:r>
              <a:rPr lang="en-US" sz="2400">
                <a:latin typeface="Arial Unicode MS" charset="0"/>
                <a:ea typeface="ＭＳ Ｐゴシック" charset="0"/>
                <a:cs typeface="ＭＳ Ｐゴシック" charset="0"/>
              </a:rPr>
              <a:t>“their own right price on average”</a:t>
            </a: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Picture 3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12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9144000" cy="602138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Price Formation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= E[Sale price| V=v ]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=E[X] [1-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]/[1-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vE[X],  where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r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l+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d)</a:t>
            </a:r>
          </a:p>
          <a:p>
            <a:pPr eaLnBrk="1" hangingPunct="1"/>
            <a:r>
              <a:rPr lang="en-US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=E[Sale price]=E[X](1-E[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])/[1-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]=</a:t>
            </a:r>
            <a:r>
              <a:rPr lang="en-US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E[V] + </a:t>
            </a:r>
            <a:r>
              <a:rPr lang="en-US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e&gt;0: </a:t>
            </a:r>
            <a:r>
              <a:rPr lang="en-US" sz="2400">
                <a:latin typeface="Arial Unicode MS" charset="0"/>
                <a:ea typeface="ＭＳ Ｐゴシック" charset="0"/>
                <a:cs typeface="ＭＳ Ｐゴシック" charset="0"/>
              </a:rPr>
              <a:t>the buyers observe the market and are optimistic</a:t>
            </a:r>
          </a:p>
          <a:p>
            <a:pPr eaLnBrk="1" hangingPunct="1"/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e&lt;0: </a:t>
            </a:r>
            <a:r>
              <a:rPr lang="en-US" sz="2400">
                <a:latin typeface="Arial Unicode MS" charset="0"/>
                <a:ea typeface="ＭＳ Ｐゴシック" charset="0"/>
                <a:cs typeface="ＭＳ Ｐゴシック" charset="0"/>
              </a:rPr>
              <a:t>the buyers observe the market and are very careful</a:t>
            </a:r>
            <a:r>
              <a:rPr lang="en-US">
                <a:latin typeface="Arial Unicode MS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If P(V=v)= 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baseline="30000">
                <a:solidFill>
                  <a:srgbClr val="FF00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(1-a), a&lt;1, E[r</a:t>
            </a:r>
            <a:r>
              <a:rPr lang="en-US" sz="24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]=(1-a)/(1-ar)</a:t>
            </a:r>
          </a:p>
          <a:p>
            <a:pPr eaLnBrk="1" hangingPunct="1"/>
            <a:r>
              <a:rPr lang="en-US" sz="2400">
                <a:solidFill>
                  <a:srgbClr val="00FF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E[V]=</a:t>
            </a:r>
            <a:r>
              <a:rPr lang="en-US" sz="2400">
                <a:solidFill>
                  <a:srgbClr val="00FF00"/>
                </a:solidFill>
                <a:latin typeface="Symbol" charset="0"/>
                <a:ea typeface="ＭＳ Ｐゴシック" charset="0"/>
                <a:cs typeface="ＭＳ Ｐゴシック" charset="0"/>
              </a:rPr>
              <a:t> a/(1-a), a/(1-a)+e = </a:t>
            </a:r>
            <a:r>
              <a:rPr lang="en-US" sz="240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E[X]</a:t>
            </a:r>
            <a:r>
              <a:rPr lang="en-US" sz="2400">
                <a:solidFill>
                  <a:srgbClr val="00FF00"/>
                </a:solidFill>
                <a:latin typeface="Symbol" charset="0"/>
                <a:ea typeface="ＭＳ Ｐゴシック" charset="0"/>
                <a:cs typeface="ＭＳ Ｐゴシック" charset="0"/>
              </a:rPr>
              <a:t> (1-a)/(1-ra)</a:t>
            </a:r>
          </a:p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E[Income per unit time ]</a:t>
            </a:r>
          </a:p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		=  E[X](1-E[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]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(l+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)/(l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+l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)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3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66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9144000" cy="63119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Price Formation</a:t>
            </a:r>
          </a:p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E[Sale price| V=v ]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=E[X] 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]/[1-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vE[X],  where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l+d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sz="28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=E[Sale price]=E[X](1-E[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])/[1-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]=</a:t>
            </a:r>
            <a:r>
              <a:rPr lang="en-US" sz="28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E[V] + </a:t>
            </a:r>
            <a:r>
              <a:rPr lang="en-US" sz="28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400">
              <a:solidFill>
                <a:srgbClr val="FF0000"/>
              </a:solidFill>
              <a:latin typeface="Symbo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Symbo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e=0: </a:t>
            </a:r>
            <a:r>
              <a:rPr lang="en-US" sz="2400">
                <a:latin typeface="Arial Unicode MS" charset="0"/>
                <a:ea typeface="ＭＳ Ｐゴシック" charset="0"/>
                <a:cs typeface="ＭＳ Ｐゴシック" charset="0"/>
              </a:rPr>
              <a:t>the buyers observe the market value S and pay the “right price on average”</a:t>
            </a:r>
          </a:p>
          <a:p>
            <a:pPr eaLnBrk="1" hangingPunct="1"/>
            <a:r>
              <a:rPr lang="en-US" sz="2400">
                <a:solidFill>
                  <a:srgbClr val="00FF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Example of “Collusion among Bidders” to pay the right price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If P(V=v)= 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baseline="30000">
                <a:solidFill>
                  <a:srgbClr val="FF0000"/>
                </a:solidFill>
                <a:latin typeface="Arial Unicode MS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(1-a), a&lt;1,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E[V]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= a/(1-a), E[r</a:t>
            </a:r>
            <a:r>
              <a:rPr lang="en-US" sz="24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]=(1-a)/(1-ar), </a:t>
            </a: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S=E[X]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 a/(1-ra)</a:t>
            </a:r>
          </a:p>
          <a:p>
            <a:pPr eaLnBrk="1" hangingPunct="1"/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e=0 : a = (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E[X]-1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)/(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E[X]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-r) 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 r = [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1-E[X]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(1-a)]/a </a:t>
            </a:r>
            <a:endParaRPr lang="en-US" sz="2400">
              <a:latin typeface="Arial Unicode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Choose  </a:t>
            </a:r>
            <a:r>
              <a:rPr lang="en-US" sz="2400">
                <a:solidFill>
                  <a:srgbClr val="00FF00"/>
                </a:solidFill>
                <a:latin typeface="Symbol" charset="0"/>
                <a:ea typeface="ＭＳ Ｐゴシック" charset="0"/>
                <a:cs typeface="ＭＳ Ｐゴシック" charset="0"/>
              </a:rPr>
              <a:t>l = dr/(1-r)</a:t>
            </a:r>
            <a:r>
              <a:rPr lang="en-US" sz="240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3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69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Networked Auctions</a:t>
            </a:r>
            <a:endParaRPr lang="en-US" sz="4000">
              <a:solidFill>
                <a:schemeClr val="fol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557338"/>
            <a:ext cx="8208962" cy="48244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N Physically (Network) Interconnected Auctions for the same good (n(t),k(t))</a:t>
            </a:r>
          </a:p>
          <a:p>
            <a:pPr algn="l" eaLnBrk="1" hangingPunct="1">
              <a:lnSpc>
                <a:spcPct val="80000"/>
              </a:lnSpc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A client can only be at one of these auctions at a given instant of time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n(t) = (n</a:t>
            </a:r>
            <a:r>
              <a:rPr lang="en-US" sz="1800" baseline="-24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(t), … , n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(t)) where n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 is the number of bidders at auction i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k(t) = (k</a:t>
            </a:r>
            <a:r>
              <a:rPr lang="en-US" sz="1800" baseline="-24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(t), … , k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(t)) where k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 is the price currently attained at auction i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 &gt; 0 implies that n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(t)&gt;0</a:t>
            </a:r>
          </a:p>
          <a:p>
            <a:pPr algn="l" eaLnBrk="1" hangingPunct="1">
              <a:lnSpc>
                <a:spcPct val="80000"/>
              </a:lnSpc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(t)=0 implies that k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(t)=0,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While when n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(t)&gt;0 then k</a:t>
            </a:r>
            <a:r>
              <a:rPr lang="en-US" sz="18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(t)</a:t>
            </a:r>
            <a:r>
              <a:rPr lang="en-US" sz="1800" u="sng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18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The Mobile Bidder Model – a bidder at auction i who does not have an outstanding (made but not yet accepted) bid can move from auction i to auction j with probability P(i,j) or leave the auction system with probability P(i,N+1)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40" name="Picture 4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551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0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Networked Auctions</a:t>
            </a:r>
            <a:endParaRPr lang="en-US" sz="4000">
              <a:solidFill>
                <a:schemeClr val="fol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125538"/>
            <a:ext cx="8208963" cy="53276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= (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aseline="-24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, … ,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) where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is the external arrival rate of bidders at auction i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u="sng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0; the departure rate of bidders from auction i is: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(y,x) = (y-1)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, if x&gt;0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  </a:t>
            </a: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(y,0) = y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value of the good at auction i is the r.v.  V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(x) = P[V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&gt; x] and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(0) = 1</a:t>
            </a:r>
          </a:p>
          <a:p>
            <a:pPr algn="l" eaLnBrk="1" hangingPunct="1">
              <a:lnSpc>
                <a:spcPct val="80000"/>
              </a:lnSpc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u="sng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0; the departure rate of bidders from auction i is: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	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(y,x) = (y-1)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(x), if x&gt;0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	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(y,0) = y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(0)</a:t>
            </a:r>
          </a:p>
          <a:p>
            <a:pPr algn="l" eaLnBrk="1" hangingPunct="1">
              <a:lnSpc>
                <a:spcPct val="80000"/>
              </a:lnSpc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rate at which bids are accepted at auction I is </a:t>
            </a:r>
            <a:r>
              <a:rPr lang="en-US" sz="2400">
                <a:solidFill>
                  <a:srgbClr val="007600"/>
                </a:solidFill>
                <a:latin typeface="Symbo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400" baseline="-250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en-US" sz="2400">
              <a:solidFill>
                <a:srgbClr val="007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sz="2400">
                <a:solidFill>
                  <a:srgbClr val="007600"/>
                </a:solidFill>
                <a:latin typeface="Arial" charset="0"/>
                <a:ea typeface="ＭＳ Ｐゴシック" charset="0"/>
                <a:cs typeface="ＭＳ Ｐゴシック" charset="0"/>
              </a:rPr>
              <a:t>All rates refer to the inverses of average values of exponentially distributed iid  random variables</a:t>
            </a:r>
          </a:p>
        </p:txBody>
      </p:sp>
      <p:pic>
        <p:nvPicPr>
          <p:cNvPr id="40964" name="Picture 4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69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en-GB" sz="3600">
                <a:latin typeface="Arial" charset="0"/>
                <a:ea typeface="ＭＳ Ｐゴシック" charset="0"/>
                <a:cs typeface="ＭＳ Ｐゴシック" charset="0"/>
              </a:rPr>
              <a:t>System Equations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6092825"/>
          </a:xfrm>
          <a:noFill/>
        </p:spPr>
      </p:pic>
      <p:pic>
        <p:nvPicPr>
          <p:cNvPr id="41988" name="Picture 9" descr="IMP_ML_2CS_PS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84438" cy="735013"/>
          </a:xfrm>
          <a:noFill/>
        </p:spPr>
      </p:pic>
    </p:spTree>
    <p:extLst>
      <p:ext uri="{BB962C8B-B14F-4D97-AF65-F5344CB8AC3E}">
        <p14:creationId xmlns:p14="http://schemas.microsoft.com/office/powerpoint/2010/main" val="1130840564"/>
      </p:ext>
    </p:extLst>
  </p:cSld>
  <p:clrMapOvr>
    <a:masterClrMapping/>
  </p:clrMapOvr>
  <p:transition xmlns:p14="http://schemas.microsoft.com/office/powerpoint/2010/main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048125" y="128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>
                <a:solidFill>
                  <a:schemeClr val="tx2"/>
                </a:solidFill>
                <a:latin typeface="Arial" charset="0"/>
              </a:rPr>
              <a:t>System Equations </a:t>
            </a:r>
            <a:br>
              <a:rPr lang="en-GB" sz="3600">
                <a:solidFill>
                  <a:schemeClr val="tx2"/>
                </a:solidFill>
                <a:latin typeface="Arial" charset="0"/>
              </a:rPr>
            </a:br>
            <a:r>
              <a:rPr lang="en-GB" sz="3600">
                <a:solidFill>
                  <a:schemeClr val="tx2"/>
                </a:solidFill>
                <a:latin typeface="Arial" charset="0"/>
              </a:rPr>
              <a:t>for the Numbers of Bidders</a:t>
            </a:r>
          </a:p>
        </p:txBody>
      </p:sp>
      <p:pic>
        <p:nvPicPr>
          <p:cNvPr id="43013" name="Picture 5" descr="IMP_ML_2CS_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3412"/>
      </p:ext>
    </p:extLst>
  </p:cSld>
  <p:clrMapOvr>
    <a:masterClrMapping/>
  </p:clrMapOvr>
  <p:transition xmlns:p14="http://schemas.microsoft.com/office/powerpoint/2010/main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Generalisation of a Problem Suggested by Laszlo Pap</a:t>
            </a:r>
            <a:br>
              <a:rPr lang="en-GB" sz="2400" dirty="0" smtClean="0"/>
            </a:br>
            <a:r>
              <a:rPr lang="en-GB" sz="2400" dirty="0" smtClean="0"/>
              <a:t>which does not have product form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465459"/>
            <a:ext cx="9144000" cy="456958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N robots Search in an Unknown Universe </a:t>
            </a:r>
          </a:p>
          <a:p>
            <a:pPr eaLnBrk="1" hangingPunct="1"/>
            <a:r>
              <a:rPr lang="en-GB" sz="2400" dirty="0" smtClean="0"/>
              <a:t>N Packets </a:t>
            </a:r>
            <a:r>
              <a:rPr lang="en-GB" sz="2400" dirty="0" err="1" smtClean="0"/>
              <a:t>Travell</a:t>
            </a:r>
            <a:r>
              <a:rPr lang="en-GB" sz="2400" dirty="0" smtClean="0"/>
              <a:t> in an Unknown Network esp. Wireless</a:t>
            </a:r>
          </a:p>
          <a:p>
            <a:pPr eaLnBrk="1" hangingPunct="1"/>
            <a:r>
              <a:rPr lang="en-GB" sz="2400" dirty="0" smtClean="0"/>
              <a:t>Search by Software Robots for Data in a Very Large Distributed Database</a:t>
            </a:r>
          </a:p>
          <a:p>
            <a:pPr eaLnBrk="1" hangingPunct="1"/>
            <a:r>
              <a:rPr lang="en-GB" sz="2400" dirty="0" smtClean="0"/>
              <a:t>Biological Agents Diffusing through a Random Medium until they Encounter a Docking Point</a:t>
            </a:r>
          </a:p>
          <a:p>
            <a:pPr eaLnBrk="1" hangingPunct="1"/>
            <a:r>
              <a:rPr lang="en-GB" sz="2400" dirty="0" smtClean="0"/>
              <a:t>Particles Moving in a Random Medium until they Encounter an Oppositely Charged Receptor  </a:t>
            </a:r>
          </a:p>
          <a:p>
            <a:pPr eaLnBrk="1" hangingPunct="1"/>
            <a:r>
              <a:rPr lang="en-GB" sz="2400" dirty="0" smtClean="0"/>
              <a:t>Randomised Gradient Minimisation (e.g. Simulated Annealing) on Parallel Processors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DF9C21B-25B2-4849-9365-1C8798AFDC63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51B4579-2A69-4324-B51E-1B812B7464C1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016815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76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Analytical Solution under the Active Bidders Assumption</a:t>
            </a:r>
          </a:p>
        </p:txBody>
      </p:sp>
    </p:spTree>
    <p:extLst>
      <p:ext uri="{BB962C8B-B14F-4D97-AF65-F5344CB8AC3E}">
        <p14:creationId xmlns:p14="http://schemas.microsoft.com/office/powerpoint/2010/main" val="177259266"/>
      </p:ext>
    </p:extLst>
  </p:cSld>
  <p:clrMapOvr>
    <a:masterClrMapping/>
  </p:clrMapOvr>
  <p:transition xmlns:p14="http://schemas.microsoft.com/office/powerpoint/2010/main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05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Analytical solution with active bidders, given the value of the good</a:t>
            </a:r>
          </a:p>
        </p:txBody>
      </p:sp>
    </p:spTree>
    <p:extLst>
      <p:ext uri="{BB962C8B-B14F-4D97-AF65-F5344CB8AC3E}">
        <p14:creationId xmlns:p14="http://schemas.microsoft.com/office/powerpoint/2010/main" val="2484346973"/>
      </p:ext>
    </p:extLst>
  </p:cSld>
  <p:clrMapOvr>
    <a:masterClrMapping/>
  </p:clrMapOvr>
  <p:transition xmlns:p14="http://schemas.microsoft.com/office/powerpoint/2010/main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Electronic Network &lt;-&gt; </a:t>
            </a:r>
            <a:r>
              <a:rPr lang="en-GB" sz="2000" smtClean="0">
                <a:solidFill>
                  <a:srgbClr val="000099"/>
                </a:solidFill>
              </a:rPr>
              <a:t>Random Neural Network</a:t>
            </a:r>
            <a:br>
              <a:rPr lang="en-GB" sz="2000" smtClean="0">
                <a:solidFill>
                  <a:srgbClr val="000099"/>
                </a:solidFill>
              </a:rPr>
            </a:br>
            <a:r>
              <a:rPr lang="en-GB" sz="2000" smtClean="0">
                <a:solidFill>
                  <a:srgbClr val="EE0000"/>
                </a:solidFill>
              </a:rPr>
              <a:t>Future Work: Back to our Origins</a:t>
            </a:r>
          </a:p>
        </p:txBody>
      </p:sp>
      <p:sp>
        <p:nvSpPr>
          <p:cNvPr id="747522" name="Text Box 3"/>
          <p:cNvSpPr txBox="1">
            <a:spLocks noChangeArrowheads="1"/>
          </p:cNvSpPr>
          <p:nvPr/>
        </p:nvSpPr>
        <p:spPr bwMode="auto">
          <a:xfrm>
            <a:off x="436563" y="1163638"/>
            <a:ext cx="8458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Tx/>
              <a:buChar char="o"/>
            </a:pPr>
            <a:r>
              <a:rPr lang="en-US" sz="2400"/>
              <a:t>Very Lower Power Ultrafast “Pseudo-Digital” Electronics</a:t>
            </a:r>
          </a:p>
          <a:p>
            <a:pPr marL="225425" indent="-225425">
              <a:buFontTx/>
              <a:buChar char="o"/>
            </a:pPr>
            <a:r>
              <a:rPr lang="en-US" sz="2400"/>
              <a:t>Network of interconnected probabilistic circuits</a:t>
            </a:r>
          </a:p>
          <a:p>
            <a:pPr marL="225425" indent="-225425">
              <a:buFontTx/>
              <a:buChar char="o"/>
            </a:pPr>
            <a:r>
              <a:rPr lang="en-US" sz="2400"/>
              <a:t>Only pulsed signals with negative or positive polarity</a:t>
            </a:r>
          </a:p>
          <a:p>
            <a:pPr marL="225425" indent="-225425">
              <a:buFontTx/>
              <a:buChar char="o"/>
            </a:pPr>
            <a:r>
              <a:rPr lang="en-US" sz="2400"/>
              <a:t>Integrate and fire circuit = Neuron [RC circuit at input, followed by transistor, followed by monostable]</a:t>
            </a:r>
          </a:p>
          <a:p>
            <a:pPr marL="225425" indent="-225425">
              <a:buFontTx/>
              <a:buChar char="o"/>
            </a:pPr>
            <a:r>
              <a:rPr lang="en-US" sz="2400"/>
              <a:t>When RC circuit’s output voltage exceeds a threshold, the “Neuron’s” output pulse train is a sequence of pulses at the characteristic spiking rate (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/>
              <a:t>) of the neuron</a:t>
            </a:r>
          </a:p>
          <a:p>
            <a:pPr marL="225425" indent="-225425">
              <a:buFontTx/>
              <a:buChar char="o"/>
            </a:pPr>
            <a:r>
              <a:rPr lang="en-US" sz="2400"/>
              <a:t>Frequency dividers (eg flip flops) create appropriate pulse trains that emulate the appropriate neural network weights</a:t>
            </a:r>
          </a:p>
          <a:p>
            <a:pPr marL="225425" indent="-225425">
              <a:buFontTx/>
              <a:buChar char="o"/>
            </a:pPr>
            <a:r>
              <a:rPr lang="en-US" sz="2400"/>
              <a:t>Threshold circuits (eg biased diodes and inverters) create appropriate positive or negative pulse trains for different connections</a:t>
            </a:r>
          </a:p>
          <a:p>
            <a:pPr marL="225425" indent="-225425">
              <a:buFontTx/>
              <a:buChar char="-"/>
            </a:pPr>
            <a:endParaRPr lang="en-US" sz="2400"/>
          </a:p>
        </p:txBody>
      </p:sp>
      <p:sp>
        <p:nvSpPr>
          <p:cNvPr id="747523" name="Freeform 4"/>
          <p:cNvSpPr>
            <a:spLocks/>
          </p:cNvSpPr>
          <p:nvPr/>
        </p:nvSpPr>
        <p:spPr bwMode="auto">
          <a:xfrm>
            <a:off x="685800" y="2438400"/>
            <a:ext cx="76200" cy="76200"/>
          </a:xfrm>
          <a:custGeom>
            <a:avLst/>
            <a:gdLst>
              <a:gd name="T0" fmla="*/ 2147483647 w 48"/>
              <a:gd name="T1" fmla="*/ 2147483647 h 48"/>
              <a:gd name="T2" fmla="*/ 0 w 48"/>
              <a:gd name="T3" fmla="*/ 0 h 48"/>
              <a:gd name="T4" fmla="*/ 2147483647 w 48"/>
              <a:gd name="T5" fmla="*/ 2147483647 h 48"/>
              <a:gd name="T6" fmla="*/ 0 60000 65536"/>
              <a:gd name="T7" fmla="*/ 0 60000 65536"/>
              <a:gd name="T8" fmla="*/ 0 60000 65536"/>
              <a:gd name="T9" fmla="*/ 0 w 48"/>
              <a:gd name="T10" fmla="*/ 0 h 48"/>
              <a:gd name="T11" fmla="*/ 48 w 4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">
                <a:moveTo>
                  <a:pt x="48" y="48"/>
                </a:moveTo>
                <a:cubicBezTo>
                  <a:pt x="48" y="48"/>
                  <a:pt x="0" y="0"/>
                  <a:pt x="0" y="0"/>
                </a:cubicBezTo>
                <a:cubicBezTo>
                  <a:pt x="0" y="0"/>
                  <a:pt x="48" y="48"/>
                  <a:pt x="48" y="48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24" name="Freeform 5"/>
          <p:cNvSpPr>
            <a:spLocks/>
          </p:cNvSpPr>
          <p:nvPr/>
        </p:nvSpPr>
        <p:spPr bwMode="auto">
          <a:xfrm>
            <a:off x="762000" y="2171700"/>
            <a:ext cx="2667000" cy="647700"/>
          </a:xfrm>
          <a:custGeom>
            <a:avLst/>
            <a:gdLst>
              <a:gd name="T0" fmla="*/ 0 w 1680"/>
              <a:gd name="T1" fmla="*/ 2147483647 h 408"/>
              <a:gd name="T2" fmla="*/ 2147483647 w 1680"/>
              <a:gd name="T3" fmla="*/ 2147483647 h 408"/>
              <a:gd name="T4" fmla="*/ 2147483647 w 1680"/>
              <a:gd name="T5" fmla="*/ 2147483647 h 408"/>
              <a:gd name="T6" fmla="*/ 2147483647 w 1680"/>
              <a:gd name="T7" fmla="*/ 2147483647 h 408"/>
              <a:gd name="T8" fmla="*/ 2147483647 w 1680"/>
              <a:gd name="T9" fmla="*/ 2147483647 h 408"/>
              <a:gd name="T10" fmla="*/ 2147483647 w 1680"/>
              <a:gd name="T11" fmla="*/ 2147483647 h 408"/>
              <a:gd name="T12" fmla="*/ 2147483647 w 1680"/>
              <a:gd name="T13" fmla="*/ 2147483647 h 408"/>
              <a:gd name="T14" fmla="*/ 2147483647 w 1680"/>
              <a:gd name="T15" fmla="*/ 2147483647 h 408"/>
              <a:gd name="T16" fmla="*/ 2147483647 w 1680"/>
              <a:gd name="T17" fmla="*/ 2147483647 h 408"/>
              <a:gd name="T18" fmla="*/ 2147483647 w 1680"/>
              <a:gd name="T19" fmla="*/ 2147483647 h 408"/>
              <a:gd name="T20" fmla="*/ 2147483647 w 1680"/>
              <a:gd name="T21" fmla="*/ 2147483647 h 4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0"/>
              <a:gd name="T34" fmla="*/ 0 h 408"/>
              <a:gd name="T35" fmla="*/ 1680 w 1680"/>
              <a:gd name="T36" fmla="*/ 408 h 4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0" h="408">
                <a:moveTo>
                  <a:pt x="0" y="312"/>
                </a:moveTo>
                <a:cubicBezTo>
                  <a:pt x="92" y="336"/>
                  <a:pt x="184" y="360"/>
                  <a:pt x="240" y="312"/>
                </a:cubicBezTo>
                <a:cubicBezTo>
                  <a:pt x="296" y="264"/>
                  <a:pt x="304" y="16"/>
                  <a:pt x="336" y="24"/>
                </a:cubicBezTo>
                <a:cubicBezTo>
                  <a:pt x="368" y="32"/>
                  <a:pt x="368" y="312"/>
                  <a:pt x="432" y="360"/>
                </a:cubicBezTo>
                <a:cubicBezTo>
                  <a:pt x="496" y="408"/>
                  <a:pt x="656" y="368"/>
                  <a:pt x="720" y="312"/>
                </a:cubicBezTo>
                <a:cubicBezTo>
                  <a:pt x="784" y="256"/>
                  <a:pt x="776" y="16"/>
                  <a:pt x="816" y="24"/>
                </a:cubicBezTo>
                <a:cubicBezTo>
                  <a:pt x="856" y="32"/>
                  <a:pt x="896" y="328"/>
                  <a:pt x="960" y="360"/>
                </a:cubicBezTo>
                <a:cubicBezTo>
                  <a:pt x="1024" y="392"/>
                  <a:pt x="1152" y="272"/>
                  <a:pt x="1200" y="216"/>
                </a:cubicBezTo>
                <a:cubicBezTo>
                  <a:pt x="1248" y="160"/>
                  <a:pt x="1208" y="0"/>
                  <a:pt x="1248" y="24"/>
                </a:cubicBezTo>
                <a:cubicBezTo>
                  <a:pt x="1288" y="48"/>
                  <a:pt x="1368" y="312"/>
                  <a:pt x="1440" y="360"/>
                </a:cubicBezTo>
                <a:cubicBezTo>
                  <a:pt x="1512" y="408"/>
                  <a:pt x="1648" y="320"/>
                  <a:pt x="1680" y="312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0"/>
          </a:xfrm>
        </p:spPr>
        <p:txBody>
          <a:bodyPr/>
          <a:lstStyle/>
          <a:p>
            <a:pPr eaLnBrk="1" hangingPunct="1"/>
            <a:r>
              <a:rPr lang="en-GB" dirty="0" smtClean="0"/>
              <a:t>Sample of Publications on the RNN</a:t>
            </a:r>
          </a:p>
        </p:txBody>
      </p:sp>
      <p:sp>
        <p:nvSpPr>
          <p:cNvPr id="74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65225"/>
            <a:ext cx="8229600" cy="4840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Gelenbe. Random neural networks with negative and positive signals and product form solution. </a:t>
            </a:r>
            <a:r>
              <a:rPr lang="en-GB" sz="1600" i="1" dirty="0" smtClean="0">
                <a:solidFill>
                  <a:schemeClr val="bg1"/>
                </a:solidFill>
              </a:rPr>
              <a:t>Neural Computation</a:t>
            </a:r>
            <a:r>
              <a:rPr lang="en-GB" sz="1600" dirty="0" smtClean="0">
                <a:solidFill>
                  <a:schemeClr val="bg1"/>
                </a:solidFill>
              </a:rPr>
              <a:t>, 2:239-247, </a:t>
            </a:r>
            <a:r>
              <a:rPr lang="en-GB" sz="1600" dirty="0" err="1" smtClean="0">
                <a:solidFill>
                  <a:schemeClr val="bg1"/>
                </a:solidFill>
              </a:rPr>
              <a:t>Feburary</a:t>
            </a:r>
            <a:r>
              <a:rPr lang="en-GB" sz="1600" dirty="0" smtClean="0">
                <a:solidFill>
                  <a:schemeClr val="bg1"/>
                </a:solidFill>
              </a:rPr>
              <a:t> 1990.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Gelenbe. Learning in the recurrent random neural network. </a:t>
            </a:r>
            <a:r>
              <a:rPr lang="en-GB" sz="1600" i="1" dirty="0" smtClean="0">
                <a:solidFill>
                  <a:schemeClr val="bg1"/>
                </a:solidFill>
              </a:rPr>
              <a:t>Neural Computation</a:t>
            </a:r>
            <a:r>
              <a:rPr lang="en-GB" sz="1600" dirty="0" smtClean="0">
                <a:solidFill>
                  <a:schemeClr val="bg1"/>
                </a:solidFill>
              </a:rPr>
              <a:t>, 5:154-164, 1993.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 and C. Cramer. Oscillatory </a:t>
            </a:r>
            <a:r>
              <a:rPr lang="en-GB" sz="1600" dirty="0" err="1" smtClean="0">
                <a:solidFill>
                  <a:schemeClr val="bg1"/>
                </a:solidFill>
              </a:rPr>
              <a:t>corthico</a:t>
            </a:r>
            <a:r>
              <a:rPr lang="en-GB" sz="1600" dirty="0" smtClean="0">
                <a:solidFill>
                  <a:schemeClr val="bg1"/>
                </a:solidFill>
              </a:rPr>
              <a:t>-thalamic response to somatosensory input. </a:t>
            </a:r>
            <a:r>
              <a:rPr lang="en-GB" sz="1600" i="1" dirty="0" err="1" smtClean="0">
                <a:solidFill>
                  <a:schemeClr val="bg1"/>
                </a:solidFill>
              </a:rPr>
              <a:t>Biosystems</a:t>
            </a:r>
            <a:r>
              <a:rPr lang="en-GB" sz="1600" dirty="0" smtClean="0">
                <a:solidFill>
                  <a:schemeClr val="bg1"/>
                </a:solidFill>
              </a:rPr>
              <a:t>, 48(1-3):67-75, November 1998.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 and J.M. </a:t>
            </a:r>
            <a:r>
              <a:rPr lang="en-GB" sz="1600" dirty="0" err="1" smtClean="0">
                <a:solidFill>
                  <a:schemeClr val="bg1"/>
                </a:solidFill>
              </a:rPr>
              <a:t>Fourneau</a:t>
            </a:r>
            <a:r>
              <a:rPr lang="en-GB" sz="1600" dirty="0" smtClean="0">
                <a:solidFill>
                  <a:schemeClr val="bg1"/>
                </a:solidFill>
              </a:rPr>
              <a:t>. Random neural networks with multiple classes of signals. </a:t>
            </a:r>
            <a:r>
              <a:rPr lang="en-GB" sz="1600" i="1" dirty="0" smtClean="0">
                <a:solidFill>
                  <a:schemeClr val="bg1"/>
                </a:solidFill>
              </a:rPr>
              <a:t>Neural Computation</a:t>
            </a:r>
            <a:r>
              <a:rPr lang="en-GB" sz="1600" dirty="0" smtClean="0">
                <a:solidFill>
                  <a:schemeClr val="bg1"/>
                </a:solidFill>
              </a:rPr>
              <a:t>, 11(4):953-963, May 1999.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Gelenbe, Z.H. Mao, and Y.D. Li. Function approximation with spiked random networks. </a:t>
            </a:r>
            <a:r>
              <a:rPr lang="en-GB" sz="1600" i="1" dirty="0" smtClean="0">
                <a:solidFill>
                  <a:schemeClr val="bg1"/>
                </a:solidFill>
              </a:rPr>
              <a:t>IEEE </a:t>
            </a:r>
            <a:r>
              <a:rPr lang="en-GB" sz="1600" i="1" dirty="0" err="1" smtClean="0">
                <a:solidFill>
                  <a:schemeClr val="bg1"/>
                </a:solidFill>
              </a:rPr>
              <a:t>Transactitons</a:t>
            </a:r>
            <a:r>
              <a:rPr lang="en-GB" sz="1600" i="1" dirty="0" smtClean="0">
                <a:solidFill>
                  <a:schemeClr val="bg1"/>
                </a:solidFill>
              </a:rPr>
              <a:t> on Neural Networks</a:t>
            </a:r>
            <a:r>
              <a:rPr lang="en-GB" sz="1600" dirty="0" smtClean="0">
                <a:solidFill>
                  <a:schemeClr val="bg1"/>
                </a:solidFill>
              </a:rPr>
              <a:t>, 10(1):3-9, January 1999.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 and K. </a:t>
            </a:r>
            <a:r>
              <a:rPr lang="en-GB" sz="1600" dirty="0" err="1" smtClean="0">
                <a:solidFill>
                  <a:schemeClr val="bg1"/>
                </a:solidFill>
              </a:rPr>
              <a:t>Hussain</a:t>
            </a:r>
            <a:r>
              <a:rPr lang="en-GB" sz="1600" dirty="0" smtClean="0">
                <a:solidFill>
                  <a:schemeClr val="bg1"/>
                </a:solidFill>
              </a:rPr>
              <a:t>. Learning in the multiple class random neural network. </a:t>
            </a:r>
            <a:r>
              <a:rPr lang="en-GB" sz="1600" i="1" dirty="0" smtClean="0">
                <a:solidFill>
                  <a:schemeClr val="bg1"/>
                </a:solidFill>
              </a:rPr>
              <a:t>IEEE Transactions on Neural Networks</a:t>
            </a:r>
            <a:r>
              <a:rPr lang="en-GB" sz="1600" dirty="0" smtClean="0">
                <a:solidFill>
                  <a:schemeClr val="bg1"/>
                </a:solidFill>
              </a:rPr>
              <a:t>, 13(6):1257-1267, November 2002.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Gelenbe, T. </a:t>
            </a:r>
            <a:r>
              <a:rPr lang="en-GB" sz="1600" dirty="0" err="1" smtClean="0">
                <a:solidFill>
                  <a:schemeClr val="bg1"/>
                </a:solidFill>
              </a:rPr>
              <a:t>Koçak</a:t>
            </a:r>
            <a:r>
              <a:rPr lang="en-GB" sz="1600" dirty="0" smtClean="0">
                <a:solidFill>
                  <a:schemeClr val="bg1"/>
                </a:solidFill>
              </a:rPr>
              <a:t>, and </a:t>
            </a:r>
            <a:r>
              <a:rPr lang="en-GB" sz="1600" dirty="0" err="1" smtClean="0">
                <a:solidFill>
                  <a:schemeClr val="bg1"/>
                </a:solidFill>
              </a:rPr>
              <a:t>Rong</a:t>
            </a:r>
            <a:r>
              <a:rPr lang="en-GB" sz="1600" dirty="0" smtClean="0">
                <a:solidFill>
                  <a:schemeClr val="bg1"/>
                </a:solidFill>
              </a:rPr>
              <a:t> Wang. Wafer surface reconstruction from top-down scanning electron microscope images. </a:t>
            </a:r>
            <a:r>
              <a:rPr lang="en-GB" sz="1600" i="1" dirty="0" smtClean="0">
                <a:solidFill>
                  <a:schemeClr val="bg1"/>
                </a:solidFill>
              </a:rPr>
              <a:t>Microelectronic Engineering</a:t>
            </a:r>
            <a:r>
              <a:rPr lang="en-GB" sz="1600" dirty="0" smtClean="0">
                <a:solidFill>
                  <a:schemeClr val="bg1"/>
                </a:solidFill>
              </a:rPr>
              <a:t>, 75(2):216-233, August 2004.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 Gelenbe, Z.H. Mao, and Y.D. Li. Function approximation by random neural networks with a bounded number of layers. </a:t>
            </a:r>
            <a:r>
              <a:rPr lang="en-GB" sz="1600" i="1" dirty="0" smtClean="0">
                <a:solidFill>
                  <a:schemeClr val="bg1"/>
                </a:solidFill>
              </a:rPr>
              <a:t>Journal of Differential Equations and Dynamical Systems</a:t>
            </a:r>
            <a:r>
              <a:rPr lang="en-GB" sz="1600" dirty="0" smtClean="0">
                <a:solidFill>
                  <a:schemeClr val="bg1"/>
                </a:solidFill>
              </a:rPr>
              <a:t>, 12(1-2):143-170, 2004.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E. Gelenbe, S. </a:t>
            </a:r>
            <a:r>
              <a:rPr lang="en-GB" sz="1600" dirty="0" err="1" smtClean="0">
                <a:solidFill>
                  <a:schemeClr val="bg1"/>
                </a:solidFill>
              </a:rPr>
              <a:t>Timotheou</a:t>
            </a:r>
            <a:r>
              <a:rPr lang="en-GB" sz="1600" dirty="0" smtClean="0">
                <a:solidFill>
                  <a:schemeClr val="bg1"/>
                </a:solidFill>
              </a:rPr>
              <a:t>. Random Neural Networks with Synchronised Interactions.</a:t>
            </a:r>
            <a:r>
              <a:rPr lang="en-GB" sz="1600" b="0" dirty="0" smtClean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i="1" dirty="0" smtClean="0">
                <a:solidFill>
                  <a:schemeClr val="bg1"/>
                </a:solidFill>
              </a:rPr>
              <a:t>Neural Computation. 2008.</a:t>
            </a:r>
          </a:p>
          <a:p>
            <a:pPr eaLnBrk="1" hangingPunct="1">
              <a:lnSpc>
                <a:spcPct val="80000"/>
              </a:lnSpc>
            </a:pPr>
            <a:endParaRPr lang="en-GB" sz="1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69" name="WordArt 2"/>
          <p:cNvSpPr>
            <a:spLocks noChangeArrowheads="1" noChangeShapeType="1" noTextEdit="1"/>
          </p:cNvSpPr>
          <p:nvPr/>
        </p:nvSpPr>
        <p:spPr bwMode="auto">
          <a:xfrm>
            <a:off x="-6459538" y="725488"/>
            <a:ext cx="22063076" cy="427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>
                    <a:alpha val="20000"/>
                  </a:srgbClr>
                </a:solidFill>
                <a:latin typeface="Arial Black"/>
              </a:rPr>
              <a:t>Thank You !</a:t>
            </a:r>
          </a:p>
        </p:txBody>
      </p:sp>
      <p:sp>
        <p:nvSpPr>
          <p:cNvPr id="749570" name="Rectangle 3"/>
          <p:cNvSpPr>
            <a:spLocks noChangeArrowheads="1"/>
          </p:cNvSpPr>
          <p:nvPr/>
        </p:nvSpPr>
        <p:spPr bwMode="auto">
          <a:xfrm>
            <a:off x="457200" y="4811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rgbClr val="333399"/>
                </a:solidFill>
                <a:latin typeface="Century Gothic" pitchFamily="34" charset="0"/>
              </a:rPr>
              <a:t>http://san.ee.ic.ac.uk</a:t>
            </a:r>
          </a:p>
        </p:txBody>
      </p:sp>
      <p:sp>
        <p:nvSpPr>
          <p:cNvPr id="749571" name="WordArt 4"/>
          <p:cNvSpPr>
            <a:spLocks noChangeArrowheads="1" noChangeShapeType="1" noTextEdit="1"/>
          </p:cNvSpPr>
          <p:nvPr/>
        </p:nvSpPr>
        <p:spPr bwMode="auto">
          <a:xfrm>
            <a:off x="354013" y="2513013"/>
            <a:ext cx="8435975" cy="163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Thank You !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BA8B7B45-D94C-4CDB-A429-1493F1FC2C71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16ED73B-1918-4D1D-A2F7-A93C1E2B06E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n-GB" dirty="0" smtClean="0"/>
              <a:t>Packets Travel, Get Lost, Some </a:t>
            </a:r>
            <a:r>
              <a:rPr lang="en-GB" sz="3200" dirty="0" smtClean="0"/>
              <a:t>Time Later .. Packet Retransmission</a:t>
            </a:r>
          </a:p>
        </p:txBody>
      </p:sp>
      <p:sp>
        <p:nvSpPr>
          <p:cNvPr id="23557" name="AutoShape 3"/>
          <p:cNvSpPr>
            <a:spLocks noChangeArrowheads="1"/>
          </p:cNvSpPr>
          <p:nvPr/>
        </p:nvSpPr>
        <p:spPr bwMode="auto">
          <a:xfrm>
            <a:off x="755650" y="3500438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4"/>
          <p:cNvSpPr>
            <a:spLocks noChangeArrowheads="1"/>
          </p:cNvSpPr>
          <p:nvPr/>
        </p:nvSpPr>
        <p:spPr bwMode="auto">
          <a:xfrm>
            <a:off x="1187450" y="5229225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5"/>
          <p:cNvSpPr>
            <a:spLocks noChangeArrowheads="1"/>
          </p:cNvSpPr>
          <p:nvPr/>
        </p:nvSpPr>
        <p:spPr bwMode="auto">
          <a:xfrm>
            <a:off x="3419475" y="5516563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6"/>
          <p:cNvSpPr>
            <a:spLocks noChangeArrowheads="1"/>
          </p:cNvSpPr>
          <p:nvPr/>
        </p:nvSpPr>
        <p:spPr bwMode="auto">
          <a:xfrm>
            <a:off x="3348038" y="3141663"/>
            <a:ext cx="576262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7"/>
          <p:cNvSpPr>
            <a:spLocks noChangeArrowheads="1"/>
          </p:cNvSpPr>
          <p:nvPr/>
        </p:nvSpPr>
        <p:spPr bwMode="auto">
          <a:xfrm>
            <a:off x="4716463" y="2852738"/>
            <a:ext cx="576262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8"/>
          <p:cNvSpPr>
            <a:spLocks noChangeArrowheads="1"/>
          </p:cNvSpPr>
          <p:nvPr/>
        </p:nvSpPr>
        <p:spPr bwMode="auto">
          <a:xfrm>
            <a:off x="4067175" y="3860800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9"/>
          <p:cNvSpPr>
            <a:spLocks noChangeArrowheads="1"/>
          </p:cNvSpPr>
          <p:nvPr/>
        </p:nvSpPr>
        <p:spPr bwMode="auto">
          <a:xfrm>
            <a:off x="2051050" y="2852738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10"/>
          <p:cNvSpPr>
            <a:spLocks noChangeArrowheads="1"/>
          </p:cNvSpPr>
          <p:nvPr/>
        </p:nvSpPr>
        <p:spPr bwMode="auto">
          <a:xfrm>
            <a:off x="5508625" y="5445125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utoShape 11"/>
          <p:cNvSpPr>
            <a:spLocks noChangeArrowheads="1"/>
          </p:cNvSpPr>
          <p:nvPr/>
        </p:nvSpPr>
        <p:spPr bwMode="auto">
          <a:xfrm>
            <a:off x="6011863" y="2492375"/>
            <a:ext cx="576262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utoShape 12"/>
          <p:cNvSpPr>
            <a:spLocks noChangeArrowheads="1"/>
          </p:cNvSpPr>
          <p:nvPr/>
        </p:nvSpPr>
        <p:spPr bwMode="auto">
          <a:xfrm>
            <a:off x="3348038" y="1989138"/>
            <a:ext cx="576262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utoShape 13"/>
          <p:cNvSpPr>
            <a:spLocks noChangeArrowheads="1"/>
          </p:cNvSpPr>
          <p:nvPr/>
        </p:nvSpPr>
        <p:spPr bwMode="auto">
          <a:xfrm>
            <a:off x="7667625" y="3141663"/>
            <a:ext cx="576263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AutoShape 14"/>
          <p:cNvSpPr>
            <a:spLocks noChangeArrowheads="1"/>
          </p:cNvSpPr>
          <p:nvPr/>
        </p:nvSpPr>
        <p:spPr bwMode="auto">
          <a:xfrm>
            <a:off x="7380288" y="5373688"/>
            <a:ext cx="576262" cy="647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69" name="AutoShape 15"/>
          <p:cNvCxnSpPr>
            <a:cxnSpLocks noChangeShapeType="1"/>
            <a:stCxn id="23561" idx="3"/>
            <a:endCxn id="23565" idx="1"/>
          </p:cNvCxnSpPr>
          <p:nvPr/>
        </p:nvCxnSpPr>
        <p:spPr bwMode="auto">
          <a:xfrm flipV="1">
            <a:off x="5292725" y="2751138"/>
            <a:ext cx="719138" cy="5000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570" name="AutoShape 16"/>
          <p:cNvCxnSpPr>
            <a:cxnSpLocks noChangeShapeType="1"/>
            <a:stCxn id="23565" idx="3"/>
            <a:endCxn id="23567" idx="1"/>
          </p:cNvCxnSpPr>
          <p:nvPr/>
        </p:nvCxnSpPr>
        <p:spPr bwMode="auto">
          <a:xfrm>
            <a:off x="6588125" y="2890838"/>
            <a:ext cx="1079500" cy="509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571" name="AutoShape 17"/>
          <p:cNvCxnSpPr>
            <a:cxnSpLocks noChangeShapeType="1"/>
          </p:cNvCxnSpPr>
          <p:nvPr/>
        </p:nvCxnSpPr>
        <p:spPr bwMode="auto">
          <a:xfrm>
            <a:off x="1692275" y="5661025"/>
            <a:ext cx="1655763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2" name="AutoShape 18"/>
          <p:cNvCxnSpPr>
            <a:cxnSpLocks noChangeShapeType="1"/>
            <a:stCxn id="23559" idx="3"/>
            <a:endCxn id="23564" idx="1"/>
          </p:cNvCxnSpPr>
          <p:nvPr/>
        </p:nvCxnSpPr>
        <p:spPr bwMode="auto">
          <a:xfrm flipV="1">
            <a:off x="3995738" y="5703888"/>
            <a:ext cx="1512887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3" name="AutoShape 19"/>
          <p:cNvCxnSpPr>
            <a:cxnSpLocks noChangeShapeType="1"/>
            <a:stCxn id="23564" idx="1"/>
            <a:endCxn id="23562" idx="3"/>
          </p:cNvCxnSpPr>
          <p:nvPr/>
        </p:nvCxnSpPr>
        <p:spPr bwMode="auto">
          <a:xfrm flipH="1" flipV="1">
            <a:off x="4643438" y="4259263"/>
            <a:ext cx="865187" cy="144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74" name="Text Box 20"/>
          <p:cNvSpPr txBox="1">
            <a:spLocks noChangeArrowheads="1"/>
          </p:cNvSpPr>
          <p:nvPr/>
        </p:nvSpPr>
        <p:spPr bwMode="auto">
          <a:xfrm>
            <a:off x="468313" y="479742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33CC"/>
                </a:solidFill>
              </a:rPr>
              <a:t>Source</a:t>
            </a:r>
          </a:p>
        </p:txBody>
      </p:sp>
      <p:sp>
        <p:nvSpPr>
          <p:cNvPr id="23575" name="Text Box 21"/>
          <p:cNvSpPr txBox="1">
            <a:spLocks noChangeArrowheads="1"/>
          </p:cNvSpPr>
          <p:nvPr/>
        </p:nvSpPr>
        <p:spPr bwMode="auto">
          <a:xfrm>
            <a:off x="7524750" y="249237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66"/>
                </a:solidFill>
              </a:rPr>
              <a:t>Destination</a:t>
            </a:r>
          </a:p>
        </p:txBody>
      </p:sp>
      <p:sp>
        <p:nvSpPr>
          <p:cNvPr id="23576" name="Text Box 22"/>
          <p:cNvSpPr txBox="1">
            <a:spLocks noChangeArrowheads="1"/>
          </p:cNvSpPr>
          <p:nvPr/>
        </p:nvSpPr>
        <p:spPr bwMode="auto">
          <a:xfrm>
            <a:off x="6143625" y="3500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</a:t>
            </a:r>
          </a:p>
        </p:txBody>
      </p:sp>
      <p:sp>
        <p:nvSpPr>
          <p:cNvPr id="23577" name="Text Box 23"/>
          <p:cNvSpPr txBox="1">
            <a:spLocks noChangeArrowheads="1"/>
          </p:cNvSpPr>
          <p:nvPr/>
        </p:nvSpPr>
        <p:spPr bwMode="auto">
          <a:xfrm>
            <a:off x="5076825" y="24923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A</a:t>
            </a:r>
          </a:p>
        </p:txBody>
      </p:sp>
      <p:sp>
        <p:nvSpPr>
          <p:cNvPr id="23578" name="Text Box 24"/>
          <p:cNvSpPr txBox="1">
            <a:spLocks noChangeArrowheads="1"/>
          </p:cNvSpPr>
          <p:nvPr/>
        </p:nvSpPr>
        <p:spPr bwMode="auto">
          <a:xfrm>
            <a:off x="6300788" y="5734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</a:t>
            </a:r>
          </a:p>
        </p:txBody>
      </p:sp>
      <p:cxnSp>
        <p:nvCxnSpPr>
          <p:cNvPr id="23579" name="AutoShape 25"/>
          <p:cNvCxnSpPr>
            <a:cxnSpLocks noChangeShapeType="1"/>
            <a:stCxn id="23560" idx="1"/>
            <a:endCxn id="23563" idx="3"/>
          </p:cNvCxnSpPr>
          <p:nvPr/>
        </p:nvCxnSpPr>
        <p:spPr bwMode="auto">
          <a:xfrm flipH="1" flipV="1">
            <a:off x="2627313" y="3251200"/>
            <a:ext cx="720725" cy="14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80" name="AutoShape 26"/>
          <p:cNvCxnSpPr>
            <a:cxnSpLocks noChangeShapeType="1"/>
            <a:stCxn id="23563" idx="0"/>
            <a:endCxn id="23566" idx="1"/>
          </p:cNvCxnSpPr>
          <p:nvPr/>
        </p:nvCxnSpPr>
        <p:spPr bwMode="auto">
          <a:xfrm flipV="1">
            <a:off x="2438400" y="2247900"/>
            <a:ext cx="909638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81" name="AutoShape 27"/>
          <p:cNvCxnSpPr>
            <a:cxnSpLocks noChangeShapeType="1"/>
            <a:stCxn id="23566" idx="3"/>
            <a:endCxn id="23561" idx="1"/>
          </p:cNvCxnSpPr>
          <p:nvPr/>
        </p:nvCxnSpPr>
        <p:spPr bwMode="auto">
          <a:xfrm>
            <a:off x="3924300" y="2387600"/>
            <a:ext cx="792163" cy="723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582" name="AutoShape 28"/>
          <p:cNvCxnSpPr>
            <a:cxnSpLocks noChangeShapeType="1"/>
            <a:stCxn id="23562" idx="0"/>
            <a:endCxn id="23560" idx="3"/>
          </p:cNvCxnSpPr>
          <p:nvPr/>
        </p:nvCxnSpPr>
        <p:spPr bwMode="auto">
          <a:xfrm flipH="1" flipV="1">
            <a:off x="3924300" y="3540125"/>
            <a:ext cx="530225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83" name="AutoShape 29"/>
          <p:cNvSpPr>
            <a:spLocks noChangeArrowheads="1"/>
          </p:cNvSpPr>
          <p:nvPr/>
        </p:nvSpPr>
        <p:spPr bwMode="auto">
          <a:xfrm>
            <a:off x="3851275" y="908050"/>
            <a:ext cx="2520950" cy="1377950"/>
          </a:xfrm>
          <a:prstGeom prst="wedgeRoundRectCallout">
            <a:avLst>
              <a:gd name="adj1" fmla="val -45153"/>
              <a:gd name="adj2" fmla="val 63773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The packet had visited 6 hops .. I’ll drop it ‘coz ‘tis too old!!</a:t>
            </a:r>
          </a:p>
        </p:txBody>
      </p:sp>
      <p:sp>
        <p:nvSpPr>
          <p:cNvPr id="23584" name="AutoShape 30"/>
          <p:cNvSpPr>
            <a:spLocks noChangeArrowheads="1"/>
          </p:cNvSpPr>
          <p:nvPr/>
        </p:nvSpPr>
        <p:spPr bwMode="auto">
          <a:xfrm>
            <a:off x="1111348" y="3716338"/>
            <a:ext cx="3263704" cy="1882604"/>
          </a:xfrm>
          <a:prstGeom prst="wedgeEllipseCallout">
            <a:avLst>
              <a:gd name="adj1" fmla="val -38806"/>
              <a:gd name="adj2" fmla="val 6130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dirty="0"/>
              <a:t>6+M Time units elapsed: the packet must be lost. I’ll send it again</a:t>
            </a:r>
          </a:p>
        </p:txBody>
      </p:sp>
      <p:sp>
        <p:nvSpPr>
          <p:cNvPr id="23585" name="Line 31"/>
          <p:cNvSpPr>
            <a:spLocks noChangeShapeType="1"/>
          </p:cNvSpPr>
          <p:nvPr/>
        </p:nvSpPr>
        <p:spPr bwMode="auto">
          <a:xfrm flipH="1" flipV="1">
            <a:off x="1042988" y="4076700"/>
            <a:ext cx="504825" cy="11525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86" name="Line 32"/>
          <p:cNvSpPr>
            <a:spLocks noChangeShapeType="1"/>
          </p:cNvSpPr>
          <p:nvPr/>
        </p:nvSpPr>
        <p:spPr bwMode="auto">
          <a:xfrm flipV="1">
            <a:off x="1116013" y="3213100"/>
            <a:ext cx="1008062" cy="28733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87" name="Line 33"/>
          <p:cNvSpPr>
            <a:spLocks noChangeShapeType="1"/>
          </p:cNvSpPr>
          <p:nvPr/>
        </p:nvSpPr>
        <p:spPr bwMode="auto">
          <a:xfrm flipV="1">
            <a:off x="2555875" y="2492375"/>
            <a:ext cx="936625" cy="576263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23588" name="AutoShape 34"/>
          <p:cNvCxnSpPr>
            <a:cxnSpLocks noChangeShapeType="1"/>
            <a:stCxn id="23566" idx="2"/>
            <a:endCxn id="23561" idx="1"/>
          </p:cNvCxnSpPr>
          <p:nvPr/>
        </p:nvCxnSpPr>
        <p:spPr bwMode="auto">
          <a:xfrm>
            <a:off x="3575050" y="2636838"/>
            <a:ext cx="1141413" cy="474662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23589" name="AutoShape 35"/>
          <p:cNvCxnSpPr>
            <a:cxnSpLocks noChangeShapeType="1"/>
            <a:stCxn id="23561" idx="0"/>
            <a:endCxn id="23565" idx="1"/>
          </p:cNvCxnSpPr>
          <p:nvPr/>
        </p:nvCxnSpPr>
        <p:spPr bwMode="auto">
          <a:xfrm flipV="1">
            <a:off x="5103813" y="2751138"/>
            <a:ext cx="908050" cy="10160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23590" name="AutoShape 36"/>
          <p:cNvCxnSpPr>
            <a:cxnSpLocks noChangeShapeType="1"/>
          </p:cNvCxnSpPr>
          <p:nvPr/>
        </p:nvCxnSpPr>
        <p:spPr bwMode="auto">
          <a:xfrm>
            <a:off x="6011863" y="2924175"/>
            <a:ext cx="1655762" cy="649288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826385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7C090CA-74D2-4F49-A9D5-78A24B3CB6AA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66EFE65E-DEC8-455D-BDF7-AFE75A5D0209}" type="slidenum">
              <a:rPr lang="en-GB" smtClean="0"/>
              <a:pPr/>
              <a:t>13</a:t>
            </a:fld>
            <a:endParaRPr lang="en-GB" smtClean="0"/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87425" y="33338"/>
          <a:ext cx="5441950" cy="44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3377880" imgH="3047760" progId="Equation.3">
                  <p:embed/>
                </p:oleObj>
              </mc:Choice>
              <mc:Fallback>
                <p:oleObj name="Equation" r:id="rId3" imgW="3377880" imgH="304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33338"/>
                        <a:ext cx="5441950" cy="440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857625" y="5000625"/>
            <a:ext cx="500063" cy="2857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29000" y="6072188"/>
            <a:ext cx="571500" cy="3571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25" y="5857875"/>
            <a:ext cx="642938" cy="357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28938" y="5500688"/>
            <a:ext cx="428625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822950" y="5535613"/>
            <a:ext cx="714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1643063" y="5429250"/>
            <a:ext cx="4143375" cy="7143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786438" y="5429250"/>
            <a:ext cx="1357312" cy="7143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5" y="5429250"/>
            <a:ext cx="61277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x=0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5063" y="5715000"/>
            <a:ext cx="785812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x=D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25" y="6286500"/>
            <a:ext cx="61277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L(t)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3250" y="4714875"/>
            <a:ext cx="6127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P(t)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7688" y="6143625"/>
            <a:ext cx="785812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W</a:t>
            </a:r>
            <a:r>
              <a:rPr lang="en-GB" baseline="-25000" dirty="0" err="1"/>
              <a:t>i</a:t>
            </a:r>
            <a:r>
              <a:rPr lang="en-GB" dirty="0"/>
              <a:t>(t)</a:t>
            </a:r>
          </a:p>
        </p:txBody>
      </p:sp>
      <p:cxnSp>
        <p:nvCxnSpPr>
          <p:cNvPr id="23" name="Straight Arrow Connector 22"/>
          <p:cNvCxnSpPr>
            <a:stCxn id="15" idx="1"/>
            <a:endCxn id="7" idx="7"/>
          </p:cNvCxnSpPr>
          <p:nvPr/>
        </p:nvCxnSpPr>
        <p:spPr>
          <a:xfrm rot="5400000">
            <a:off x="2998787" y="5194301"/>
            <a:ext cx="409575" cy="1022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>
            <a:stCxn id="7" idx="6"/>
            <a:endCxn id="6" idx="2"/>
          </p:cNvCxnSpPr>
          <p:nvPr/>
        </p:nvCxnSpPr>
        <p:spPr>
          <a:xfrm>
            <a:off x="2786063" y="6037263"/>
            <a:ext cx="642937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>
            <a:stCxn id="6" idx="7"/>
          </p:cNvCxnSpPr>
          <p:nvPr/>
        </p:nvCxnSpPr>
        <p:spPr>
          <a:xfrm rot="5400000" flipH="1" flipV="1">
            <a:off x="4825207" y="4591844"/>
            <a:ext cx="623887" cy="2441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>
            <a:endCxn id="5" idx="2"/>
          </p:cNvCxnSpPr>
          <p:nvPr/>
        </p:nvCxnSpPr>
        <p:spPr>
          <a:xfrm flipV="1">
            <a:off x="1714500" y="5143500"/>
            <a:ext cx="2143125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Arrow Connector 32"/>
          <p:cNvCxnSpPr>
            <a:stCxn id="5" idx="6"/>
          </p:cNvCxnSpPr>
          <p:nvPr/>
        </p:nvCxnSpPr>
        <p:spPr>
          <a:xfrm>
            <a:off x="4357688" y="5143500"/>
            <a:ext cx="2000250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>
          <a:xfrm>
            <a:off x="7500938" y="5214938"/>
            <a:ext cx="1357312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ym typeface="Wingdings" pitchFamily="2" charset="2"/>
              </a:rPr>
              <a:t>x infinity</a:t>
            </a:r>
            <a:endParaRPr lang="en-GB" dirty="0"/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6715125" y="0"/>
            <a:ext cx="2428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smtClean="0"/>
              <a:t>N Coupled</a:t>
            </a:r>
            <a:endParaRPr lang="en-GB" sz="3600" dirty="0"/>
          </a:p>
          <a:p>
            <a:r>
              <a:rPr lang="en-GB" sz="3600" dirty="0" smtClean="0"/>
              <a:t>Brownian</a:t>
            </a:r>
            <a:endParaRPr lang="en-GB" sz="3600" dirty="0"/>
          </a:p>
          <a:p>
            <a:r>
              <a:rPr lang="en-GB" sz="3600" dirty="0" smtClean="0"/>
              <a:t>Motions</a:t>
            </a:r>
            <a:endParaRPr lang="en-GB" sz="3600" dirty="0"/>
          </a:p>
          <a:p>
            <a:r>
              <a:rPr lang="en-GB" sz="3600" dirty="0"/>
              <a:t>With</a:t>
            </a:r>
          </a:p>
          <a:p>
            <a:r>
              <a:rPr lang="en-GB" sz="3600" dirty="0"/>
              <a:t>Dynamic</a:t>
            </a:r>
          </a:p>
          <a:p>
            <a:r>
              <a:rPr lang="en-GB" sz="3600" dirty="0"/>
              <a:t>Attractor:</a:t>
            </a:r>
          </a:p>
          <a:p>
            <a:r>
              <a:rPr lang="en-GB" sz="3600" dirty="0"/>
              <a:t>N </a:t>
            </a:r>
          </a:p>
          <a:p>
            <a:r>
              <a:rPr lang="en-GB" sz="3600" dirty="0"/>
              <a:t>Searchers</a:t>
            </a:r>
          </a:p>
        </p:txBody>
      </p:sp>
    </p:spTree>
    <p:extLst>
      <p:ext uri="{BB962C8B-B14F-4D97-AF65-F5344CB8AC3E}">
        <p14:creationId xmlns:p14="http://schemas.microsoft.com/office/powerpoint/2010/main" val="314760231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3BC447F2-9569-4B6D-9237-FF3004717BCB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14DF5EF1-2139-41BD-A534-02BFDD44752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" name="Oval 4"/>
          <p:cNvSpPr/>
          <p:nvPr/>
        </p:nvSpPr>
        <p:spPr>
          <a:xfrm>
            <a:off x="3857625" y="5000625"/>
            <a:ext cx="500063" cy="2857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429000" y="6072188"/>
            <a:ext cx="571500" cy="3571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25" y="5857875"/>
            <a:ext cx="642938" cy="357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28938" y="5500688"/>
            <a:ext cx="428625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822950" y="5535613"/>
            <a:ext cx="714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1643063" y="5429250"/>
            <a:ext cx="4143375" cy="7143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786438" y="5429250"/>
            <a:ext cx="1357312" cy="7143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5" y="5429250"/>
            <a:ext cx="61277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x=0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5063" y="5715000"/>
            <a:ext cx="785812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x=D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25" y="6286500"/>
            <a:ext cx="61277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L(t)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3250" y="4714875"/>
            <a:ext cx="6127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P(t)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7688" y="6143625"/>
            <a:ext cx="785812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W</a:t>
            </a:r>
            <a:r>
              <a:rPr lang="en-GB" baseline="-25000" dirty="0" err="1"/>
              <a:t>i</a:t>
            </a:r>
            <a:r>
              <a:rPr lang="en-GB" dirty="0"/>
              <a:t>(t)</a:t>
            </a:r>
          </a:p>
        </p:txBody>
      </p:sp>
      <p:cxnSp>
        <p:nvCxnSpPr>
          <p:cNvPr id="23" name="Straight Arrow Connector 22"/>
          <p:cNvCxnSpPr>
            <a:stCxn id="15" idx="1"/>
            <a:endCxn id="7" idx="7"/>
          </p:cNvCxnSpPr>
          <p:nvPr/>
        </p:nvCxnSpPr>
        <p:spPr>
          <a:xfrm rot="5400000">
            <a:off x="2998787" y="5194301"/>
            <a:ext cx="409575" cy="1022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>
            <a:stCxn id="7" idx="6"/>
            <a:endCxn id="6" idx="2"/>
          </p:cNvCxnSpPr>
          <p:nvPr/>
        </p:nvCxnSpPr>
        <p:spPr>
          <a:xfrm>
            <a:off x="2786063" y="6037263"/>
            <a:ext cx="642937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>
            <a:stCxn id="6" idx="7"/>
          </p:cNvCxnSpPr>
          <p:nvPr/>
        </p:nvCxnSpPr>
        <p:spPr>
          <a:xfrm rot="5400000" flipH="1" flipV="1">
            <a:off x="4825207" y="4591844"/>
            <a:ext cx="623887" cy="2441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Straight Arrow Connector 30"/>
          <p:cNvCxnSpPr>
            <a:endCxn id="5" idx="2"/>
          </p:cNvCxnSpPr>
          <p:nvPr/>
        </p:nvCxnSpPr>
        <p:spPr>
          <a:xfrm flipV="1">
            <a:off x="1714500" y="5143500"/>
            <a:ext cx="2143125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3" name="Straight Arrow Connector 32"/>
          <p:cNvCxnSpPr>
            <a:stCxn id="5" idx="6"/>
          </p:cNvCxnSpPr>
          <p:nvPr/>
        </p:nvCxnSpPr>
        <p:spPr>
          <a:xfrm>
            <a:off x="4357688" y="5143500"/>
            <a:ext cx="2000250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>
          <a:xfrm>
            <a:off x="7500938" y="5214938"/>
            <a:ext cx="1357312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ym typeface="Wingdings" pitchFamily="2" charset="2"/>
              </a:rPr>
              <a:t>x infinity</a:t>
            </a:r>
            <a:endParaRPr lang="en-GB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803275" y="139700"/>
          <a:ext cx="703580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2" name="Equation" r:id="rId3" imgW="2273040" imgH="1498320" progId="Equation.3">
                  <p:embed/>
                </p:oleObj>
              </mc:Choice>
              <mc:Fallback>
                <p:oleObj name="Equation" r:id="rId3" imgW="227304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39700"/>
                        <a:ext cx="7035800" cy="443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71204"/>
      </p:ext>
    </p:extLst>
  </p:cSld>
  <p:clrMapOvr>
    <a:masterClrMapping/>
  </p:clrMapOvr>
  <p:transition xmlns:p14="http://schemas.microsoft.com/office/powerpoint/2010/main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9A8AD684-0621-4EFE-BBE9-D1B368275D4E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363746FB-70C2-4424-8D54-DD0A683505E4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Time of first arrival among N to Destination conditioned Distance D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solidFill>
                  <a:srgbClr val="FF0000"/>
                </a:solidFill>
              </a:rPr>
              <a:t>                          T* = inf {T</a:t>
            </a:r>
            <a:r>
              <a:rPr lang="en-GB" sz="2800" baseline="-25000" smtClean="0">
                <a:solidFill>
                  <a:srgbClr val="FF0000"/>
                </a:solidFill>
              </a:rPr>
              <a:t>1</a:t>
            </a:r>
            <a:r>
              <a:rPr lang="en-GB" sz="2800" smtClean="0">
                <a:solidFill>
                  <a:srgbClr val="FF0000"/>
                </a:solidFill>
              </a:rPr>
              <a:t>, ... , T</a:t>
            </a:r>
            <a:r>
              <a:rPr lang="en-GB" sz="2800" baseline="-25000" smtClean="0">
                <a:solidFill>
                  <a:srgbClr val="FF0000"/>
                </a:solidFill>
              </a:rPr>
              <a:t>N</a:t>
            </a:r>
            <a:r>
              <a:rPr lang="en-GB" sz="2800" smtClean="0">
                <a:solidFill>
                  <a:srgbClr val="FF0000"/>
                </a:solidFill>
              </a:rPr>
              <a:t>}</a:t>
            </a:r>
          </a:p>
          <a:p>
            <a:pPr eaLnBrk="1" hangingPunct="1"/>
            <a:r>
              <a:rPr lang="en-GB" sz="2800" smtClean="0"/>
              <a:t>Drift b </a:t>
            </a:r>
            <a:r>
              <a:rPr lang="en-GB" sz="2800" u="sng" smtClean="0"/>
              <a:t>&lt;</a:t>
            </a:r>
            <a:r>
              <a:rPr lang="en-GB" sz="2800" smtClean="0"/>
              <a:t> 0 or b&gt;0, Second Moment Param. c</a:t>
            </a:r>
            <a:r>
              <a:rPr lang="en-GB" sz="2800" u="sng" smtClean="0"/>
              <a:t>&gt;</a:t>
            </a:r>
            <a:r>
              <a:rPr lang="en-GB" sz="2800" smtClean="0"/>
              <a:t>0</a:t>
            </a:r>
          </a:p>
          <a:p>
            <a:pPr eaLnBrk="1" hangingPunct="1"/>
            <a:r>
              <a:rPr lang="en-GB" sz="2800" smtClean="0"/>
              <a:t>Avg Time-Out  R=1/r , M=1/</a:t>
            </a:r>
            <a:r>
              <a:rPr lang="en-GB" sz="2800" smtClean="0">
                <a:latin typeface="Symbol" pitchFamily="18" charset="2"/>
              </a:rPr>
              <a:t>m</a:t>
            </a:r>
            <a:r>
              <a:rPr lang="en-GB" sz="2800" smtClean="0"/>
              <a:t>, then we derive: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955675" y="3857625"/>
          <a:ext cx="67040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16" name="Equation" r:id="rId3" imgW="3136680" imgH="507960" progId="Equation.3">
                  <p:embed/>
                </p:oleObj>
              </mc:Choice>
              <mc:Fallback>
                <p:oleObj name="Equation" r:id="rId3" imgW="313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857625"/>
                        <a:ext cx="6704013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50511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BAE0E54-9D66-4E8E-8AFF-3F026784BDCE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2ED0DDA7-513B-4C16-9FE7-971736E64888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Effective Travel Time and Energy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solidFill>
                  <a:srgbClr val="FF0000"/>
                </a:solidFill>
              </a:rPr>
              <a:t>                          T* = inf {T</a:t>
            </a:r>
            <a:r>
              <a:rPr lang="en-GB" sz="2800" baseline="-25000" smtClean="0">
                <a:solidFill>
                  <a:srgbClr val="FF0000"/>
                </a:solidFill>
              </a:rPr>
              <a:t>1</a:t>
            </a:r>
            <a:r>
              <a:rPr lang="en-GB" sz="2800" smtClean="0">
                <a:solidFill>
                  <a:srgbClr val="FF0000"/>
                </a:solidFill>
              </a:rPr>
              <a:t>, ... , T</a:t>
            </a:r>
            <a:r>
              <a:rPr lang="en-GB" sz="2800" baseline="-25000" smtClean="0">
                <a:solidFill>
                  <a:srgbClr val="FF0000"/>
                </a:solidFill>
              </a:rPr>
              <a:t>N</a:t>
            </a:r>
            <a:r>
              <a:rPr lang="en-GB" sz="2800" smtClean="0">
                <a:solidFill>
                  <a:srgbClr val="FF0000"/>
                </a:solidFill>
              </a:rPr>
              <a:t>}</a:t>
            </a:r>
          </a:p>
          <a:p>
            <a:pPr eaLnBrk="1" hangingPunct="1"/>
            <a:r>
              <a:rPr lang="en-GB" sz="2800" smtClean="0"/>
              <a:t>E[</a:t>
            </a:r>
            <a:r>
              <a:rPr lang="en-GB" sz="2800" smtClean="0">
                <a:latin typeface="Symbol" pitchFamily="18" charset="2"/>
              </a:rPr>
              <a:t>t</a:t>
            </a:r>
            <a:r>
              <a:rPr lang="en-GB" sz="2800" baseline="-25000" smtClean="0"/>
              <a:t>eff</a:t>
            </a:r>
            <a:r>
              <a:rPr lang="en-GB" sz="2800" smtClean="0"/>
              <a:t>|D] = [1+E[T*|D] ] . P[searcher is travelling]</a:t>
            </a:r>
          </a:p>
          <a:p>
            <a:pPr eaLnBrk="1" hangingPunct="1"/>
            <a:r>
              <a:rPr lang="en-GB" sz="2800" smtClean="0"/>
              <a:t>                        J(N|D) =  N.E[</a:t>
            </a:r>
            <a:r>
              <a:rPr lang="en-GB" sz="2800" smtClean="0">
                <a:latin typeface="Symbol" pitchFamily="18" charset="2"/>
              </a:rPr>
              <a:t>t</a:t>
            </a:r>
            <a:r>
              <a:rPr lang="en-GB" sz="2800" baseline="-25000" smtClean="0"/>
              <a:t>eff </a:t>
            </a:r>
            <a:r>
              <a:rPr lang="en-GB" sz="2800" smtClean="0"/>
              <a:t>|D] 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362075" y="4027488"/>
          <a:ext cx="58912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40" name="Equation" r:id="rId3" imgW="2755800" imgH="482400" progId="Equation.3">
                  <p:embed/>
                </p:oleObj>
              </mc:Choice>
              <mc:Fallback>
                <p:oleObj name="Equation" r:id="rId3" imgW="275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027488"/>
                        <a:ext cx="5891213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9719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E8CC1A5-2D0F-41B9-BB88-AEB9D6419DB1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C18709FF-D491-4D62-8545-1D3114080890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AverageTravel Time &amp; Energy Consumed vs Time-Out and Number of Searchers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4214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1000125"/>
            <a:ext cx="47529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4071938"/>
            <a:ext cx="4686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714750"/>
            <a:ext cx="4352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8430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88F9ACA-7213-4F47-9703-070111F3268A}" type="datetime1">
              <a:rPr lang="en-GB" smtClean="0"/>
              <a:pPr/>
              <a:t>2/3/12</a:t>
            </a:fld>
            <a:endParaRPr lang="en-GB" smtClean="0"/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1E55CC57-7294-43EF-8A2C-CC2F6B02AF7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Average Travel Time &amp; Energy Consumed vs Loss Rate, Time-Out and Number of Searchers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357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71563"/>
            <a:ext cx="45434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4429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929063"/>
            <a:ext cx="4786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7996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02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G-Networks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67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7275"/>
            <a:ext cx="9144000" cy="538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Biological Inspiration for the RNN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Chapman Kolmogorov Equations, Steady-State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Existence-Uniqueness of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O(n3) computational Complexity Learning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Function Approximation by the RNN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Some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modeling biological neuronal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texture recognition and segmentation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image and video compression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multicast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Adaptive “self-aware” network routing (Cognitive Packet Network)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G-Networks and their Generalisations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Gene Regulatory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Back to the Whittle Source: Chemical Reactions &amp; Populations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Price formation in Networks of Auctions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6438"/>
            <a:ext cx="9143999" cy="576775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Discovery or Invention?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An Ambiguous Ill Defined Relationship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[the Von Neumann Machine </a:t>
            </a:r>
            <a:r>
              <a:rPr lang="en-US" dirty="0" err="1" smtClean="0">
                <a:solidFill>
                  <a:schemeClr val="accent1"/>
                </a:solidFill>
              </a:rPr>
              <a:t>vs</a:t>
            </a:r>
            <a:r>
              <a:rPr lang="en-US" dirty="0" smtClean="0">
                <a:solidFill>
                  <a:schemeClr val="accent1"/>
                </a:solidFill>
              </a:rPr>
              <a:t> the Turing Machine]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Discovery - revealing something that exists: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 The basic activity of science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    [e.g. America by Columbus …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	</a:t>
            </a:r>
            <a:r>
              <a:rPr lang="en-US" sz="2400" dirty="0" err="1" smtClean="0">
                <a:solidFill>
                  <a:schemeClr val="accent1"/>
                </a:solidFill>
              </a:rPr>
              <a:t>Brouwer’s</a:t>
            </a:r>
            <a:r>
              <a:rPr lang="en-US" sz="2400" dirty="0" smtClean="0">
                <a:solidFill>
                  <a:schemeClr val="accent1"/>
                </a:solidFill>
              </a:rPr>
              <a:t> fixed-point theorem]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Invention – finding an ingenious way, using existing (or assumed) knowledge  to solve a significant problem           </a:t>
            </a:r>
          </a:p>
          <a:p>
            <a:pPr algn="l"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The basic activity of engineering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    [e.g. the steam engine, the microprocessor]</a:t>
            </a:r>
          </a:p>
        </p:txBody>
      </p:sp>
      <p:pic>
        <p:nvPicPr>
          <p:cNvPr id="65539" name="Picture 4" descr="IMP_ML_2CS_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764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59471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808538" cy="5951538"/>
          </a:xfrm>
        </p:spPr>
        <p:txBody>
          <a:bodyPr/>
          <a:lstStyle/>
          <a:p>
            <a:pPr>
              <a:buFontTx/>
              <a:buNone/>
            </a:pPr>
            <a:r>
              <a:rPr lang="en-GB" sz="1100" smtClean="0">
                <a:solidFill>
                  <a:schemeClr val="accent1"/>
                </a:solidFill>
              </a:rPr>
              <a:t>Random Neural NEtworks</a:t>
            </a:r>
          </a:p>
          <a:p>
            <a:pPr>
              <a:buFontTx/>
              <a:buNone/>
            </a:pPr>
            <a:endParaRPr lang="en-GB" sz="1100" smtClean="0">
              <a:solidFill>
                <a:schemeClr val="accent1"/>
              </a:solidFill>
            </a:endParaRPr>
          </a:p>
          <a:p>
            <a:r>
              <a:rPr lang="en-GB" sz="1100" smtClean="0">
                <a:solidFill>
                  <a:schemeClr val="accent1"/>
                </a:solidFill>
              </a:rPr>
              <a:t> E. Gelenbe, ``Random neural networks with negative and model,'' Neural Computation, 2 (2): 239-247, 1990.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A. Stafylopatis, and A. Likas, ``Associative memory operation of the random network model,'' Proc. Int. Conf. Artificial Neural  Networks, Helsinki: 307-312, 1991. 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``Learning in the recurrent random neural network,'' Neural Computation, 5 (1): 154-164, 1993. 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C. Cramer, M. Sungur, P. Gelenbe ``Traffic and video quality in adaptive neural compression'', Multimedia Systems, 4: 357--369, 1996.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C. Cramer, E. Gelenbe, H. Bakircioglu ``Low bit rate video compression with neural networks and temporal sub-sampling,'' Proc.  IEEE, 84 (10): 1529-1543,  1996.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T. Feng, K.R.R. Krishnan ``Neural network methods for volumetric magnetic resonance imaging of the human brain,'' Proc. IEEE, 84 (10): 1488--1496, 1996.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A. Ghanwani, V. Srinivasan,  ``Improved neural heuristics for multicast routing,'' IEEE J. Selected Areas in Communications, 15 (2): 147-155, 1997. 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Z. H. Mao, and Y. D. Li, ``Function approximation with the random neural network,''  IEEE Trans. Neural Networks, 10 (1), 1999. 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J.M. Fourneau ``Random neural networks with multiple classes of signals,'' Neural Computation (11): 721-731, 1999.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Z.-H. Mao and Y-D. Li "Functons approximation by random neural networks with a bounded number of layers", Diff. Eqns. &amp;  Dyn. Syst., 12,(1&amp;2): 143-170,  2004.</a:t>
            </a:r>
          </a:p>
          <a:p>
            <a:endParaRPr lang="en-GB" smtClean="0"/>
          </a:p>
        </p:txBody>
      </p:sp>
      <p:sp>
        <p:nvSpPr>
          <p:cNvPr id="67379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83138" y="0"/>
            <a:ext cx="4360862" cy="5410200"/>
          </a:xfrm>
        </p:spPr>
        <p:txBody>
          <a:bodyPr/>
          <a:lstStyle/>
          <a:p>
            <a:pPr>
              <a:buFontTx/>
              <a:buNone/>
            </a:pPr>
            <a:r>
              <a:rPr lang="en-GB" sz="1100" smtClean="0">
                <a:solidFill>
                  <a:schemeClr val="accent1"/>
                </a:solidFill>
              </a:rPr>
              <a:t>G-Networks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 Gelenbe ``Réseaux stochastiques ouverts avec clients négatifs et positifs, et réseaux neuronaux'', CR Acad.  Sci. Paris, t.  309, Série II, 979-982, 1989.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 “Queueing networks with negative and positive customers”, J. App. Prob., 28, 656-663 (1991).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P. Glynn, K. Sigman “Queues with negative arrivals”, J. App. Prob., 288: 245-250, 1991.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 Gelenbe, M.  Schassberger ``Stability of product form G-Networks'', Probability in the Engineering and Informational Sciences, 6, pp 271-276, 1992. 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 Gelenbe ``G-networks with instantaneous customer movement'', Journal of Applied Probability, 30 (3), 742-748, 1993.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Erol Gelenbe ``G-Networks with signals and batch removal'', Probability in the Engineering and Informational Sciences, 7, pp 335-342, 1993.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J.M.  Fourneau, E.  Gelenbe, R.  Suros ``G-networks with multiple classes of positive and negative customers,'' Th. Comp.Sci.  155 (1996)):141-156.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 Gelenbe, A.  Labed ``G-networks with multiple classes of signals and positive customers'', European J. Opns. Res.,  108 (2):  293-305,  1998.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Gelenbe, J.M. Fourneau ``G-Networks with resets'', Performance Evaluation, 49: 179-191, 2002, 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J.M. Fourneau, E. Gelenbe ``Flow equivalence and stochastic equivalence in G-Networks'', Computational Managt. Sci. 1 (2): 179-192, 2004.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 ``Steady-state solution of probabilistic gene regulatory networks'', Phys. Rev. E, 76(1), 031903 (2007), and in Virtual J. of Biological Phys. Res., Sept. 15, 2007.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 ``Analysis of single and networked auctions’’, ACM Trans. Internet Tech., 2009.</a:t>
            </a:r>
          </a:p>
          <a:p>
            <a:r>
              <a:rPr lang="en-GB" sz="1100" smtClean="0">
                <a:solidFill>
                  <a:schemeClr val="accent1"/>
                </a:solidFill>
              </a:rPr>
              <a:t>E. Gelenbe ``Network of interacting synthetic molecules in equilibrium’’, Proc. Royal Soc. A 464: 2219-2228, 2008.</a:t>
            </a:r>
          </a:p>
          <a:p>
            <a:endParaRPr lang="en-GB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Random Spiking Behaviour of Brain Neurons </a:t>
            </a:r>
          </a:p>
        </p:txBody>
      </p:sp>
      <p:pic>
        <p:nvPicPr>
          <p:cNvPr id="674818" name="Picture 3" descr="figx-br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020763"/>
            <a:ext cx="7239000" cy="4927600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1" name="Picture 2" descr="figx-ratspik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066800"/>
            <a:ext cx="6629400" cy="4870450"/>
          </a:xfrm>
        </p:spPr>
      </p:pic>
      <p:sp>
        <p:nvSpPr>
          <p:cNvPr id="67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Random Spiking Behaviour of Neurons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3413"/>
          </a:xfrm>
        </p:spPr>
        <p:txBody>
          <a:bodyPr/>
          <a:lstStyle/>
          <a:p>
            <a:pPr eaLnBrk="1" hangingPunct="1"/>
            <a:r>
              <a:rPr lang="en-GB" sz="2000" smtClean="0"/>
              <a:t>The RNN: A Model of Random Spiking Neurons </a:t>
            </a:r>
          </a:p>
        </p:txBody>
      </p:sp>
      <p:sp>
        <p:nvSpPr>
          <p:cNvPr id="676866" name="Text Box 3"/>
          <p:cNvSpPr txBox="1">
            <a:spLocks noChangeArrowheads="1"/>
          </p:cNvSpPr>
          <p:nvPr/>
        </p:nvSpPr>
        <p:spPr bwMode="auto">
          <a:xfrm>
            <a:off x="336550" y="715963"/>
            <a:ext cx="85979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/>
            <a:r>
              <a:rPr lang="en-US" sz="2400"/>
              <a:t>Some biological characteristics that the model should include:</a:t>
            </a:r>
          </a:p>
          <a:p>
            <a:pPr marL="225425" indent="-225425">
              <a:buFontTx/>
              <a:buChar char="-"/>
            </a:pPr>
            <a:r>
              <a:rPr lang="en-US" sz="2400"/>
              <a:t>Action potential “Signals” in the form of spikes</a:t>
            </a:r>
          </a:p>
          <a:p>
            <a:pPr marL="225425" indent="-225425">
              <a:buFontTx/>
              <a:buChar char="-"/>
            </a:pPr>
            <a:r>
              <a:rPr lang="en-US" sz="2400"/>
              <a:t>Excitation-inhibition spikes</a:t>
            </a:r>
          </a:p>
          <a:p>
            <a:pPr marL="225425" indent="-225425">
              <a:buFontTx/>
              <a:buChar char="-"/>
            </a:pPr>
            <a:r>
              <a:rPr lang="en-US" sz="2400"/>
              <a:t>Modeling recurrent networks</a:t>
            </a:r>
          </a:p>
          <a:p>
            <a:pPr marL="225425" indent="-225425">
              <a:buFontTx/>
              <a:buChar char="-"/>
            </a:pPr>
            <a:r>
              <a:rPr lang="en-US" sz="2400"/>
              <a:t>Random delays between spikes</a:t>
            </a:r>
          </a:p>
          <a:p>
            <a:pPr marL="225425" indent="-225425">
              <a:buFontTx/>
              <a:buChar char="-"/>
            </a:pPr>
            <a:r>
              <a:rPr lang="en-US" sz="2400"/>
              <a:t>Conveying information along axons via variable spike rates</a:t>
            </a:r>
          </a:p>
          <a:p>
            <a:pPr marL="225425" indent="-225425">
              <a:buFontTx/>
              <a:buChar char="-"/>
            </a:pPr>
            <a:r>
              <a:rPr lang="en-US" sz="2400"/>
              <a:t>Store and fire behaviour of the soma</a:t>
            </a:r>
          </a:p>
          <a:p>
            <a:pPr marL="225425" indent="-225425">
              <a:buFontTx/>
              <a:buChar char="-"/>
            </a:pPr>
            <a:r>
              <a:rPr lang="en-US" sz="2400"/>
              <a:t>Reduction of neuronal potential after firing</a:t>
            </a:r>
          </a:p>
          <a:p>
            <a:pPr marL="225425" indent="-225425">
              <a:buFontTx/>
              <a:buChar char="-"/>
            </a:pPr>
            <a:r>
              <a:rPr lang="en-US" sz="2400"/>
              <a:t>Possibility of representing axonal delays between neurons</a:t>
            </a:r>
          </a:p>
          <a:p>
            <a:pPr marL="225425" indent="-225425">
              <a:buFontTx/>
              <a:buChar char="-"/>
            </a:pPr>
            <a:r>
              <a:rPr lang="en-US" sz="2400"/>
              <a:t>Arbitrary network topology</a:t>
            </a:r>
          </a:p>
          <a:p>
            <a:pPr marL="225425" indent="-225425">
              <a:buFontTx/>
              <a:buChar char="-"/>
            </a:pPr>
            <a:r>
              <a:rPr lang="en-US" sz="2400"/>
              <a:t>Ability to incorporate different learning algorithms: Hebbian, Gradient Descent, Reinforcement Learning, ..</a:t>
            </a:r>
          </a:p>
          <a:p>
            <a:pPr marL="225425" indent="-225425">
              <a:buFontTx/>
              <a:buChar char="-"/>
            </a:pPr>
            <a:r>
              <a:rPr lang="en-US" sz="2400"/>
              <a:t>Synchronised firing patterns</a:t>
            </a:r>
          </a:p>
          <a:p>
            <a:pPr marL="225425" indent="-225425">
              <a:buFontTx/>
              <a:buChar char="-"/>
            </a:pPr>
            <a:r>
              <a:rPr lang="en-US" sz="2400"/>
              <a:t>Logic in neural networks?</a:t>
            </a:r>
          </a:p>
          <a:p>
            <a:pPr marL="225425" indent="-225425">
              <a:buFontTx/>
              <a:buChar char="-"/>
            </a:pPr>
            <a:endParaRPr lang="en-US" sz="2400">
              <a:solidFill>
                <a:schemeClr val="bg1"/>
              </a:solidFill>
            </a:endParaRPr>
          </a:p>
          <a:p>
            <a:pPr marL="225425" indent="-225425">
              <a:buFontTx/>
              <a:buChar char="-"/>
            </a:pPr>
            <a:endParaRPr 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/>
          <a:lstStyle/>
          <a:p>
            <a:pPr eaLnBrk="1" hangingPunct="1"/>
            <a:r>
              <a:rPr lang="en-GB" sz="2000" smtClean="0"/>
              <a:t>Queuing Networks + RNN: Exploiting the Analogy </a:t>
            </a:r>
          </a:p>
        </p:txBody>
      </p:sp>
      <p:sp>
        <p:nvSpPr>
          <p:cNvPr id="677890" name="Text Box 3"/>
          <p:cNvSpPr txBox="1">
            <a:spLocks noChangeArrowheads="1"/>
          </p:cNvSpPr>
          <p:nvPr/>
        </p:nvSpPr>
        <p:spPr bwMode="auto">
          <a:xfrm>
            <a:off x="457200" y="1101725"/>
            <a:ext cx="830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sz="2400"/>
              <a:t>Discrete state space, typically continuous time, stochastic models arising in the study of populations, dams, production systems, communication networks ..</a:t>
            </a:r>
          </a:p>
          <a:p>
            <a:pPr marL="176213" indent="-176213"/>
            <a:endParaRPr lang="en-US" sz="2400"/>
          </a:p>
          <a:p>
            <a:pPr marL="176213" indent="-176213">
              <a:buFontTx/>
              <a:buChar char="o"/>
            </a:pPr>
            <a:r>
              <a:rPr lang="en-US" sz="2400"/>
              <a:t>Theoretical foundation for computer and network systems performance analysis  </a:t>
            </a:r>
          </a:p>
          <a:p>
            <a:pPr marL="176213" indent="-176213">
              <a:buFontTx/>
              <a:buChar char="o"/>
            </a:pPr>
            <a:r>
              <a:rPr lang="en-US" sz="2400"/>
              <a:t> Open (external Arrivals and Departures), as in Telephony, or Closed (Finite Population) as in Compartment Models</a:t>
            </a:r>
          </a:p>
          <a:p>
            <a:pPr marL="176213" indent="-176213">
              <a:buFontTx/>
              <a:buChar char="o"/>
            </a:pPr>
            <a:r>
              <a:rPr lang="en-US" sz="2400"/>
              <a:t> Systems comprised of Customers and Servers</a:t>
            </a:r>
          </a:p>
          <a:p>
            <a:pPr marL="176213" indent="-176213">
              <a:buFontTx/>
              <a:buChar char="o"/>
            </a:pPr>
            <a:r>
              <a:rPr lang="en-US" sz="2400"/>
              <a:t> Theory is over 100 years old and still very active ..</a:t>
            </a:r>
          </a:p>
          <a:p>
            <a:pPr marL="176213" indent="-176213">
              <a:buFontTx/>
              <a:buChar char="o"/>
            </a:pPr>
            <a:r>
              <a:rPr lang="en-US" sz="2400"/>
              <a:t> Big activity at Telecom labs in Europe and the USA, Bell Labs, AT&amp;T Labs, IBM Research </a:t>
            </a:r>
          </a:p>
          <a:p>
            <a:pPr marL="176213" indent="-176213">
              <a:buFontTx/>
              <a:buChar char="o"/>
            </a:pPr>
            <a:r>
              <a:rPr lang="en-US" sz="2400"/>
              <a:t> More than 100,000 papers on the subject ..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Queuing Network &lt;-&gt; </a:t>
            </a:r>
            <a:r>
              <a:rPr lang="en-GB" sz="2000" smtClean="0">
                <a:solidFill>
                  <a:srgbClr val="000099"/>
                </a:solidFill>
              </a:rPr>
              <a:t>Random Neural Network</a:t>
            </a:r>
          </a:p>
        </p:txBody>
      </p:sp>
      <p:sp>
        <p:nvSpPr>
          <p:cNvPr id="678914" name="Text Box 3"/>
          <p:cNvSpPr txBox="1">
            <a:spLocks noChangeArrowheads="1"/>
          </p:cNvSpPr>
          <p:nvPr/>
        </p:nvSpPr>
        <p:spPr bwMode="auto">
          <a:xfrm>
            <a:off x="247650" y="1112838"/>
            <a:ext cx="86677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Tx/>
              <a:buChar char="o"/>
            </a:pPr>
            <a:r>
              <a:rPr lang="en-US" sz="2400"/>
              <a:t>Both Open and Closed Systems</a:t>
            </a:r>
          </a:p>
          <a:p>
            <a:pPr marL="225425" indent="-225425">
              <a:buFontTx/>
              <a:buChar char="o"/>
            </a:pPr>
            <a:r>
              <a:rPr lang="en-US" sz="2400"/>
              <a:t>Systems comprised of Customers and Servers</a:t>
            </a:r>
          </a:p>
          <a:p>
            <a:pPr marL="225425" indent="-225425">
              <a:buFontTx/>
              <a:buChar char="o"/>
            </a:pPr>
            <a:r>
              <a:rPr lang="en-US" sz="2400"/>
              <a:t>Servers = Neurons</a:t>
            </a:r>
          </a:p>
          <a:p>
            <a:pPr marL="225425" indent="-225425">
              <a:buFontTx/>
              <a:buChar char="o"/>
            </a:pPr>
            <a:r>
              <a:rPr lang="en-US" sz="2400"/>
              <a:t>Customer = Spike: Arriving to server will increase the queue length by +1</a:t>
            </a:r>
          </a:p>
          <a:p>
            <a:pPr marL="225425" indent="-225425">
              <a:buFontTx/>
              <a:buChar char="o"/>
            </a:pPr>
            <a:r>
              <a:rPr lang="en-US" sz="2400"/>
              <a:t>Excitatory spike arriving to neuron will increase its soma’s potential by +1</a:t>
            </a:r>
          </a:p>
          <a:p>
            <a:pPr marL="225425" indent="-225425">
              <a:buFontTx/>
              <a:buChar char="o"/>
            </a:pPr>
            <a:r>
              <a:rPr lang="en-US" sz="2400"/>
              <a:t>Service completion (neuron firing) at server (neuron) will send out a customer (spike), and reduce queue length by 1</a:t>
            </a:r>
          </a:p>
          <a:p>
            <a:pPr marL="225425" indent="-225425">
              <a:buFontTx/>
              <a:buChar char="o"/>
            </a:pPr>
            <a:r>
              <a:rPr lang="en-US" sz="2400"/>
              <a:t>Inhibitory spike arriving to neuron will decrease its soma’s potential by 1</a:t>
            </a:r>
          </a:p>
          <a:p>
            <a:pPr marL="225425" indent="-225425">
              <a:buFontTx/>
              <a:buChar char="o"/>
            </a:pPr>
            <a:r>
              <a:rPr lang="en-US" sz="2400"/>
              <a:t>Spikes (customers) leaving neuron i (server i) will move to neuron j (server j) in a probabilistic manner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430212"/>
          </a:xfrm>
        </p:spPr>
        <p:txBody>
          <a:bodyPr/>
          <a:lstStyle/>
          <a:p>
            <a:pPr eaLnBrk="1" hangingPunct="1"/>
            <a:r>
              <a:rPr lang="en-GB" smtClean="0"/>
              <a:t>RNN &amp; G-Networks</a:t>
            </a:r>
            <a:r>
              <a:rPr lang="en-GB" sz="2000" smtClean="0"/>
              <a:t> </a:t>
            </a:r>
          </a:p>
        </p:txBody>
      </p:sp>
      <p:sp>
        <p:nvSpPr>
          <p:cNvPr id="679938" name="Text Box 3"/>
          <p:cNvSpPr txBox="1">
            <a:spLocks noChangeArrowheads="1"/>
          </p:cNvSpPr>
          <p:nvPr/>
        </p:nvSpPr>
        <p:spPr bwMode="auto">
          <a:xfrm>
            <a:off x="288925" y="768350"/>
            <a:ext cx="8486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Mathematical properties that we have established:</a:t>
            </a:r>
          </a:p>
          <a:p>
            <a:endParaRPr lang="en-US"/>
          </a:p>
          <a:p>
            <a:pPr>
              <a:buFontTx/>
              <a:buChar char="o"/>
            </a:pPr>
            <a:r>
              <a:rPr lang="en-US"/>
              <a:t> Product form solution with non-linear traffic equations</a:t>
            </a:r>
          </a:p>
          <a:p>
            <a:pPr>
              <a:buFontTx/>
              <a:buChar char="o"/>
            </a:pPr>
            <a:endParaRPr lang="en-US"/>
          </a:p>
          <a:p>
            <a:pPr>
              <a:buFontTx/>
              <a:buChar char="o"/>
            </a:pPr>
            <a:r>
              <a:rPr lang="en-US"/>
              <a:t> Existence and uniqueness of product form solution and closed form analytical solutions for arbitrarily large systems in terms of rational functions of polynomials</a:t>
            </a:r>
          </a:p>
          <a:p>
            <a:pPr>
              <a:buFontTx/>
              <a:buChar char="o"/>
            </a:pPr>
            <a:endParaRPr lang="en-US"/>
          </a:p>
          <a:p>
            <a:pPr>
              <a:buFontTx/>
              <a:buChar char="o"/>
            </a:pPr>
            <a:r>
              <a:rPr lang="en-US"/>
              <a:t> Strong inhibition – inhibitory spikes reduce the potential to zero</a:t>
            </a:r>
          </a:p>
          <a:p>
            <a:pPr>
              <a:buFontTx/>
              <a:buChar char="o"/>
            </a:pPr>
            <a:endParaRPr lang="en-US"/>
          </a:p>
          <a:p>
            <a:pPr>
              <a:buFontTx/>
              <a:buChar char="o"/>
            </a:pPr>
            <a:r>
              <a:rPr lang="en-US"/>
              <a:t> Feed-forward RNN is a universal computing element: </a:t>
            </a:r>
          </a:p>
          <a:p>
            <a:r>
              <a:rPr lang="en-US"/>
              <a:t>	For any bounded continuous function f: R</a:t>
            </a:r>
            <a:r>
              <a:rPr lang="en-US" baseline="30000"/>
              <a:t>n </a:t>
            </a:r>
            <a:r>
              <a:rPr lang="en-US">
                <a:latin typeface="Symbol" pitchFamily="18" charset="2"/>
              </a:rPr>
              <a:t>-&gt; </a:t>
            </a:r>
            <a:r>
              <a:rPr lang="en-US"/>
              <a:t>R</a:t>
            </a:r>
            <a:r>
              <a:rPr lang="en-US" baseline="30000"/>
              <a:t>m</a:t>
            </a:r>
            <a:r>
              <a:rPr lang="en-US"/>
              <a:t>, and error 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, 	there is a FF-RNN g such that ||g(x)-f(x)||&lt; </a:t>
            </a:r>
            <a:r>
              <a:rPr lang="en-US">
                <a:latin typeface="Symbol" pitchFamily="18" charset="2"/>
              </a:rPr>
              <a:t>e</a:t>
            </a:r>
            <a:r>
              <a:rPr lang="en-US"/>
              <a:t> for all x in R</a:t>
            </a:r>
            <a:r>
              <a:rPr lang="en-US" baseline="30000"/>
              <a:t>n</a:t>
            </a:r>
            <a:endParaRPr lang="en-US"/>
          </a:p>
          <a:p>
            <a:pPr>
              <a:buFontTx/>
              <a:buChar char="o"/>
            </a:pPr>
            <a:endParaRPr lang="en-US"/>
          </a:p>
          <a:p>
            <a:pPr>
              <a:buFontTx/>
              <a:buChar char="o"/>
            </a:pPr>
            <a:r>
              <a:rPr lang="en-US"/>
              <a:t> O(n</a:t>
            </a:r>
            <a:r>
              <a:rPr lang="en-US" baseline="30000"/>
              <a:t>3</a:t>
            </a:r>
            <a:r>
              <a:rPr lang="en-US"/>
              <a:t>) speed for </a:t>
            </a:r>
            <a:r>
              <a:rPr lang="en-US">
                <a:solidFill>
                  <a:srgbClr val="FE0000"/>
                </a:solidFill>
              </a:rPr>
              <a:t>recurrent network’s </a:t>
            </a:r>
            <a:r>
              <a:rPr lang="en-US"/>
              <a:t>gradient descent algorithm, and O(n</a:t>
            </a:r>
            <a:r>
              <a:rPr lang="en-US" baseline="30000"/>
              <a:t>2</a:t>
            </a:r>
            <a:r>
              <a:rPr lang="en-US"/>
              <a:t>) for feedforward network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09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229600" cy="5568950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457200"/>
            <a:ext cx="8459788" cy="6019800"/>
          </a:xfrm>
        </p:spPr>
        <p:txBody>
          <a:bodyPr/>
          <a:lstStyle/>
          <a:p>
            <a:pPr indent="-230188"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Mathematical Model: A “neural” network with n neurons</a:t>
            </a:r>
          </a:p>
          <a:p>
            <a:pPr indent="-230188" algn="ctr" eaLnBrk="1" hangingPunct="1">
              <a:lnSpc>
                <a:spcPct val="90000"/>
              </a:lnSpc>
              <a:buFontTx/>
              <a:buNone/>
            </a:pPr>
            <a:endParaRPr lang="en-US" sz="1200" smtClean="0">
              <a:solidFill>
                <a:schemeClr val="accent1"/>
              </a:solidFill>
            </a:endParaRPr>
          </a:p>
          <a:p>
            <a:pPr indent="-230188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1"/>
                </a:solidFill>
              </a:rPr>
              <a:t>Internal State of Neuron i at time t, is an Integer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(t) </a:t>
            </a:r>
            <a:r>
              <a:rPr lang="en-US" sz="2000" u="sng" smtClean="0">
                <a:solidFill>
                  <a:schemeClr val="accent1"/>
                </a:solidFill>
              </a:rPr>
              <a:t>&gt;</a:t>
            </a:r>
            <a:r>
              <a:rPr lang="en-US" sz="2000" smtClean="0">
                <a:solidFill>
                  <a:schemeClr val="accent1"/>
                </a:solidFill>
              </a:rPr>
              <a:t> 0</a:t>
            </a:r>
          </a:p>
          <a:p>
            <a:pPr indent="-230188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1"/>
                </a:solidFill>
              </a:rPr>
              <a:t>Network State at time t is a Vector </a:t>
            </a:r>
          </a:p>
          <a:p>
            <a:pPr indent="-230188"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K(t) = (K</a:t>
            </a:r>
            <a:r>
              <a:rPr lang="en-US" sz="2000" baseline="-25000" smtClean="0">
                <a:solidFill>
                  <a:schemeClr val="accent1"/>
                </a:solidFill>
              </a:rPr>
              <a:t>1</a:t>
            </a:r>
            <a:r>
              <a:rPr lang="en-US" sz="2000" smtClean="0">
                <a:solidFill>
                  <a:schemeClr val="accent1"/>
                </a:solidFill>
              </a:rPr>
              <a:t>(t), … ,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(t), … , K</a:t>
            </a:r>
            <a:r>
              <a:rPr lang="en-US" sz="2000" baseline="-25000" smtClean="0">
                <a:solidFill>
                  <a:schemeClr val="accent1"/>
                </a:solidFill>
              </a:rPr>
              <a:t>k</a:t>
            </a:r>
            <a:r>
              <a:rPr lang="en-US" sz="2000" smtClean="0">
                <a:solidFill>
                  <a:schemeClr val="accent1"/>
                </a:solidFill>
              </a:rPr>
              <a:t>(t), … , K</a:t>
            </a:r>
            <a:r>
              <a:rPr lang="en-US" sz="2000" baseline="-25000" smtClean="0">
                <a:solidFill>
                  <a:schemeClr val="accent1"/>
                </a:solidFill>
              </a:rPr>
              <a:t>n</a:t>
            </a:r>
            <a:r>
              <a:rPr lang="en-US" sz="2000" smtClean="0">
                <a:solidFill>
                  <a:schemeClr val="accent1"/>
                </a:solidFill>
              </a:rPr>
              <a:t>(t))</a:t>
            </a:r>
          </a:p>
          <a:p>
            <a:pPr indent="-230188" algn="ctr" eaLnBrk="1" hangingPunct="1">
              <a:lnSpc>
                <a:spcPct val="90000"/>
              </a:lnSpc>
              <a:buFontTx/>
              <a:buNone/>
            </a:pPr>
            <a:endParaRPr lang="en-US" sz="1000" smtClean="0">
              <a:solidFill>
                <a:schemeClr val="accent1"/>
              </a:solidFill>
            </a:endParaRPr>
          </a:p>
          <a:p>
            <a:pPr indent="-230188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1"/>
                </a:solidFill>
              </a:rPr>
              <a:t>If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(t)&gt; 0, we say that Neuron i is excited it may fire (in which case it will send out a spike)</a:t>
            </a:r>
          </a:p>
          <a:p>
            <a:pPr indent="-230188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1"/>
                </a:solidFill>
              </a:rPr>
              <a:t>Also, if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(t)&gt; 0, the Neuron i will fire with probability r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sz="2000" smtClean="0">
                <a:solidFill>
                  <a:schemeClr val="accent1"/>
                </a:solidFill>
              </a:rPr>
              <a:t>t +o(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sz="2000" smtClean="0">
                <a:solidFill>
                  <a:schemeClr val="accent1"/>
                </a:solidFill>
              </a:rPr>
              <a:t>t)    in the interval [t,t+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sz="2000" smtClean="0">
                <a:solidFill>
                  <a:schemeClr val="accent1"/>
                </a:solidFill>
              </a:rPr>
              <a:t>t]</a:t>
            </a:r>
          </a:p>
          <a:p>
            <a:pPr indent="-230188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1"/>
                </a:solidFill>
              </a:rPr>
              <a:t>If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(t)=0, the Neuron cannot fire at t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endParaRPr lang="en-US" sz="1000" smtClean="0">
              <a:solidFill>
                <a:schemeClr val="accent1"/>
              </a:solidFill>
            </a:endParaRPr>
          </a:p>
          <a:p>
            <a:pPr indent="-230188" algn="ctr" eaLnBrk="1" hangingPunct="1">
              <a:lnSpc>
                <a:spcPct val="90000"/>
              </a:lnSpc>
            </a:pPr>
            <a:endParaRPr lang="en-US" sz="2000" baseline="30000" smtClean="0">
              <a:solidFill>
                <a:schemeClr val="accent1"/>
              </a:solidFill>
            </a:endParaRPr>
          </a:p>
          <a:p>
            <a:pPr indent="-230188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When Neuron i fires at time t:</a:t>
            </a:r>
          </a:p>
          <a:p>
            <a:pPr indent="-230188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It sends a spike to some Neuron j, with probability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endParaRPr lang="en-US" sz="2000" smtClean="0">
              <a:solidFill>
                <a:schemeClr val="accent1"/>
              </a:solidFill>
            </a:endParaRPr>
          </a:p>
          <a:p>
            <a:pPr indent="-230188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Its internal state changes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r>
              <a:rPr lang="en-US" sz="2000" smtClean="0">
                <a:solidFill>
                  <a:schemeClr val="accent1"/>
                </a:solidFill>
              </a:rPr>
              <a:t>) = K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(t) - 1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2296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Mathematical Model: A “neural” network with n neurons</a:t>
            </a:r>
          </a:p>
          <a:p>
            <a:pPr algn="ctr" eaLnBrk="1" hangingPunct="1">
              <a:buFontTx/>
              <a:buNone/>
            </a:pPr>
            <a:endParaRPr lang="en-US" sz="200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The arriving spike at Neuron j is an: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Excitatory Spike w.p.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Inhibitory Spike w.p.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 -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aseline="30000" smtClean="0">
                <a:solidFill>
                  <a:schemeClr val="accent1"/>
                </a:solidFill>
              </a:rPr>
              <a:t>	</a:t>
            </a:r>
            <a:r>
              <a:rPr lang="en-US" sz="2000" smtClean="0">
                <a:solidFill>
                  <a:schemeClr val="accent1"/>
                </a:solidFill>
              </a:rPr>
              <a:t>- p</a:t>
            </a:r>
            <a:r>
              <a:rPr lang="en-US" sz="2000" baseline="-25000" smtClean="0">
                <a:solidFill>
                  <a:schemeClr val="accent1"/>
                </a:solidFill>
              </a:rPr>
              <a:t>ij </a:t>
            </a:r>
            <a:r>
              <a:rPr lang="en-US" sz="2000" smtClean="0">
                <a:solidFill>
                  <a:schemeClr val="accent1"/>
                </a:solidFill>
              </a:rPr>
              <a:t>=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r>
              <a:rPr lang="en-US" sz="2000" smtClean="0">
                <a:solidFill>
                  <a:schemeClr val="accent1"/>
                </a:solidFill>
              </a:rPr>
              <a:t> +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-   </a:t>
            </a:r>
            <a:r>
              <a:rPr lang="en-US" sz="2000" smtClean="0">
                <a:solidFill>
                  <a:schemeClr val="accent1"/>
                </a:solidFill>
              </a:rPr>
              <a:t>with  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S</a:t>
            </a:r>
            <a:r>
              <a:rPr lang="en-US" sz="2000" baseline="50000" smtClean="0">
                <a:solidFill>
                  <a:schemeClr val="accent1"/>
                </a:solidFill>
              </a:rPr>
              <a:t>n</a:t>
            </a:r>
            <a:r>
              <a:rPr lang="en-US" sz="2000" baseline="-25000" smtClean="0">
                <a:solidFill>
                  <a:schemeClr val="accent1"/>
                </a:solidFill>
              </a:rPr>
              <a:t>j=1</a:t>
            </a:r>
            <a:r>
              <a:rPr lang="en-US" sz="2000" smtClean="0">
                <a:solidFill>
                  <a:schemeClr val="accent1"/>
                </a:solidFill>
              </a:rPr>
              <a:t>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smtClean="0">
                <a:solidFill>
                  <a:schemeClr val="accent1"/>
                </a:solidFill>
              </a:rPr>
              <a:t>  </a:t>
            </a:r>
            <a:r>
              <a:rPr lang="en-US" sz="2000" u="sng" smtClean="0">
                <a:solidFill>
                  <a:schemeClr val="accent1"/>
                </a:solidFill>
              </a:rPr>
              <a:t>&lt;</a:t>
            </a:r>
            <a:r>
              <a:rPr lang="en-US" sz="2000" smtClean="0">
                <a:solidFill>
                  <a:schemeClr val="accent1"/>
                </a:solidFill>
              </a:rPr>
              <a:t> 1 for all i=1,..,n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From Neuron i to Neuron j: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Excitatory Weight or Rate is w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r>
              <a:rPr lang="en-US" sz="2000" smtClean="0">
                <a:solidFill>
                  <a:schemeClr val="accent1"/>
                </a:solidFill>
              </a:rPr>
              <a:t> = r</a:t>
            </a:r>
            <a:r>
              <a:rPr lang="en-US" sz="2000" baseline="-25000" smtClean="0">
                <a:solidFill>
                  <a:schemeClr val="accent1"/>
                </a:solidFill>
              </a:rPr>
              <a:t>i </a:t>
            </a:r>
            <a:r>
              <a:rPr lang="en-US" sz="2000" smtClean="0">
                <a:solidFill>
                  <a:schemeClr val="accent1"/>
                </a:solidFill>
              </a:rPr>
              <a:t>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Inhibitory Weight or Rate is w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-</a:t>
            </a:r>
            <a:r>
              <a:rPr lang="en-US" sz="2000" smtClean="0">
                <a:solidFill>
                  <a:schemeClr val="accent1"/>
                </a:solidFill>
              </a:rPr>
              <a:t> = r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 p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-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aseline="30000" smtClean="0">
                <a:solidFill>
                  <a:schemeClr val="accent1"/>
                </a:solidFill>
              </a:rPr>
              <a:t>	</a:t>
            </a:r>
            <a:r>
              <a:rPr lang="en-US" sz="2000" smtClean="0">
                <a:solidFill>
                  <a:schemeClr val="accent1"/>
                </a:solidFill>
              </a:rPr>
              <a:t>- Total Firing Rate is r</a:t>
            </a:r>
            <a:r>
              <a:rPr lang="en-US" sz="2000" baseline="-25000" smtClean="0">
                <a:solidFill>
                  <a:schemeClr val="accent1"/>
                </a:solidFill>
              </a:rPr>
              <a:t>i </a:t>
            </a:r>
            <a:r>
              <a:rPr lang="en-US" sz="2000" smtClean="0">
                <a:solidFill>
                  <a:schemeClr val="accent1"/>
                </a:solidFill>
              </a:rPr>
              <a:t>= 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S</a:t>
            </a:r>
            <a:r>
              <a:rPr lang="en-US" sz="2000" baseline="30000" smtClean="0">
                <a:solidFill>
                  <a:schemeClr val="accent1"/>
                </a:solidFill>
              </a:rPr>
              <a:t>n</a:t>
            </a:r>
            <a:r>
              <a:rPr lang="en-US" sz="1600" baseline="-25000" smtClean="0">
                <a:solidFill>
                  <a:schemeClr val="accent1"/>
                </a:solidFill>
              </a:rPr>
              <a:t>j=1 </a:t>
            </a:r>
            <a:r>
              <a:rPr lang="en-US" sz="2000" smtClean="0">
                <a:solidFill>
                  <a:schemeClr val="accent1"/>
                </a:solidFill>
              </a:rPr>
              <a:t>(w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+</a:t>
            </a:r>
            <a:r>
              <a:rPr lang="en-US" sz="2000" smtClean="0">
                <a:solidFill>
                  <a:schemeClr val="accent1"/>
                </a:solidFill>
              </a:rPr>
              <a:t> + w</a:t>
            </a:r>
            <a:r>
              <a:rPr lang="en-US" sz="2000" baseline="-25000" smtClean="0">
                <a:solidFill>
                  <a:schemeClr val="accent1"/>
                </a:solidFill>
              </a:rPr>
              <a:t>ij</a:t>
            </a:r>
            <a:r>
              <a:rPr lang="en-US" sz="2000" baseline="30000" smtClean="0">
                <a:solidFill>
                  <a:schemeClr val="accent1"/>
                </a:solidFill>
              </a:rPr>
              <a:t>–</a:t>
            </a:r>
            <a:r>
              <a:rPr lang="en-US" sz="2000" smtClean="0">
                <a:solidFill>
                  <a:schemeClr val="accent1"/>
                </a:solidFill>
              </a:rPr>
              <a:t>)</a:t>
            </a:r>
            <a:endParaRPr lang="en-US" sz="2000" baseline="3000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To Neuron i, from Outside the Network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External Excitatory Spikes arrive at rate 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L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- External Inhibitory Spikes arrive at rate </a:t>
            </a:r>
            <a:r>
              <a:rPr lang="en-US" sz="2000" smtClean="0">
                <a:solidFill>
                  <a:schemeClr val="accent1"/>
                </a:solidFill>
                <a:latin typeface="Symbol" pitchFamily="18" charset="2"/>
              </a:rPr>
              <a:t>l</a:t>
            </a:r>
            <a:r>
              <a:rPr lang="en-US" sz="2000" baseline="-25000" smtClean="0">
                <a:solidFill>
                  <a:schemeClr val="accent1"/>
                </a:solidFill>
              </a:rPr>
              <a:t>i</a:t>
            </a:r>
            <a:endParaRPr lang="en-US" sz="2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3888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6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66750"/>
            <a:ext cx="8720138" cy="5489575"/>
          </a:xfrm>
        </p:spPr>
        <p:txBody>
          <a:bodyPr/>
          <a:lstStyle/>
          <a:p>
            <a:pPr eaLnBrk="1" hangingPunct="1"/>
            <a:r>
              <a:rPr lang="en-US" sz="2400" smtClean="0"/>
              <a:t>The “classical” networks with product form</a:t>
            </a:r>
          </a:p>
          <a:p>
            <a:pPr eaLnBrk="1" hangingPunct="1"/>
            <a:r>
              <a:rPr lang="en-US" sz="2400" smtClean="0"/>
              <a:t>Biological Inspiration for the RNN &amp; G-Networks</a:t>
            </a:r>
          </a:p>
          <a:p>
            <a:pPr eaLnBrk="1" hangingPunct="1"/>
            <a:r>
              <a:rPr lang="en-US" sz="2400" smtClean="0"/>
              <a:t>The RNN Model &amp; its Applications</a:t>
            </a:r>
          </a:p>
          <a:p>
            <a:pPr lvl="1" eaLnBrk="1" hangingPunct="1"/>
            <a:r>
              <a:rPr lang="en-US" smtClean="0"/>
              <a:t>modeling biological neuronal systems</a:t>
            </a:r>
          </a:p>
          <a:p>
            <a:pPr lvl="1" eaLnBrk="1" hangingPunct="1"/>
            <a:r>
              <a:rPr lang="en-US" smtClean="0"/>
              <a:t>texture recognition and segmentation</a:t>
            </a:r>
          </a:p>
          <a:p>
            <a:pPr lvl="1" eaLnBrk="1" hangingPunct="1"/>
            <a:r>
              <a:rPr lang="en-US" smtClean="0"/>
              <a:t>image and video compression</a:t>
            </a:r>
          </a:p>
          <a:p>
            <a:pPr lvl="1" eaLnBrk="1" hangingPunct="1"/>
            <a:r>
              <a:rPr lang="en-US" smtClean="0"/>
              <a:t>multicast routing</a:t>
            </a:r>
          </a:p>
          <a:p>
            <a:pPr lvl="1" eaLnBrk="1" hangingPunct="1"/>
            <a:r>
              <a:rPr lang="en-US" smtClean="0"/>
              <a:t>Network routing (Cognitive Packet Network)</a:t>
            </a:r>
          </a:p>
          <a:p>
            <a:pPr eaLnBrk="1" hangingPunct="1"/>
            <a:r>
              <a:rPr lang="en-US" sz="2400" smtClean="0"/>
              <a:t>G-Networks</a:t>
            </a:r>
          </a:p>
          <a:p>
            <a:pPr eaLnBrk="1" hangingPunct="1"/>
            <a:r>
              <a:rPr lang="en-US" sz="2400" smtClean="0"/>
              <a:t>Recent results:</a:t>
            </a:r>
          </a:p>
          <a:p>
            <a:pPr lvl="1" eaLnBrk="1" fontAlgn="t" hangingPunct="1">
              <a:buFontTx/>
              <a:buChar char="o"/>
            </a:pPr>
            <a:r>
              <a:rPr lang="en-US" sz="1800" smtClean="0"/>
              <a:t>Networks of Auctions</a:t>
            </a:r>
          </a:p>
          <a:p>
            <a:pPr lvl="1" eaLnBrk="1" fontAlgn="t" hangingPunct="1">
              <a:buFontTx/>
              <a:buChar char="o"/>
            </a:pPr>
            <a:r>
              <a:rPr lang="en-US" sz="1800" smtClean="0"/>
              <a:t>Gene Regulatory Networks</a:t>
            </a:r>
          </a:p>
          <a:p>
            <a:pPr lvl="1" eaLnBrk="1" fontAlgn="t" hangingPunct="1">
              <a:buFontTx/>
              <a:buChar char="o"/>
            </a:pPr>
            <a:r>
              <a:rPr lang="en-US" sz="1800" smtClean="0"/>
              <a:t>Chemical Reaction Networks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sz="2000" smtClean="0"/>
              <a:t>State Equations &amp; Their Solution</a:t>
            </a:r>
          </a:p>
        </p:txBody>
      </p:sp>
      <p:graphicFrame>
        <p:nvGraphicFramePr>
          <p:cNvPr id="23757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03238" y="774700"/>
          <a:ext cx="8135937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3" name="Equation" r:id="rId3" imgW="6197400" imgH="3568680" progId="Equation.3">
                  <p:embed/>
                </p:oleObj>
              </mc:Choice>
              <mc:Fallback>
                <p:oleObj name="Equation" r:id="rId3" imgW="6197400" imgH="3568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774700"/>
                        <a:ext cx="8135937" cy="468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2514600"/>
          <a:ext cx="7010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2" name="Equation" r:id="rId3" imgW="2298600" imgH="533160" progId="Equation.3">
                  <p:embed/>
                </p:oleObj>
              </mc:Choice>
              <mc:Fallback>
                <p:oleObj name="Equation" r:id="rId3" imgW="229860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7010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43600" y="685800"/>
          <a:ext cx="9144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3" name="Equation" r:id="rId5" imgW="291960" imgH="228600" progId="Equation.3">
                  <p:embed/>
                </p:oleObj>
              </mc:Choice>
              <mc:Fallback>
                <p:oleObj name="Equation" r:id="rId5" imgW="2919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85800"/>
                        <a:ext cx="9144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8" name="Line 4"/>
          <p:cNvSpPr>
            <a:spLocks noChangeShapeType="1"/>
          </p:cNvSpPr>
          <p:nvPr/>
        </p:nvSpPr>
        <p:spPr bwMode="auto">
          <a:xfrm flipV="1">
            <a:off x="2667000" y="41148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8609" name="Line 5"/>
          <p:cNvSpPr>
            <a:spLocks noChangeShapeType="1"/>
          </p:cNvSpPr>
          <p:nvPr/>
        </p:nvSpPr>
        <p:spPr bwMode="auto">
          <a:xfrm flipH="1" flipV="1">
            <a:off x="6324600" y="42672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8610" name="Line 6"/>
          <p:cNvSpPr>
            <a:spLocks noChangeShapeType="1"/>
          </p:cNvSpPr>
          <p:nvPr/>
        </p:nvSpPr>
        <p:spPr bwMode="auto">
          <a:xfrm flipH="1">
            <a:off x="6172200" y="1600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8611" name="AutoShape 7"/>
          <p:cNvSpPr>
            <a:spLocks noChangeArrowheads="1"/>
          </p:cNvSpPr>
          <p:nvPr/>
        </p:nvSpPr>
        <p:spPr bwMode="auto">
          <a:xfrm>
            <a:off x="5486400" y="2438400"/>
            <a:ext cx="12192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35491975 h 21600"/>
              <a:gd name="T4" fmla="*/ 2147483647 w 21600"/>
              <a:gd name="T5" fmla="*/ 67745945 h 21600"/>
              <a:gd name="T6" fmla="*/ 2147483647 w 21600"/>
              <a:gd name="T7" fmla="*/ 1354919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12" name="AutoShape 8"/>
          <p:cNvSpPr>
            <a:spLocks noChangeArrowheads="1"/>
          </p:cNvSpPr>
          <p:nvPr/>
        </p:nvSpPr>
        <p:spPr bwMode="auto">
          <a:xfrm>
            <a:off x="5715000" y="4114800"/>
            <a:ext cx="914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6763836 h 21600"/>
              <a:gd name="T4" fmla="*/ 2147483647 w 21600"/>
              <a:gd name="T5" fmla="*/ 13381939 h 21600"/>
              <a:gd name="T6" fmla="*/ 2147483647 w 21600"/>
              <a:gd name="T7" fmla="*/ 267638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613" name="Text Box 9"/>
          <p:cNvSpPr txBox="1">
            <a:spLocks noChangeArrowheads="1"/>
          </p:cNvSpPr>
          <p:nvPr/>
        </p:nvSpPr>
        <p:spPr bwMode="auto">
          <a:xfrm>
            <a:off x="1524000" y="525780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Firing Rate of</a:t>
            </a:r>
          </a:p>
          <a:p>
            <a:r>
              <a:rPr lang="en-US" sz="1800">
                <a:solidFill>
                  <a:schemeClr val="tx1"/>
                </a:solidFill>
              </a:rPr>
              <a:t>Neuron </a:t>
            </a:r>
            <a:r>
              <a:rPr lang="en-US" sz="1800" i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38614" name="Line 10"/>
          <p:cNvSpPr>
            <a:spLocks noChangeShapeType="1"/>
          </p:cNvSpPr>
          <p:nvPr/>
        </p:nvSpPr>
        <p:spPr bwMode="auto">
          <a:xfrm flipH="1">
            <a:off x="3657600" y="16764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8615" name="Line 11"/>
          <p:cNvSpPr>
            <a:spLocks noChangeShapeType="1"/>
          </p:cNvSpPr>
          <p:nvPr/>
        </p:nvSpPr>
        <p:spPr bwMode="auto">
          <a:xfrm flipH="1" flipV="1">
            <a:off x="4267200" y="39624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8616" name="Text Box 12"/>
          <p:cNvSpPr txBox="1">
            <a:spLocks noChangeArrowheads="1"/>
          </p:cNvSpPr>
          <p:nvPr/>
        </p:nvSpPr>
        <p:spPr bwMode="auto">
          <a:xfrm>
            <a:off x="3276600" y="685800"/>
            <a:ext cx="1987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External Arrival</a:t>
            </a:r>
          </a:p>
          <a:p>
            <a:r>
              <a:rPr lang="en-US" sz="1800">
                <a:solidFill>
                  <a:schemeClr val="tx1"/>
                </a:solidFill>
              </a:rPr>
              <a:t>Rate of Excitatory</a:t>
            </a:r>
          </a:p>
          <a:p>
            <a:r>
              <a:rPr lang="en-US" sz="1800">
                <a:solidFill>
                  <a:schemeClr val="tx1"/>
                </a:solidFill>
              </a:rPr>
              <a:t>Spikes</a:t>
            </a:r>
          </a:p>
        </p:txBody>
      </p:sp>
      <p:sp>
        <p:nvSpPr>
          <p:cNvPr id="238617" name="Text Box 13"/>
          <p:cNvSpPr txBox="1">
            <a:spLocks noChangeArrowheads="1"/>
          </p:cNvSpPr>
          <p:nvPr/>
        </p:nvSpPr>
        <p:spPr bwMode="auto">
          <a:xfrm>
            <a:off x="3794125" y="5370513"/>
            <a:ext cx="1911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External Arrival</a:t>
            </a:r>
          </a:p>
          <a:p>
            <a:r>
              <a:rPr lang="en-US" sz="1800">
                <a:solidFill>
                  <a:schemeClr val="tx1"/>
                </a:solidFill>
              </a:rPr>
              <a:t>Rate of Inhibitory</a:t>
            </a:r>
          </a:p>
          <a:p>
            <a:r>
              <a:rPr lang="en-US" sz="1800">
                <a:solidFill>
                  <a:schemeClr val="tx1"/>
                </a:solidFill>
              </a:rPr>
              <a:t>Spikes</a:t>
            </a:r>
          </a:p>
        </p:txBody>
      </p:sp>
      <p:graphicFrame>
        <p:nvGraphicFramePr>
          <p:cNvPr id="23860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5237163"/>
          <a:ext cx="8382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4" name="Equation" r:id="rId7" imgW="291960" imgH="228600" progId="Equation.3">
                  <p:embed/>
                </p:oleObj>
              </mc:Choice>
              <mc:Fallback>
                <p:oleObj name="Equation" r:id="rId7" imgW="29196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37163"/>
                        <a:ext cx="838200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18" name="Line 15"/>
          <p:cNvSpPr>
            <a:spLocks noChangeShapeType="1"/>
          </p:cNvSpPr>
          <p:nvPr/>
        </p:nvSpPr>
        <p:spPr bwMode="auto">
          <a:xfrm flipH="1">
            <a:off x="2438400" y="22098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8619" name="Text Box 16"/>
          <p:cNvSpPr txBox="1">
            <a:spLocks noChangeArrowheads="1"/>
          </p:cNvSpPr>
          <p:nvPr/>
        </p:nvSpPr>
        <p:spPr bwMode="auto">
          <a:xfrm>
            <a:off x="1219200" y="1600200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Probability that</a:t>
            </a:r>
          </a:p>
          <a:p>
            <a:r>
              <a:rPr lang="en-US" sz="1800">
                <a:solidFill>
                  <a:schemeClr val="tx1"/>
                </a:solidFill>
              </a:rPr>
              <a:t>Neuron </a:t>
            </a:r>
            <a:r>
              <a:rPr lang="en-US" sz="1800" i="1">
                <a:solidFill>
                  <a:schemeClr val="tx1"/>
                </a:solidFill>
              </a:rPr>
              <a:t>i</a:t>
            </a:r>
            <a:r>
              <a:rPr lang="en-US" sz="1800">
                <a:solidFill>
                  <a:schemeClr val="tx1"/>
                </a:solidFill>
              </a:rPr>
              <a:t> is excited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1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76225" y="1620838"/>
          <a:ext cx="8458200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0" name="Equation" r:id="rId3" imgW="6311880" imgH="2603160" progId="Equation.3">
                  <p:embed/>
                </p:oleObj>
              </mc:Choice>
              <mc:Fallback>
                <p:oleObj name="Equation" r:id="rId3" imgW="6311880" imgH="260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620838"/>
                        <a:ext cx="8458200" cy="340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38113"/>
            <a:ext cx="8229600" cy="487362"/>
          </a:xfrm>
        </p:spPr>
        <p:txBody>
          <a:bodyPr/>
          <a:lstStyle/>
          <a:p>
            <a:pPr eaLnBrk="1" hangingPunct="1"/>
            <a:r>
              <a:rPr lang="en-GB" sz="2000" smtClean="0"/>
              <a:t>Building a Practical “Learning” Algorithm:</a:t>
            </a:r>
            <a:br>
              <a:rPr lang="en-GB" sz="2000" smtClean="0"/>
            </a:br>
            <a:r>
              <a:rPr lang="en-GB" sz="2000" smtClean="0"/>
              <a:t>Gradient Computation for the Recurrent RNN is O(n</a:t>
            </a:r>
            <a:r>
              <a:rPr lang="en-GB" sz="2000" baseline="30000" smtClean="0"/>
              <a:t>3</a:t>
            </a:r>
            <a:r>
              <a:rPr lang="en-GB" sz="2000" smtClean="0"/>
              <a:t>)</a:t>
            </a:r>
          </a:p>
        </p:txBody>
      </p:sp>
      <p:pic>
        <p:nvPicPr>
          <p:cNvPr id="687106" name="Picture 3" descr="figx-learn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9625" y="784225"/>
            <a:ext cx="6959600" cy="5153025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66775"/>
            <a:ext cx="7196138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40096" y="249856"/>
            <a:ext cx="538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Chemical Reaction Networks (2008)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846138"/>
            <a:ext cx="760253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9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2730500"/>
            <a:ext cx="760253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625475"/>
            <a:ext cx="768667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4335463"/>
            <a:ext cx="7654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Applications of the RNN</a:t>
            </a:r>
          </a:p>
        </p:txBody>
      </p:sp>
      <p:sp>
        <p:nvSpPr>
          <p:cNvPr id="69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Modeling Cortico-Thalamic Response …</a:t>
            </a:r>
          </a:p>
          <a:p>
            <a:pPr eaLnBrk="1" hangingPunct="1"/>
            <a:r>
              <a:rPr lang="en-US" smtClean="0"/>
              <a:t>Texture based Image Segmentation</a:t>
            </a:r>
          </a:p>
          <a:p>
            <a:pPr eaLnBrk="1" hangingPunct="1"/>
            <a:r>
              <a:rPr lang="en-US" smtClean="0"/>
              <a:t>Image and Video Compression</a:t>
            </a:r>
          </a:p>
          <a:p>
            <a:pPr eaLnBrk="1" hangingPunct="1"/>
            <a:r>
              <a:rPr lang="en-US" smtClean="0"/>
              <a:t>Multicast Routing</a:t>
            </a:r>
          </a:p>
          <a:p>
            <a:pPr eaLnBrk="1" hangingPunct="1"/>
            <a:r>
              <a:rPr lang="en-US" smtClean="0"/>
              <a:t>CPN Routing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/>
              <a:t>Cortico-Thalamic </a:t>
            </a:r>
            <a:r>
              <a:rPr lang="en-US" sz="2400">
                <a:solidFill>
                  <a:srgbClr val="FE0000"/>
                </a:solidFill>
              </a:rPr>
              <a:t>Oscillatory</a:t>
            </a:r>
            <a:r>
              <a:rPr lang="en-US" sz="2400"/>
              <a:t> Response to Somato-Sensory Input</a:t>
            </a:r>
          </a:p>
          <a:p>
            <a:pPr algn="ctr"/>
            <a:r>
              <a:rPr lang="en-US" sz="2400"/>
              <a:t>(what does the rat think when you tweak her/his whisker?)</a:t>
            </a:r>
          </a:p>
        </p:txBody>
      </p:sp>
      <p:sp>
        <p:nvSpPr>
          <p:cNvPr id="697346" name="Text Box 3"/>
          <p:cNvSpPr txBox="1">
            <a:spLocks noChangeArrowheads="1"/>
          </p:cNvSpPr>
          <p:nvPr/>
        </p:nvSpPr>
        <p:spPr bwMode="auto">
          <a:xfrm>
            <a:off x="1219200" y="57912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97347" name="Text Box 4"/>
          <p:cNvSpPr txBox="1">
            <a:spLocks noChangeArrowheads="1"/>
          </p:cNvSpPr>
          <p:nvPr/>
        </p:nvSpPr>
        <p:spPr bwMode="auto">
          <a:xfrm>
            <a:off x="773113" y="5073650"/>
            <a:ext cx="7635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Input from the brain stem (PrV) and response at thalamus (VPM) and cortex (SI), reprinted from M.A.L. Nicollelis et al. “Reconstructing the engram: simultaneous, multiple site, many single neuron recordings”, </a:t>
            </a:r>
            <a:r>
              <a:rPr lang="en-US" sz="1600" i="1">
                <a:solidFill>
                  <a:schemeClr val="tx1"/>
                </a:solidFill>
              </a:rPr>
              <a:t>Neuron</a:t>
            </a:r>
            <a:r>
              <a:rPr lang="en-US" sz="1600">
                <a:solidFill>
                  <a:schemeClr val="tx1"/>
                </a:solidFill>
              </a:rPr>
              <a:t> vol. 18, 529-537, 1997</a:t>
            </a:r>
          </a:p>
        </p:txBody>
      </p:sp>
      <p:pic>
        <p:nvPicPr>
          <p:cNvPr id="697348" name="Picture 5" descr="figx-nicoleli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143000"/>
            <a:ext cx="6477000" cy="3679825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1800" smtClean="0"/>
              <a:t>Scientific Objective</a:t>
            </a:r>
            <a:br>
              <a:rPr lang="en-US" sz="1800" smtClean="0"/>
            </a:br>
            <a:r>
              <a:rPr lang="en-US" sz="1800" smtClean="0"/>
              <a:t>Elucidate Aspects of Observed Brain Oscillations</a:t>
            </a:r>
          </a:p>
        </p:txBody>
      </p:sp>
      <p:pic>
        <p:nvPicPr>
          <p:cNvPr id="6983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invGray">
          <a:xfrm>
            <a:off x="838200" y="1447800"/>
            <a:ext cx="7189788" cy="3946525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eaLnBrk="1" hangingPunct="1"/>
            <a:r>
              <a:rPr lang="en-GB" sz="2800" smtClean="0"/>
              <a:t>Product Form Solution of a Stochastic System</a:t>
            </a:r>
          </a:p>
        </p:txBody>
      </p:sp>
      <p:sp>
        <p:nvSpPr>
          <p:cNvPr id="66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60400"/>
            <a:ext cx="9144000" cy="619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>
                <a:solidFill>
                  <a:schemeClr val="accent1"/>
                </a:solidFill>
              </a:rPr>
              <a:t>Consider a stochastic process {X(t): t </a:t>
            </a:r>
            <a:r>
              <a:rPr lang="en-GB" sz="2000" u="sng" smtClean="0">
                <a:solidFill>
                  <a:schemeClr val="accent1"/>
                </a:solidFill>
              </a:rPr>
              <a:t>&gt;</a:t>
            </a:r>
            <a:r>
              <a:rPr lang="en-GB" sz="2000" smtClean="0">
                <a:solidFill>
                  <a:schemeClr val="accent1"/>
                </a:solidFill>
              </a:rPr>
              <a:t>0} taking values in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state space 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X, </a:t>
            </a:r>
            <a:r>
              <a:rPr lang="en-GB" sz="2000" smtClean="0">
                <a:solidFill>
                  <a:schemeClr val="accent1"/>
                </a:solidFill>
                <a:latin typeface="Tahoma" pitchFamily="34" charset="0"/>
              </a:rPr>
              <a:t>de</a:t>
            </a:r>
            <a:r>
              <a:rPr lang="en-GB" sz="2000" smtClean="0">
                <a:solidFill>
                  <a:schemeClr val="accent1"/>
                </a:solidFill>
              </a:rPr>
              <a:t>scribed by the probability distribution function 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F</a:t>
            </a:r>
            <a:r>
              <a:rPr lang="en-GB" sz="2000" baseline="-25000" smtClean="0">
                <a:solidFill>
                  <a:schemeClr val="accent1"/>
                </a:solidFill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[x,t] = Prob [X(t) = x; x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sz="2000" smtClean="0">
                <a:solidFill>
                  <a:schemeClr val="accent1"/>
                </a:solidFill>
              </a:rPr>
              <a:t> ] with initial distribution 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= F</a:t>
            </a:r>
            <a:r>
              <a:rPr lang="en-GB" sz="2000" baseline="-25000" smtClean="0">
                <a:solidFill>
                  <a:schemeClr val="accent1"/>
                </a:solidFill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[x,0]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The system has  </a:t>
            </a:r>
            <a:r>
              <a:rPr lang="en-GB" sz="2000" u="sng" smtClean="0">
                <a:solidFill>
                  <a:schemeClr val="accent1"/>
                </a:solidFill>
              </a:rPr>
              <a:t>strict product form</a:t>
            </a:r>
            <a:r>
              <a:rPr lang="en-GB" sz="2000" smtClean="0">
                <a:solidFill>
                  <a:schemeClr val="accent1"/>
                </a:solidFill>
              </a:rPr>
              <a:t>  if there exist N non-trivial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and disjoint partitions of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 : 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,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, .. ,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sz="2000" smtClean="0">
                <a:solidFill>
                  <a:schemeClr val="accent1"/>
                </a:solidFill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i.e. 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.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...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=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f  ,   </a:t>
            </a:r>
            <a:r>
              <a:rPr lang="en-GB" sz="2000" smtClean="0">
                <a:solidFill>
                  <a:schemeClr val="accent1"/>
                </a:solidFill>
              </a:rPr>
              <a:t>such that </a:t>
            </a:r>
            <a:r>
              <a:rPr lang="en-GB" sz="2000" u="sng" smtClean="0">
                <a:solidFill>
                  <a:schemeClr val="accent1"/>
                </a:solidFill>
              </a:rPr>
              <a:t>for all</a:t>
            </a:r>
            <a:r>
              <a:rPr lang="en-GB" sz="2000" smtClean="0">
                <a:solidFill>
                  <a:schemeClr val="accent1"/>
                </a:solidFill>
              </a:rPr>
              <a:t> 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(i) X(t) = (X</a:t>
            </a:r>
            <a:r>
              <a:rPr lang="en-GB" sz="2000" baseline="-25000" smtClean="0">
                <a:solidFill>
                  <a:schemeClr val="accent1"/>
                </a:solidFill>
              </a:rPr>
              <a:t>1</a:t>
            </a:r>
            <a:r>
              <a:rPr lang="en-GB" sz="2000" smtClean="0">
                <a:solidFill>
                  <a:schemeClr val="accent1"/>
                </a:solidFill>
              </a:rPr>
              <a:t>(t),X</a:t>
            </a:r>
            <a:r>
              <a:rPr lang="en-GB" sz="2000" baseline="-25000" smtClean="0">
                <a:solidFill>
                  <a:schemeClr val="accent1"/>
                </a:solidFill>
              </a:rPr>
              <a:t>2</a:t>
            </a:r>
            <a:r>
              <a:rPr lang="en-GB" sz="2000" smtClean="0">
                <a:solidFill>
                  <a:schemeClr val="accent1"/>
                </a:solidFill>
              </a:rPr>
              <a:t>(t), … , X</a:t>
            </a:r>
            <a:r>
              <a:rPr lang="en-GB" sz="2000" baseline="-25000" smtClean="0">
                <a:solidFill>
                  <a:schemeClr val="accent1"/>
                </a:solidFill>
              </a:rPr>
              <a:t>N</a:t>
            </a:r>
            <a:r>
              <a:rPr lang="en-GB" sz="2000" smtClean="0">
                <a:solidFill>
                  <a:schemeClr val="accent1"/>
                </a:solidFill>
              </a:rPr>
              <a:t>(t)), X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(t)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sz="2000" smtClean="0">
                <a:solidFill>
                  <a:schemeClr val="accent1"/>
                </a:solidFill>
              </a:rPr>
              <a:t> 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(ii) F</a:t>
            </a:r>
            <a:r>
              <a:rPr lang="en-GB" sz="2000" baseline="-25000" smtClean="0">
                <a:solidFill>
                  <a:schemeClr val="accent1"/>
                </a:solidFill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[x,t] = </a:t>
            </a:r>
            <a:r>
              <a:rPr lang="en-GB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GB" sz="2000" baseline="70000" smtClean="0">
                <a:solidFill>
                  <a:schemeClr val="accent1"/>
                </a:solidFill>
              </a:rPr>
              <a:t>N</a:t>
            </a:r>
            <a:r>
              <a:rPr lang="en-GB" sz="2000" baseline="-30000" smtClean="0">
                <a:solidFill>
                  <a:schemeClr val="accent1"/>
                </a:solidFill>
                <a:latin typeface="Tahoma" pitchFamily="34" charset="0"/>
              </a:rPr>
              <a:t>i=1</a:t>
            </a:r>
            <a:r>
              <a:rPr lang="en-GB" sz="2000" baseline="40000" smtClean="0">
                <a:solidFill>
                  <a:schemeClr val="accent1"/>
                </a:solidFill>
              </a:rPr>
              <a:t>    </a:t>
            </a:r>
            <a:r>
              <a:rPr lang="en-GB" sz="2000" smtClean="0">
                <a:solidFill>
                  <a:schemeClr val="accent1"/>
                </a:solidFill>
              </a:rPr>
              <a:t>Prob [X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 (t) = x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; x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e</a:t>
            </a:r>
            <a:r>
              <a:rPr lang="en-GB" sz="2000" smtClean="0">
                <a:solidFill>
                  <a:schemeClr val="accent1"/>
                </a:solidFill>
              </a:rPr>
              <a:t>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 ] for all 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 {X(t): t </a:t>
            </a:r>
            <a:r>
              <a:rPr lang="en-GB" sz="2000" u="sng" smtClean="0">
                <a:solidFill>
                  <a:schemeClr val="accent1"/>
                </a:solidFill>
              </a:rPr>
              <a:t>&gt;</a:t>
            </a:r>
            <a:r>
              <a:rPr lang="en-GB" sz="2000" smtClean="0">
                <a:solidFill>
                  <a:schemeClr val="accent1"/>
                </a:solidFill>
              </a:rPr>
              <a:t>0} may have the property (i) &amp; (ii) only for some particular initial distribution(s) 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3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" y="544513"/>
            <a:ext cx="8153400" cy="5062537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7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9200"/>
            <a:ext cx="6858000" cy="4676775"/>
          </a:xfrm>
        </p:spPr>
      </p:pic>
      <p:sp>
        <p:nvSpPr>
          <p:cNvPr id="70041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Building the Network Architecture 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from Physiological Data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Text Box 2"/>
          <p:cNvSpPr txBox="1">
            <a:spLocks noChangeArrowheads="1"/>
          </p:cNvSpPr>
          <p:nvPr/>
        </p:nvSpPr>
        <p:spPr bwMode="auto">
          <a:xfrm>
            <a:off x="838200" y="4648200"/>
            <a:ext cx="2432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Simultaneous Multiple</a:t>
            </a:r>
          </a:p>
          <a:p>
            <a:r>
              <a:rPr lang="en-US" sz="1800">
                <a:solidFill>
                  <a:schemeClr val="tx1"/>
                </a:solidFill>
              </a:rPr>
              <a:t>Cell Recordings</a:t>
            </a:r>
          </a:p>
          <a:p>
            <a:r>
              <a:rPr lang="en-US" sz="1800">
                <a:solidFill>
                  <a:schemeClr val="tx1"/>
                </a:solidFill>
              </a:rPr>
              <a:t>(Nicollelis et al., 1997)</a:t>
            </a:r>
          </a:p>
        </p:txBody>
      </p:sp>
      <p:sp>
        <p:nvSpPr>
          <p:cNvPr id="701442" name="Text Box 3"/>
          <p:cNvSpPr txBox="1">
            <a:spLocks noChangeArrowheads="1"/>
          </p:cNvSpPr>
          <p:nvPr/>
        </p:nvSpPr>
        <p:spPr bwMode="auto">
          <a:xfrm>
            <a:off x="4953000" y="4343400"/>
            <a:ext cx="304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Predictions of Calibrated</a:t>
            </a:r>
          </a:p>
          <a:p>
            <a:r>
              <a:rPr lang="en-US" sz="1800">
                <a:solidFill>
                  <a:srgbClr val="0000FF"/>
                </a:solidFill>
              </a:rPr>
              <a:t>RNN Mathematical Model</a:t>
            </a:r>
          </a:p>
          <a:p>
            <a:r>
              <a:rPr lang="en-US" sz="1800">
                <a:solidFill>
                  <a:srgbClr val="0000FF"/>
                </a:solidFill>
              </a:rPr>
              <a:t>(Gelenbe &amp; Cramer ’98, ’99)</a:t>
            </a:r>
          </a:p>
        </p:txBody>
      </p:sp>
      <p:pic>
        <p:nvPicPr>
          <p:cNvPr id="701443" name="Picture 4" descr="figx-rnn-measureme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77988"/>
            <a:ext cx="3671888" cy="2733675"/>
          </a:xfrm>
        </p:spPr>
      </p:pic>
      <p:pic>
        <p:nvPicPr>
          <p:cNvPr id="701444" name="Picture 5" descr="figx-rnn-corte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752600"/>
            <a:ext cx="2179638" cy="2187575"/>
          </a:xfrm>
        </p:spPr>
      </p:pic>
      <p:pic>
        <p:nvPicPr>
          <p:cNvPr id="701445" name="Picture 6" descr="figx-rnn-thalam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627813" y="1677988"/>
            <a:ext cx="2055812" cy="2262187"/>
          </a:xfrm>
        </p:spPr>
      </p:pic>
      <p:sp>
        <p:nvSpPr>
          <p:cNvPr id="70144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First Step: Comparing Measurements and Theory: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Calibrated RNN Model and Cortico-Thalamic Oscillations</a:t>
            </a:r>
            <a:endParaRPr lang="en-GB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5" name="Picture 2" descr="figx-rn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473200"/>
            <a:ext cx="5562600" cy="4210050"/>
          </a:xfrm>
        </p:spPr>
      </p:pic>
      <p:sp>
        <p:nvSpPr>
          <p:cNvPr id="70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2400" smtClean="0"/>
              <a:t>Gedanken Experiments that cannot be Conducted in Vivo: Oscillations Disappear when Signaling </a:t>
            </a:r>
            <a:br>
              <a:rPr lang="en-US" sz="2400" smtClean="0"/>
            </a:br>
            <a:r>
              <a:rPr lang="en-US" sz="2400" smtClean="0"/>
              <a:t>Delay in Cortex is Decreased</a:t>
            </a:r>
            <a:r>
              <a:rPr lang="en-US" sz="1800" smtClean="0"/>
              <a:t> </a:t>
            </a:r>
          </a:p>
        </p:txBody>
      </p:sp>
      <p:sp>
        <p:nvSpPr>
          <p:cNvPr id="702467" name="Text Box 4"/>
          <p:cNvSpPr txBox="1">
            <a:spLocks noChangeArrowheads="1"/>
          </p:cNvSpPr>
          <p:nvPr/>
        </p:nvSpPr>
        <p:spPr bwMode="auto">
          <a:xfrm>
            <a:off x="7369175" y="1731963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Brain Stem</a:t>
            </a:r>
          </a:p>
          <a:p>
            <a:r>
              <a:rPr lang="en-GB"/>
              <a:t>Input Pulse </a:t>
            </a:r>
          </a:p>
          <a:p>
            <a:r>
              <a:rPr lang="en-GB"/>
              <a:t>Rate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89" name="Picture 2" descr="figx-rnn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1488" y="1138238"/>
            <a:ext cx="5562600" cy="4794250"/>
          </a:xfrm>
        </p:spPr>
      </p:pic>
      <p:sp>
        <p:nvSpPr>
          <p:cNvPr id="70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/>
          <a:lstStyle/>
          <a:p>
            <a:pPr eaLnBrk="1" hangingPunct="1"/>
            <a:r>
              <a:rPr lang="en-US" sz="2400" smtClean="0"/>
              <a:t>Gedanken Experiments: Removing Positive Feedback in Cortex Eliminates Oscillations in the Thalamus</a:t>
            </a:r>
          </a:p>
        </p:txBody>
      </p:sp>
      <p:sp>
        <p:nvSpPr>
          <p:cNvPr id="703491" name="Text Box 4"/>
          <p:cNvSpPr txBox="1">
            <a:spLocks noChangeArrowheads="1"/>
          </p:cNvSpPr>
          <p:nvPr/>
        </p:nvSpPr>
        <p:spPr bwMode="auto">
          <a:xfrm>
            <a:off x="7369175" y="1731963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Brain Stem</a:t>
            </a:r>
          </a:p>
          <a:p>
            <a:r>
              <a:rPr lang="en-GB"/>
              <a:t>Input Pulse </a:t>
            </a:r>
          </a:p>
          <a:p>
            <a:r>
              <a:rPr lang="en-GB"/>
              <a:t>Rate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9338"/>
          </a:xfrm>
        </p:spPr>
        <p:txBody>
          <a:bodyPr/>
          <a:lstStyle/>
          <a:p>
            <a:pPr eaLnBrk="1" hangingPunct="1"/>
            <a:r>
              <a:rPr lang="en-US" sz="2400" smtClean="0"/>
              <a:t>When Feedback in Cortex is Dominantly Negative, Cortico-Thalamic Oscillations Disappear Altogether</a:t>
            </a:r>
          </a:p>
        </p:txBody>
      </p:sp>
      <p:pic>
        <p:nvPicPr>
          <p:cNvPr id="704514" name="Picture 3" descr="figx-rnn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2438" y="1081088"/>
            <a:ext cx="5562600" cy="4762500"/>
          </a:xfrm>
        </p:spPr>
      </p:pic>
      <p:sp>
        <p:nvSpPr>
          <p:cNvPr id="704515" name="Text Box 4"/>
          <p:cNvSpPr txBox="1">
            <a:spLocks noChangeArrowheads="1"/>
          </p:cNvSpPr>
          <p:nvPr/>
        </p:nvSpPr>
        <p:spPr bwMode="auto">
          <a:xfrm>
            <a:off x="7462838" y="1608138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Brain Stem</a:t>
            </a:r>
          </a:p>
          <a:p>
            <a:r>
              <a:rPr lang="en-GB"/>
              <a:t>Input Pulse </a:t>
            </a:r>
          </a:p>
          <a:p>
            <a:r>
              <a:rPr lang="en-GB"/>
              <a:t>Rate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/>
              <a:t>Summary of Findings Resulting from the Model</a:t>
            </a:r>
          </a:p>
        </p:txBody>
      </p:sp>
      <p:pic>
        <p:nvPicPr>
          <p:cNvPr id="7055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65225"/>
            <a:ext cx="8229600" cy="4646613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1800" smtClean="0"/>
              <a:t>       </a:t>
            </a:r>
            <a:r>
              <a:rPr lang="en-US" sz="2400" smtClean="0"/>
              <a:t>Texture Based Object Identification Using the RNN US Patent ’99 (E. Gelenbe, Y. Feng)</a:t>
            </a:r>
          </a:p>
        </p:txBody>
      </p:sp>
      <p:pic>
        <p:nvPicPr>
          <p:cNvPr id="7065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9550" y="1541463"/>
            <a:ext cx="5715000" cy="4525962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/>
              <a:t>1) MRI Image Segmentation </a:t>
            </a:r>
          </a:p>
        </p:txBody>
      </p:sp>
      <p:pic>
        <p:nvPicPr>
          <p:cNvPr id="70758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0725" y="1160463"/>
            <a:ext cx="2600325" cy="2524125"/>
          </a:xfrm>
        </p:spPr>
      </p:pic>
      <p:pic>
        <p:nvPicPr>
          <p:cNvPr id="70758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6438" y="3771900"/>
            <a:ext cx="2660650" cy="2590800"/>
          </a:xfrm>
        </p:spPr>
      </p:pic>
      <p:pic>
        <p:nvPicPr>
          <p:cNvPr id="70758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68725" y="1039813"/>
            <a:ext cx="4267200" cy="5562600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MRI Image Segmentation</a:t>
            </a:r>
          </a:p>
        </p:txBody>
      </p:sp>
      <p:pic>
        <p:nvPicPr>
          <p:cNvPr id="708610" name="Picture 3" descr="figx-mri-process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055813"/>
            <a:ext cx="6950075" cy="3592512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eaLnBrk="1" hangingPunct="1"/>
            <a:r>
              <a:rPr lang="en-GB" sz="2800" smtClean="0"/>
              <a:t>Lumpability of a Markov Chain</a:t>
            </a:r>
          </a:p>
        </p:txBody>
      </p:sp>
      <p:sp>
        <p:nvSpPr>
          <p:cNvPr id="66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60400"/>
            <a:ext cx="9144000" cy="619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smtClean="0">
                <a:solidFill>
                  <a:schemeClr val="accent1"/>
                </a:solidFill>
              </a:rPr>
              <a:t>Assume t=n takes discrete values, and let {X(n): n </a:t>
            </a:r>
            <a:r>
              <a:rPr lang="en-GB" sz="2000" u="sng" smtClean="0">
                <a:solidFill>
                  <a:schemeClr val="accent1"/>
                </a:solidFill>
              </a:rPr>
              <a:t>&gt;</a:t>
            </a:r>
            <a:r>
              <a:rPr lang="en-GB" sz="2000" smtClean="0">
                <a:solidFill>
                  <a:schemeClr val="accent1"/>
                </a:solidFill>
              </a:rPr>
              <a:t>0} be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Markov chain that takes values in the state space 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X, </a:t>
            </a:r>
            <a:r>
              <a:rPr lang="en-GB" sz="2000" smtClean="0">
                <a:solidFill>
                  <a:schemeClr val="accent1"/>
                </a:solidFill>
                <a:latin typeface="Tahoma" pitchFamily="34" charset="0"/>
              </a:rPr>
              <a:t>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 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F</a:t>
            </a:r>
            <a:r>
              <a:rPr lang="en-GB" sz="2000" baseline="-25000" smtClean="0">
                <a:solidFill>
                  <a:schemeClr val="accent1"/>
                </a:solidFill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[x,n] = Prob [X(n) = x; x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sz="2000" smtClean="0">
                <a:solidFill>
                  <a:schemeClr val="accent1"/>
                </a:solidFill>
              </a:rPr>
              <a:t> ] with initial distribution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= F</a:t>
            </a:r>
            <a:r>
              <a:rPr lang="en-GB" sz="2000" baseline="-25000" smtClean="0">
                <a:solidFill>
                  <a:schemeClr val="accent1"/>
                </a:solidFill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[x,0]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The system is </a:t>
            </a:r>
            <a:r>
              <a:rPr lang="en-GB" sz="2000" u="sng" smtClean="0">
                <a:solidFill>
                  <a:schemeClr val="accent1"/>
                </a:solidFill>
              </a:rPr>
              <a:t>lumpable</a:t>
            </a:r>
            <a:r>
              <a:rPr lang="en-GB" sz="2000" smtClean="0">
                <a:solidFill>
                  <a:schemeClr val="accent1"/>
                </a:solidFill>
              </a:rPr>
              <a:t> if there exist N non-trivial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and disjoint partitions of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smtClean="0">
                <a:solidFill>
                  <a:schemeClr val="accent1"/>
                </a:solidFill>
              </a:rPr>
              <a:t> : 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,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, .. ,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sz="2000" smtClean="0">
                <a:solidFill>
                  <a:schemeClr val="accent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i.e. 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.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...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smtClean="0">
                <a:solidFill>
                  <a:schemeClr val="accent1"/>
                </a:solidFill>
              </a:rPr>
              <a:t>= </a:t>
            </a:r>
            <a:r>
              <a:rPr lang="en-GB" sz="2000" smtClean="0">
                <a:solidFill>
                  <a:schemeClr val="accent1"/>
                </a:solidFill>
                <a:latin typeface="Symbol" pitchFamily="18" charset="2"/>
              </a:rPr>
              <a:t>f  ,   </a:t>
            </a:r>
            <a:r>
              <a:rPr lang="en-GB" sz="2000" smtClean="0">
                <a:solidFill>
                  <a:schemeClr val="accent1"/>
                </a:solidFill>
              </a:rPr>
              <a:t>such that </a:t>
            </a:r>
            <a:r>
              <a:rPr lang="en-GB" sz="2000" u="sng" smtClean="0">
                <a:solidFill>
                  <a:schemeClr val="accent1"/>
                </a:solidFill>
              </a:rPr>
              <a:t>for all</a:t>
            </a:r>
            <a:r>
              <a:rPr lang="en-GB" sz="2000" smtClean="0">
                <a:solidFill>
                  <a:schemeClr val="accent1"/>
                </a:solidFill>
              </a:rPr>
              <a:t> 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(i) &amp; (ii) hold, &amp; (iii) EACH {X</a:t>
            </a:r>
            <a:r>
              <a:rPr lang="en-GB" sz="2000" baseline="-25000" smtClean="0">
                <a:solidFill>
                  <a:schemeClr val="accent1"/>
                </a:solidFill>
              </a:rPr>
              <a:t>i</a:t>
            </a:r>
            <a:r>
              <a:rPr lang="en-GB" sz="2000" smtClean="0">
                <a:solidFill>
                  <a:schemeClr val="accent1"/>
                </a:solidFill>
              </a:rPr>
              <a:t>(n), n </a:t>
            </a:r>
            <a:r>
              <a:rPr lang="en-GB" sz="2000" u="sng" smtClean="0">
                <a:solidFill>
                  <a:schemeClr val="accent1"/>
                </a:solidFill>
              </a:rPr>
              <a:t>&gt;</a:t>
            </a:r>
            <a:r>
              <a:rPr lang="en-GB" sz="2000" smtClean="0">
                <a:solidFill>
                  <a:schemeClr val="accent1"/>
                </a:solidFill>
              </a:rPr>
              <a:t>0} IS ALSO A Markov Chain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	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smtClean="0">
                <a:solidFill>
                  <a:schemeClr val="accent1"/>
                </a:solidFill>
              </a:rPr>
              <a:t>	 {X(t): t </a:t>
            </a:r>
            <a:r>
              <a:rPr lang="en-GB" sz="2000" u="sng" smtClean="0">
                <a:solidFill>
                  <a:schemeClr val="accent1"/>
                </a:solidFill>
              </a:rPr>
              <a:t>&gt;</a:t>
            </a:r>
            <a:r>
              <a:rPr lang="en-GB" sz="2000" smtClean="0">
                <a:solidFill>
                  <a:schemeClr val="accent1"/>
                </a:solidFill>
              </a:rPr>
              <a:t>0} is </a:t>
            </a:r>
            <a:r>
              <a:rPr lang="en-GB" sz="2000" u="sng" smtClean="0">
                <a:solidFill>
                  <a:schemeClr val="accent1"/>
                </a:solidFill>
              </a:rPr>
              <a:t>weakly lumpable</a:t>
            </a:r>
            <a:r>
              <a:rPr lang="en-GB" sz="2000" smtClean="0">
                <a:solidFill>
                  <a:schemeClr val="accent1"/>
                </a:solidFill>
              </a:rPr>
              <a:t> if  (i) &amp; (ii) &amp; (iii) hold only for some particular initial distribution(s) F</a:t>
            </a:r>
            <a:r>
              <a:rPr lang="en-GB" sz="2000" baseline="30000" smtClean="0">
                <a:solidFill>
                  <a:schemeClr val="accent1"/>
                </a:solidFill>
              </a:rPr>
              <a:t>0</a:t>
            </a:r>
            <a:r>
              <a:rPr lang="en-GB" sz="2000" smtClean="0">
                <a:solidFill>
                  <a:schemeClr val="accent1"/>
                </a:solidFill>
              </a:rPr>
              <a:t>[x]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/>
              <a:t>Brain Image Segmentation with RNN</a:t>
            </a:r>
          </a:p>
        </p:txBody>
      </p:sp>
      <p:pic>
        <p:nvPicPr>
          <p:cNvPr id="7096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371600"/>
            <a:ext cx="6629400" cy="4537075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mtClean="0"/>
              <a:t>Extracting Abnormal Objects from MRI Images of the Brain</a:t>
            </a:r>
          </a:p>
        </p:txBody>
      </p:sp>
      <p:pic>
        <p:nvPicPr>
          <p:cNvPr id="71065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3657600"/>
            <a:ext cx="2705100" cy="2705100"/>
          </a:xfrm>
        </p:spPr>
      </p:pic>
      <p:pic>
        <p:nvPicPr>
          <p:cNvPr id="71065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524000"/>
            <a:ext cx="2743200" cy="3048000"/>
          </a:xfrm>
        </p:spPr>
      </p:pic>
      <p:pic>
        <p:nvPicPr>
          <p:cNvPr id="710660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429000" y="1982788"/>
            <a:ext cx="2590800" cy="3046412"/>
          </a:xfrm>
        </p:spPr>
      </p:pic>
      <p:sp>
        <p:nvSpPr>
          <p:cNvPr id="710661" name="Text Box 6"/>
          <p:cNvSpPr txBox="1">
            <a:spLocks noChangeArrowheads="1"/>
          </p:cNvSpPr>
          <p:nvPr/>
        </p:nvSpPr>
        <p:spPr bwMode="auto">
          <a:xfrm>
            <a:off x="782638" y="4973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Extracting Tumors from MRI  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T1   and  T2 Images</a:t>
            </a:r>
          </a:p>
        </p:txBody>
      </p:sp>
      <p:sp>
        <p:nvSpPr>
          <p:cNvPr id="710662" name="Text Box 7"/>
          <p:cNvSpPr txBox="1">
            <a:spLocks noChangeArrowheads="1"/>
          </p:cNvSpPr>
          <p:nvPr/>
        </p:nvSpPr>
        <p:spPr bwMode="auto">
          <a:xfrm>
            <a:off x="6172200" y="1676400"/>
            <a:ext cx="2813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6600"/>
                </a:solidFill>
              </a:rPr>
              <a:t>Separating Healthy</a:t>
            </a:r>
          </a:p>
          <a:p>
            <a:pPr algn="ctr"/>
            <a:r>
              <a:rPr lang="en-US" sz="1800">
                <a:solidFill>
                  <a:srgbClr val="FF6600"/>
                </a:solidFill>
              </a:rPr>
              <a:t>Tissue from Tumor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800">
                <a:solidFill>
                  <a:schemeClr val="tx1"/>
                </a:solidFill>
              </a:rPr>
              <a:t>Simulating and Planning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Gamma Therapy &amp; Surgery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GB" sz="2400" smtClean="0"/>
              <a:t>2) RNN based Adaptive Video Compression:</a:t>
            </a:r>
            <a:br>
              <a:rPr lang="en-GB" sz="2400" smtClean="0"/>
            </a:br>
            <a:r>
              <a:rPr lang="en-GB" sz="2400" smtClean="0"/>
              <a:t>Combining Motion Detection and RNN Still Image Compression</a:t>
            </a:r>
          </a:p>
        </p:txBody>
      </p:sp>
      <p:pic>
        <p:nvPicPr>
          <p:cNvPr id="711682" name="Picture 3" descr="figx-video-process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8150"/>
            <a:ext cx="9144000" cy="3895725"/>
          </a:xfrm>
        </p:spPr>
      </p:pic>
      <p:sp>
        <p:nvSpPr>
          <p:cNvPr id="711683" name="Oval 4"/>
          <p:cNvSpPr>
            <a:spLocks noChangeArrowheads="1"/>
          </p:cNvSpPr>
          <p:nvPr/>
        </p:nvSpPr>
        <p:spPr bwMode="auto">
          <a:xfrm>
            <a:off x="4038600" y="2971800"/>
            <a:ext cx="3733800" cy="1752600"/>
          </a:xfrm>
          <a:prstGeom prst="ellipse">
            <a:avLst/>
          </a:prstGeom>
          <a:noFill/>
          <a:ln w="38100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1684" name="AutoShape 5"/>
          <p:cNvSpPr>
            <a:spLocks noChangeArrowheads="1"/>
          </p:cNvSpPr>
          <p:nvPr/>
        </p:nvSpPr>
        <p:spPr bwMode="auto">
          <a:xfrm>
            <a:off x="6248400" y="2286000"/>
            <a:ext cx="1066800" cy="457200"/>
          </a:xfrm>
          <a:prstGeom prst="wedgeRectCallout">
            <a:avLst>
              <a:gd name="adj1" fmla="val -43750"/>
              <a:gd name="adj2" fmla="val 83333"/>
            </a:avLst>
          </a:prstGeom>
          <a:solidFill>
            <a:schemeClr val="accent1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RNN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pPr eaLnBrk="1" hangingPunct="1"/>
            <a:r>
              <a:rPr lang="en-US" sz="2000" smtClean="0"/>
              <a:t>Neural Still Image Compression</a:t>
            </a:r>
            <a:br>
              <a:rPr lang="en-US" sz="2000" smtClean="0"/>
            </a:br>
            <a:r>
              <a:rPr lang="en-US" sz="2000" smtClean="0"/>
              <a:t>Find RNN </a:t>
            </a:r>
            <a:r>
              <a:rPr lang="en-US" sz="2000" smtClean="0">
                <a:latin typeface="BrushScrD"/>
              </a:rPr>
              <a:t>R</a:t>
            </a:r>
            <a:r>
              <a:rPr lang="en-US" sz="2000" smtClean="0"/>
              <a:t> that Minimizes</a:t>
            </a:r>
            <a:br>
              <a:rPr lang="en-US" sz="2000" smtClean="0"/>
            </a:br>
            <a:r>
              <a:rPr lang="en-US" sz="2000" smtClean="0"/>
              <a:t>|| </a:t>
            </a:r>
            <a:r>
              <a:rPr lang="en-US" sz="2000" smtClean="0">
                <a:latin typeface="BrushScrD"/>
              </a:rPr>
              <a:t>R</a:t>
            </a:r>
            <a:r>
              <a:rPr lang="en-US" sz="2000" smtClean="0"/>
              <a:t>(</a:t>
            </a:r>
            <a:r>
              <a:rPr lang="en-US" sz="2000" smtClean="0">
                <a:latin typeface="Symbol" pitchFamily="18" charset="2"/>
              </a:rPr>
              <a:t>I</a:t>
            </a:r>
            <a:r>
              <a:rPr lang="en-US" sz="2000" smtClean="0"/>
              <a:t>) - </a:t>
            </a:r>
            <a:r>
              <a:rPr lang="en-US" sz="2000" smtClean="0">
                <a:latin typeface="Symbol" pitchFamily="18" charset="2"/>
              </a:rPr>
              <a:t>I</a:t>
            </a:r>
            <a:r>
              <a:rPr lang="en-US" sz="2000" smtClean="0"/>
              <a:t> ||</a:t>
            </a:r>
            <a:br>
              <a:rPr lang="en-US" sz="2000" smtClean="0"/>
            </a:br>
            <a:r>
              <a:rPr lang="en-US" sz="2000" smtClean="0"/>
              <a:t>Over a Training Set of Images { </a:t>
            </a:r>
            <a:r>
              <a:rPr lang="en-US" sz="2000" smtClean="0">
                <a:latin typeface="Symbol" pitchFamily="18" charset="2"/>
              </a:rPr>
              <a:t>I</a:t>
            </a:r>
            <a:r>
              <a:rPr lang="en-US" sz="2000" smtClean="0">
                <a:latin typeface="BrushScrD"/>
              </a:rPr>
              <a:t> </a:t>
            </a:r>
            <a:r>
              <a:rPr lang="en-US" sz="2000" smtClean="0"/>
              <a:t>}</a:t>
            </a:r>
          </a:p>
        </p:txBody>
      </p:sp>
      <p:pic>
        <p:nvPicPr>
          <p:cNvPr id="712706" name="Picture 3" descr="figx-video-compress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3" y="2065338"/>
            <a:ext cx="8229600" cy="3595687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RNN based Adaptive Video Compression</a:t>
            </a:r>
          </a:p>
        </p:txBody>
      </p:sp>
      <p:pic>
        <p:nvPicPr>
          <p:cNvPr id="713730" name="Picture 3" descr="figx-video-grap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" y="1439863"/>
            <a:ext cx="8763000" cy="3795712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753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3" y="349250"/>
            <a:ext cx="7013575" cy="5629275"/>
          </a:xfrm>
        </p:spPr>
      </p:pic>
      <p:sp>
        <p:nvSpPr>
          <p:cNvPr id="714754" name="Rectangle 3"/>
          <p:cNvSpPr>
            <a:spLocks noChangeArrowheads="1"/>
          </p:cNvSpPr>
          <p:nvPr/>
        </p:nvSpPr>
        <p:spPr bwMode="auto">
          <a:xfrm>
            <a:off x="7729538" y="1444625"/>
            <a:ext cx="1141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Original</a:t>
            </a: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714755" name="Rectangle 4"/>
          <p:cNvSpPr>
            <a:spLocks noChangeArrowheads="1"/>
          </p:cNvSpPr>
          <p:nvPr/>
        </p:nvSpPr>
        <p:spPr bwMode="auto">
          <a:xfrm>
            <a:off x="7394575" y="3603625"/>
            <a:ext cx="174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After decom-</a:t>
            </a:r>
          </a:p>
          <a:p>
            <a:r>
              <a:rPr lang="en-US" b="1">
                <a:solidFill>
                  <a:srgbClr val="FFFFFF"/>
                </a:solidFill>
              </a:rPr>
              <a:t>pression</a:t>
            </a:r>
            <a:endParaRPr lang="en-GB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77" name="Picture 2" descr="figx-video-perf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679450"/>
            <a:ext cx="6934200" cy="5311775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1" name="Picture 2" descr="figx-video-perf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381000"/>
            <a:ext cx="6805613" cy="5451475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3) Multicast Routing </a:t>
            </a:r>
            <a:br>
              <a:rPr lang="en-US" sz="2400" smtClean="0"/>
            </a:br>
            <a:r>
              <a:rPr lang="en-US" sz="2400" smtClean="0"/>
              <a:t>Analytical Annealing with the RNN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similar improvements were obtained for  (a) the Vertex Covering Problem</a:t>
            </a:r>
            <a:br>
              <a:rPr lang="en-US" sz="1600" smtClean="0"/>
            </a:br>
            <a:r>
              <a:rPr lang="en-US" sz="1600" smtClean="0"/>
              <a:t>(b) the Traveling Salesman Problem</a:t>
            </a:r>
          </a:p>
        </p:txBody>
      </p:sp>
      <p:sp>
        <p:nvSpPr>
          <p:cNvPr id="71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82713"/>
            <a:ext cx="3224213" cy="457835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Finding an optimal “many-to-many communications path” in a network is equivalent to finding a Minimal Steiner Tree. This is an NP-Complete problem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The best purely combinatorial heuristics are the Average Distance Heuristic (ADH) and the Minimal Spanning Tree (MSTH) for the network graph</a:t>
            </a: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RNN Analytical Annealing improves the number of optimal solutions found by ADH and MST by more than 20%</a:t>
            </a:r>
          </a:p>
        </p:txBody>
      </p:sp>
      <p:pic>
        <p:nvPicPr>
          <p:cNvPr id="717827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528763"/>
            <a:ext cx="5867400" cy="4318000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pPr eaLnBrk="1" hangingPunct="1"/>
            <a:r>
              <a:rPr lang="en-US" sz="2400" smtClean="0"/>
              <a:t>4) Learning and Reproduction of Colour Textures</a:t>
            </a:r>
            <a:endParaRPr lang="en-US" sz="1600" smtClean="0"/>
          </a:p>
        </p:txBody>
      </p:sp>
      <p:sp>
        <p:nvSpPr>
          <p:cNvPr id="71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27163"/>
            <a:ext cx="3224213" cy="457835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chemeClr val="bg1"/>
                </a:solidFill>
              </a:rPr>
              <a:t>The </a:t>
            </a:r>
            <a:r>
              <a:rPr lang="en-US" sz="1800" smtClean="0">
                <a:solidFill>
                  <a:srgbClr val="FF3333"/>
                </a:solidFill>
              </a:rPr>
              <a:t>Multiclass</a:t>
            </a:r>
            <a:r>
              <a:rPr lang="en-US" sz="1800" smtClean="0">
                <a:solidFill>
                  <a:schemeClr val="bg1"/>
                </a:solidFill>
              </a:rPr>
              <a:t> RNN is used to Learn Existing</a:t>
            </a: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</a:rPr>
              <a:t>The same RNN is then used as a Relaxation Machine to Generate the Textures</a:t>
            </a: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</a:rPr>
              <a:t>The “use” of this approach is to store textures in a highly compressed manner</a:t>
            </a: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</a:rPr>
              <a:t>Gelenbe &amp; Khaled, IEEE Trans. On Neural Networks (2002).</a:t>
            </a:r>
          </a:p>
        </p:txBody>
      </p:sp>
      <p:pic>
        <p:nvPicPr>
          <p:cNvPr id="7188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325" y="881063"/>
            <a:ext cx="57816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4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eaLnBrk="1" hangingPunct="1"/>
            <a:r>
              <a:rPr lang="en-GB" sz="2800" smtClean="0"/>
              <a:t>Product Form Solution of a Stochastic System</a:t>
            </a:r>
          </a:p>
        </p:txBody>
      </p:sp>
      <p:sp>
        <p:nvSpPr>
          <p:cNvPr id="66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60400"/>
            <a:ext cx="9144000" cy="61976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Consider a stochastic process  {X(t): t </a:t>
            </a:r>
            <a:r>
              <a:rPr lang="en-GB" u="sng" dirty="0" smtClean="0">
                <a:solidFill>
                  <a:schemeClr val="accent1"/>
                </a:solidFill>
              </a:rPr>
              <a:t>&gt;</a:t>
            </a:r>
            <a:r>
              <a:rPr lang="en-GB" dirty="0" smtClean="0">
                <a:solidFill>
                  <a:schemeClr val="accent1"/>
                </a:solidFill>
              </a:rPr>
              <a:t>0} taking values in the state space 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 </a:t>
            </a:r>
            <a:r>
              <a:rPr lang="en-GB" dirty="0" smtClean="0">
                <a:solidFill>
                  <a:schemeClr val="accent1"/>
                </a:solidFill>
              </a:rPr>
              <a:t>described by the probability distribution function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F</a:t>
            </a:r>
            <a:r>
              <a:rPr lang="en-GB" baseline="-25000" dirty="0" smtClean="0">
                <a:solidFill>
                  <a:schemeClr val="accent1"/>
                </a:solidFill>
              </a:rPr>
              <a:t>X</a:t>
            </a:r>
            <a:r>
              <a:rPr lang="en-GB" dirty="0" smtClean="0">
                <a:solidFill>
                  <a:schemeClr val="accent1"/>
                </a:solidFill>
              </a:rPr>
              <a:t>[</a:t>
            </a:r>
            <a:r>
              <a:rPr lang="en-GB" dirty="0" err="1" smtClean="0">
                <a:solidFill>
                  <a:schemeClr val="accent1"/>
                </a:solidFill>
              </a:rPr>
              <a:t>x,t</a:t>
            </a:r>
            <a:r>
              <a:rPr lang="en-GB" dirty="0" smtClean="0">
                <a:solidFill>
                  <a:schemeClr val="accent1"/>
                </a:solidFill>
              </a:rPr>
              <a:t>] = </a:t>
            </a:r>
            <a:r>
              <a:rPr lang="en-GB" dirty="0" err="1" smtClean="0">
                <a:solidFill>
                  <a:schemeClr val="accent1"/>
                </a:solidFill>
              </a:rPr>
              <a:t>Prob</a:t>
            </a:r>
            <a:r>
              <a:rPr lang="en-GB" dirty="0" smtClean="0">
                <a:solidFill>
                  <a:schemeClr val="accent1"/>
                </a:solidFill>
              </a:rPr>
              <a:t> [X(t)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GB" dirty="0" smtClean="0">
                <a:solidFill>
                  <a:schemeClr val="accent1"/>
                </a:solidFill>
              </a:rPr>
              <a:t>x; x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dirty="0" smtClean="0">
                <a:solidFill>
                  <a:schemeClr val="accent1"/>
                </a:solidFill>
              </a:rPr>
              <a:t> ] with initial 		distribution F</a:t>
            </a:r>
            <a:r>
              <a:rPr lang="en-GB" baseline="30000" dirty="0" smtClean="0">
                <a:solidFill>
                  <a:schemeClr val="accent1"/>
                </a:solidFill>
              </a:rPr>
              <a:t>0</a:t>
            </a:r>
            <a:r>
              <a:rPr lang="en-GB" dirty="0" smtClean="0">
                <a:solidFill>
                  <a:schemeClr val="accent1"/>
                </a:solidFill>
              </a:rPr>
              <a:t>[x]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 Let 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baseline="-25000" dirty="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baseline="-25000" dirty="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, .. ,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baseline="-250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chemeClr val="accent1"/>
                </a:solidFill>
              </a:rPr>
              <a:t>  be N non-trivial partitions of the   	state-space with 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baseline="-25000" dirty="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.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baseline="-25000" dirty="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...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baseline="-250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=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f </a:t>
            </a:r>
            <a:r>
              <a:rPr lang="en-GB" dirty="0" smtClean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If F</a:t>
            </a:r>
            <a:r>
              <a:rPr lang="en-GB" baseline="-25000" dirty="0" smtClean="0">
                <a:solidFill>
                  <a:schemeClr val="accent1"/>
                </a:solidFill>
              </a:rPr>
              <a:t>X</a:t>
            </a:r>
            <a:r>
              <a:rPr lang="en-GB" dirty="0" smtClean="0">
                <a:solidFill>
                  <a:schemeClr val="accent1"/>
                </a:solidFill>
              </a:rPr>
              <a:t>[</a:t>
            </a:r>
            <a:r>
              <a:rPr lang="en-GB" dirty="0" err="1" smtClean="0">
                <a:solidFill>
                  <a:schemeClr val="accent1"/>
                </a:solidFill>
              </a:rPr>
              <a:t>x,t</a:t>
            </a:r>
            <a:r>
              <a:rPr lang="en-GB" dirty="0" smtClean="0">
                <a:solidFill>
                  <a:schemeClr val="accent1"/>
                </a:solidFill>
              </a:rPr>
              <a:t>] </a:t>
            </a:r>
            <a:r>
              <a:rPr lang="en-GB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chemeClr val="accent1"/>
                </a:solidFill>
              </a:rPr>
              <a:t>F</a:t>
            </a:r>
            <a:r>
              <a:rPr lang="en-GB" baseline="-25000" dirty="0" smtClean="0">
                <a:solidFill>
                  <a:schemeClr val="accent1"/>
                </a:solidFill>
              </a:rPr>
              <a:t>X</a:t>
            </a:r>
            <a:r>
              <a:rPr lang="en-GB" dirty="0" smtClean="0">
                <a:solidFill>
                  <a:schemeClr val="accent1"/>
                </a:solidFill>
              </a:rPr>
              <a:t>[x], as </a:t>
            </a:r>
            <a:r>
              <a:rPr lang="en-GB" dirty="0" err="1" smtClean="0">
                <a:solidFill>
                  <a:schemeClr val="accent1"/>
                </a:solidFill>
              </a:rPr>
              <a:t>t</a:t>
            </a:r>
            <a:r>
              <a:rPr lang="en-GB" dirty="0" err="1" smtClean="0">
                <a:solidFill>
                  <a:schemeClr val="accent1"/>
                </a:solidFill>
                <a:sym typeface="Wingdings" pitchFamily="2" charset="2"/>
              </a:rPr>
              <a:t>oo</a:t>
            </a:r>
            <a:r>
              <a:rPr lang="en-GB" dirty="0" smtClean="0">
                <a:solidFill>
                  <a:schemeClr val="accent1"/>
                </a:solidFill>
                <a:sym typeface="Wingdings" pitchFamily="2" charset="2"/>
              </a:rPr>
              <a:t>  with X(t)X ,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  <a:sym typeface="Wingdings" pitchFamily="2" charset="2"/>
              </a:rPr>
              <a:t> {X(t): t&gt;0} has </a:t>
            </a:r>
            <a:r>
              <a:rPr lang="en-GB" u="sng" dirty="0" smtClean="0">
                <a:solidFill>
                  <a:schemeClr val="accent1"/>
                </a:solidFill>
                <a:sym typeface="Wingdings" pitchFamily="2" charset="2"/>
              </a:rPr>
              <a:t>product form</a:t>
            </a:r>
            <a:r>
              <a:rPr lang="en-GB" dirty="0" smtClean="0">
                <a:solidFill>
                  <a:schemeClr val="accent1"/>
                </a:solidFill>
                <a:sym typeface="Wingdings" pitchFamily="2" charset="2"/>
              </a:rPr>
              <a:t>  if  </a:t>
            </a:r>
            <a:r>
              <a:rPr lang="en-GB" dirty="0" smtClean="0">
                <a:solidFill>
                  <a:schemeClr val="accent1"/>
                </a:solidFill>
              </a:rPr>
              <a:t>X = (X</a:t>
            </a:r>
            <a:r>
              <a:rPr lang="en-GB" baseline="-25000" dirty="0" smtClean="0">
                <a:solidFill>
                  <a:schemeClr val="accent1"/>
                </a:solidFill>
              </a:rPr>
              <a:t>1</a:t>
            </a:r>
            <a:r>
              <a:rPr lang="en-GB" dirty="0" smtClean="0">
                <a:solidFill>
                  <a:schemeClr val="accent1"/>
                </a:solidFill>
              </a:rPr>
              <a:t>,X</a:t>
            </a:r>
            <a:r>
              <a:rPr lang="en-GB" baseline="-25000" dirty="0" smtClean="0">
                <a:solidFill>
                  <a:schemeClr val="accent1"/>
                </a:solidFill>
              </a:rPr>
              <a:t>2</a:t>
            </a:r>
            <a:r>
              <a:rPr lang="en-GB" dirty="0" smtClean="0">
                <a:solidFill>
                  <a:schemeClr val="accent1"/>
                </a:solidFill>
              </a:rPr>
              <a:t>, … , X</a:t>
            </a:r>
            <a:r>
              <a:rPr lang="en-GB" baseline="-25000" dirty="0" smtClean="0">
                <a:solidFill>
                  <a:schemeClr val="accent1"/>
                </a:solidFill>
              </a:rPr>
              <a:t>N</a:t>
            </a:r>
            <a:r>
              <a:rPr lang="en-GB" dirty="0" smtClean="0">
                <a:solidFill>
                  <a:schemeClr val="accent1"/>
                </a:solidFill>
              </a:rPr>
              <a:t>),  X</a:t>
            </a:r>
            <a:r>
              <a:rPr lang="en-GB" baseline="-25000" dirty="0" smtClean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baseline="-25000" dirty="0" err="1" smtClean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  and  F</a:t>
            </a:r>
            <a:r>
              <a:rPr lang="en-GB" baseline="-25000" dirty="0" smtClean="0">
                <a:solidFill>
                  <a:schemeClr val="accent1"/>
                </a:solidFill>
              </a:rPr>
              <a:t>X</a:t>
            </a:r>
            <a:r>
              <a:rPr lang="en-GB" dirty="0" smtClean="0">
                <a:solidFill>
                  <a:schemeClr val="accent1"/>
                </a:solidFill>
              </a:rPr>
              <a:t>[x] = </a:t>
            </a:r>
            <a:r>
              <a:rPr lang="en-GB" sz="3600" dirty="0" err="1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GB" baseline="70000" dirty="0" err="1" smtClean="0">
                <a:solidFill>
                  <a:schemeClr val="accent1"/>
                </a:solidFill>
              </a:rPr>
              <a:t>N</a:t>
            </a:r>
            <a:r>
              <a:rPr lang="en-GB" baseline="-30000" dirty="0" err="1" smtClean="0">
                <a:solidFill>
                  <a:schemeClr val="accent1"/>
                </a:solidFill>
                <a:latin typeface="Tahoma" pitchFamily="34" charset="0"/>
              </a:rPr>
              <a:t>i</a:t>
            </a:r>
            <a:r>
              <a:rPr lang="en-GB" baseline="-30000" dirty="0" smtClean="0">
                <a:solidFill>
                  <a:schemeClr val="accent1"/>
                </a:solidFill>
                <a:latin typeface="Tahoma" pitchFamily="34" charset="0"/>
              </a:rPr>
              <a:t>=1</a:t>
            </a:r>
            <a:r>
              <a:rPr lang="en-GB" baseline="40000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Prob</a:t>
            </a:r>
            <a:r>
              <a:rPr lang="en-GB" dirty="0" smtClean="0">
                <a:solidFill>
                  <a:schemeClr val="accent1"/>
                </a:solidFill>
              </a:rPr>
              <a:t> [X</a:t>
            </a:r>
            <a:r>
              <a:rPr lang="en-GB" baseline="-25000" dirty="0" smtClean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GB" dirty="0" smtClean="0">
                <a:solidFill>
                  <a:schemeClr val="accent1"/>
                </a:solidFill>
              </a:rPr>
              <a:t> x</a:t>
            </a:r>
            <a:r>
              <a:rPr lang="en-GB" baseline="-25000" dirty="0" smtClean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; x</a:t>
            </a:r>
            <a:r>
              <a:rPr lang="en-GB" baseline="-25000" dirty="0" smtClean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baseline="-25000" dirty="0" smtClean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 ]</a:t>
            </a:r>
          </a:p>
          <a:p>
            <a:pPr>
              <a:lnSpc>
                <a:spcPct val="150000"/>
              </a:lnSpc>
              <a:buFontTx/>
              <a:buNone/>
            </a:pPr>
            <a:endParaRPr lang="en-GB" baseline="40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Conventional QoS Goals are extrapolated from Paths, Traffic, Delay &amp; Loss Information – this is the “Sufficient Level of Information” for Self-Aware Networking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Smart packets collect path information and dates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ACK packets return Path, Delay &amp; Loss Information and deposit W(K,c,n,D), L(K,c,n,D) at Node c on the return path, entering from Node n in Class 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Smart packets use W(K,c,n,D) and L(K,c,n,D) for decision making using Reinforcement Learning</a:t>
            </a:r>
          </a:p>
        </p:txBody>
      </p:sp>
      <p:sp>
        <p:nvSpPr>
          <p:cNvPr id="71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1049338" y="341313"/>
            <a:ext cx="7516812" cy="985837"/>
          </a:xfrm>
        </p:spPr>
        <p:txBody>
          <a:bodyPr anchor="b"/>
          <a:lstStyle/>
          <a:p>
            <a:pPr eaLnBrk="1" hangingPunct="1"/>
            <a:r>
              <a:rPr lang="en-US" sz="2400" smtClean="0"/>
              <a:t>Cognitive Adaptive Routing</a:t>
            </a:r>
            <a:endParaRPr lang="en-US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AutoShape 2"/>
          <p:cNvSpPr>
            <a:spLocks noChangeArrowheads="1"/>
          </p:cNvSpPr>
          <p:nvPr/>
        </p:nvSpPr>
        <p:spPr bwMode="auto">
          <a:xfrm>
            <a:off x="2133600" y="1524000"/>
            <a:ext cx="1295400" cy="13716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Is N the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Destination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D of the CP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20898" name="AutoShape 3"/>
          <p:cNvSpPr>
            <a:spLocks noChangeArrowheads="1"/>
          </p:cNvSpPr>
          <p:nvPr/>
        </p:nvSpPr>
        <p:spPr bwMode="auto">
          <a:xfrm>
            <a:off x="1524000" y="19812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899" name="AutoShape 4"/>
          <p:cNvSpPr>
            <a:spLocks noChangeArrowheads="1"/>
          </p:cNvSpPr>
          <p:nvPr/>
        </p:nvSpPr>
        <p:spPr bwMode="auto">
          <a:xfrm>
            <a:off x="3429000" y="1981200"/>
            <a:ext cx="762000" cy="409575"/>
          </a:xfrm>
          <a:prstGeom prst="rightArrow">
            <a:avLst>
              <a:gd name="adj1" fmla="val 50000"/>
              <a:gd name="adj2" fmla="val 4651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00" name="Text Box 5"/>
          <p:cNvSpPr txBox="1">
            <a:spLocks noChangeArrowheads="1"/>
          </p:cNvSpPr>
          <p:nvPr/>
        </p:nvSpPr>
        <p:spPr bwMode="auto">
          <a:xfrm>
            <a:off x="3429000" y="2514600"/>
            <a:ext cx="6540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720901" name="AutoShape 6"/>
          <p:cNvSpPr>
            <a:spLocks noChangeArrowheads="1"/>
          </p:cNvSpPr>
          <p:nvPr/>
        </p:nvSpPr>
        <p:spPr bwMode="auto">
          <a:xfrm>
            <a:off x="4191000" y="1676400"/>
            <a:ext cx="1219200" cy="12954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N Creates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ACK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Packet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For CP</a:t>
            </a:r>
          </a:p>
        </p:txBody>
      </p:sp>
      <p:sp>
        <p:nvSpPr>
          <p:cNvPr id="720902" name="AutoShape 7"/>
          <p:cNvSpPr>
            <a:spLocks noChangeArrowheads="1"/>
          </p:cNvSpPr>
          <p:nvPr/>
        </p:nvSpPr>
        <p:spPr bwMode="auto">
          <a:xfrm>
            <a:off x="5410200" y="2133600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03" name="AutoShape 8"/>
          <p:cNvSpPr>
            <a:spLocks noChangeArrowheads="1"/>
          </p:cNvSpPr>
          <p:nvPr/>
        </p:nvSpPr>
        <p:spPr bwMode="auto">
          <a:xfrm>
            <a:off x="5867400" y="1676400"/>
            <a:ext cx="2971800" cy="13716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400">
                <a:solidFill>
                  <a:schemeClr val="tx1"/>
                </a:solidFill>
              </a:rPr>
              <a:t>1) From CP’s route r, N gets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Shortest Inverse Route R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2) N Stores R in ACK with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all Dates when CP visited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each node in R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20904" name="AutoShape 9"/>
          <p:cNvSpPr>
            <a:spLocks noChangeArrowheads="1"/>
          </p:cNvSpPr>
          <p:nvPr/>
        </p:nvSpPr>
        <p:spPr bwMode="auto">
          <a:xfrm>
            <a:off x="7086600" y="304800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905" name="AutoShape 10"/>
          <p:cNvSpPr>
            <a:spLocks noChangeArrowheads="1"/>
          </p:cNvSpPr>
          <p:nvPr/>
        </p:nvSpPr>
        <p:spPr bwMode="auto">
          <a:xfrm>
            <a:off x="6096000" y="3733800"/>
            <a:ext cx="2514600" cy="9144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N sends ACK along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Route R back to the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Source Node S of the CP</a:t>
            </a:r>
          </a:p>
        </p:txBody>
      </p:sp>
      <p:sp>
        <p:nvSpPr>
          <p:cNvPr id="720906" name="AutoShape 11"/>
          <p:cNvSpPr>
            <a:spLocks noChangeArrowheads="1"/>
          </p:cNvSpPr>
          <p:nvPr/>
        </p:nvSpPr>
        <p:spPr bwMode="auto">
          <a:xfrm>
            <a:off x="5867400" y="5257800"/>
            <a:ext cx="3048000" cy="12192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Node S copies Route R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into all DPs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going to D, until a new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ACK brings a new route R’</a:t>
            </a:r>
          </a:p>
        </p:txBody>
      </p:sp>
      <p:sp>
        <p:nvSpPr>
          <p:cNvPr id="720907" name="AutoShape 12"/>
          <p:cNvSpPr>
            <a:spLocks noChangeArrowheads="1"/>
          </p:cNvSpPr>
          <p:nvPr/>
        </p:nvSpPr>
        <p:spPr bwMode="auto">
          <a:xfrm>
            <a:off x="7086600" y="46482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908" name="Text Box 13"/>
          <p:cNvSpPr txBox="1">
            <a:spLocks noChangeArrowheads="1"/>
          </p:cNvSpPr>
          <p:nvPr/>
        </p:nvSpPr>
        <p:spPr bwMode="auto">
          <a:xfrm>
            <a:off x="2133600" y="1066800"/>
            <a:ext cx="5397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720909" name="AutoShape 14"/>
          <p:cNvSpPr>
            <a:spLocks noChangeArrowheads="1"/>
          </p:cNvSpPr>
          <p:nvPr/>
        </p:nvSpPr>
        <p:spPr bwMode="auto">
          <a:xfrm>
            <a:off x="304800" y="1600200"/>
            <a:ext cx="1219200" cy="12192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Is P a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CP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20910" name="AutoShape 15"/>
          <p:cNvSpPr>
            <a:spLocks noChangeArrowheads="1"/>
          </p:cNvSpPr>
          <p:nvPr/>
        </p:nvSpPr>
        <p:spPr bwMode="auto">
          <a:xfrm>
            <a:off x="609600" y="1371600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911" name="Text Box 16"/>
          <p:cNvSpPr txBox="1">
            <a:spLocks noChangeArrowheads="1"/>
          </p:cNvSpPr>
          <p:nvPr/>
        </p:nvSpPr>
        <p:spPr bwMode="auto">
          <a:xfrm>
            <a:off x="1524000" y="2438400"/>
            <a:ext cx="6540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720912" name="AutoShape 17"/>
          <p:cNvSpPr>
            <a:spLocks noChangeArrowheads="1"/>
          </p:cNvSpPr>
          <p:nvPr/>
        </p:nvSpPr>
        <p:spPr bwMode="auto">
          <a:xfrm>
            <a:off x="685800" y="28194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913" name="Text Box 18"/>
          <p:cNvSpPr txBox="1">
            <a:spLocks noChangeArrowheads="1"/>
          </p:cNvSpPr>
          <p:nvPr/>
        </p:nvSpPr>
        <p:spPr bwMode="auto">
          <a:xfrm>
            <a:off x="152400" y="2819400"/>
            <a:ext cx="5397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720914" name="AutoShape 19"/>
          <p:cNvSpPr>
            <a:spLocks noChangeArrowheads="1"/>
          </p:cNvSpPr>
          <p:nvPr/>
        </p:nvSpPr>
        <p:spPr bwMode="auto">
          <a:xfrm>
            <a:off x="304800" y="3429000"/>
            <a:ext cx="1295400" cy="1066800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Is P a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DP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20915" name="AutoShape 20"/>
          <p:cNvSpPr>
            <a:spLocks noChangeArrowheads="1"/>
          </p:cNvSpPr>
          <p:nvPr/>
        </p:nvSpPr>
        <p:spPr bwMode="auto">
          <a:xfrm>
            <a:off x="3200400" y="0"/>
            <a:ext cx="2362200" cy="12954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1200">
                <a:solidFill>
                  <a:schemeClr val="tx1"/>
                </a:solidFill>
              </a:rPr>
              <a:t>1) N Uses the Data in Mailbox </a:t>
            </a:r>
          </a:p>
          <a:p>
            <a:pPr marL="342900" indent="-342900"/>
            <a:r>
              <a:rPr lang="en-US" sz="1200">
                <a:solidFill>
                  <a:schemeClr val="tx1"/>
                </a:solidFill>
              </a:rPr>
              <a:t>to Update the RNN Weights</a:t>
            </a:r>
          </a:p>
          <a:p>
            <a:pPr marL="342900" indent="-342900"/>
            <a:endParaRPr lang="en-US" sz="1200">
              <a:solidFill>
                <a:schemeClr val="tx1"/>
              </a:solidFill>
            </a:endParaRPr>
          </a:p>
          <a:p>
            <a:pPr marL="342900" indent="-342900"/>
            <a:r>
              <a:rPr lang="en-US" sz="1200">
                <a:solidFill>
                  <a:schemeClr val="tx1"/>
                </a:solidFill>
              </a:rPr>
              <a:t>2) If d is the current date </a:t>
            </a:r>
          </a:p>
          <a:p>
            <a:pPr marL="342900" indent="-342900"/>
            <a:r>
              <a:rPr lang="en-US" sz="1200">
                <a:solidFill>
                  <a:schemeClr val="tx1"/>
                </a:solidFill>
              </a:rPr>
              <a:t>at N, node N stores the pair</a:t>
            </a:r>
          </a:p>
          <a:p>
            <a:pPr marL="342900" indent="-342900"/>
            <a:r>
              <a:rPr lang="en-US" sz="1200">
                <a:solidFill>
                  <a:schemeClr val="tx1"/>
                </a:solidFill>
              </a:rPr>
              <a:t>(N,d) in the CP  </a:t>
            </a:r>
          </a:p>
          <a:p>
            <a:pPr marL="342900" indent="-342900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20916" name="AutoShape 21"/>
          <p:cNvSpPr>
            <a:spLocks noChangeArrowheads="1"/>
          </p:cNvSpPr>
          <p:nvPr/>
        </p:nvSpPr>
        <p:spPr bwMode="auto">
          <a:xfrm>
            <a:off x="2590800" y="304800"/>
            <a:ext cx="609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053552004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17" name="AutoShape 22"/>
          <p:cNvSpPr>
            <a:spLocks noChangeArrowheads="1"/>
          </p:cNvSpPr>
          <p:nvPr/>
        </p:nvSpPr>
        <p:spPr bwMode="auto">
          <a:xfrm>
            <a:off x="5943600" y="228600"/>
            <a:ext cx="2819400" cy="11430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1400">
                <a:solidFill>
                  <a:schemeClr val="tx1"/>
                </a:solidFill>
              </a:rPr>
              <a:t>N Computes the q(i)</a:t>
            </a:r>
            <a:r>
              <a:rPr lang="en-US" sz="1400" baseline="-250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from </a:t>
            </a:r>
          </a:p>
          <a:p>
            <a:pPr marL="342900" indent="-342900" algn="ctr"/>
            <a:r>
              <a:rPr lang="en-US" sz="1400">
                <a:solidFill>
                  <a:schemeClr val="tx1"/>
                </a:solidFill>
              </a:rPr>
              <a:t>the RNN,  picks largest q(X) </a:t>
            </a:r>
          </a:p>
          <a:p>
            <a:pPr marL="342900" indent="-342900" algn="ctr"/>
            <a:r>
              <a:rPr lang="en-US" sz="1400">
                <a:solidFill>
                  <a:schemeClr val="tx1"/>
                </a:solidFill>
              </a:rPr>
              <a:t> with X different from Link L,</a:t>
            </a:r>
          </a:p>
          <a:p>
            <a:pPr marL="342900" indent="-342900" algn="ctr"/>
            <a:r>
              <a:rPr lang="en-US" sz="1400">
                <a:solidFill>
                  <a:schemeClr val="tx1"/>
                </a:solidFill>
              </a:rPr>
              <a:t>and sends the CP out from N</a:t>
            </a:r>
          </a:p>
          <a:p>
            <a:pPr marL="342900" indent="-342900" algn="ctr"/>
            <a:r>
              <a:rPr lang="en-US" sz="1400">
                <a:solidFill>
                  <a:schemeClr val="tx1"/>
                </a:solidFill>
              </a:rPr>
              <a:t>along Link X </a:t>
            </a:r>
          </a:p>
        </p:txBody>
      </p:sp>
      <p:sp>
        <p:nvSpPr>
          <p:cNvPr id="720918" name="AutoShape 23"/>
          <p:cNvSpPr>
            <a:spLocks noChangeArrowheads="1"/>
          </p:cNvSpPr>
          <p:nvPr/>
        </p:nvSpPr>
        <p:spPr bwMode="auto">
          <a:xfrm>
            <a:off x="5562600" y="609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19" name="AutoShape 24"/>
          <p:cNvSpPr>
            <a:spLocks noChangeArrowheads="1"/>
          </p:cNvSpPr>
          <p:nvPr/>
        </p:nvSpPr>
        <p:spPr bwMode="auto">
          <a:xfrm>
            <a:off x="152400" y="0"/>
            <a:ext cx="1600200" cy="1371600"/>
          </a:xfrm>
          <a:prstGeom prst="flowChartOffpageConnec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20" name="Text Box 25"/>
          <p:cNvSpPr txBox="1">
            <a:spLocks noChangeArrowheads="1"/>
          </p:cNvSpPr>
          <p:nvPr/>
        </p:nvSpPr>
        <p:spPr bwMode="auto">
          <a:xfrm>
            <a:off x="0" y="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Packet P with  Source S and  Destination D Arrives at Node N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Via Link L</a:t>
            </a:r>
          </a:p>
        </p:txBody>
      </p:sp>
      <p:sp>
        <p:nvSpPr>
          <p:cNvPr id="720921" name="AutoShape 26"/>
          <p:cNvSpPr>
            <a:spLocks noChangeArrowheads="1"/>
          </p:cNvSpPr>
          <p:nvPr/>
        </p:nvSpPr>
        <p:spPr bwMode="auto">
          <a:xfrm>
            <a:off x="1600200" y="3733800"/>
            <a:ext cx="762000" cy="409575"/>
          </a:xfrm>
          <a:prstGeom prst="rightArrow">
            <a:avLst>
              <a:gd name="adj1" fmla="val 50000"/>
              <a:gd name="adj2" fmla="val 4651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22" name="AutoShape 27"/>
          <p:cNvSpPr>
            <a:spLocks noChangeArrowheads="1"/>
          </p:cNvSpPr>
          <p:nvPr/>
        </p:nvSpPr>
        <p:spPr bwMode="auto">
          <a:xfrm>
            <a:off x="2362200" y="3200400"/>
            <a:ext cx="2971800" cy="14478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Since P (DP or ACK) contains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its own route R, Node N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Sends Packet P out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From the output Link to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Its neighboring node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that comes after N in R</a:t>
            </a:r>
          </a:p>
        </p:txBody>
      </p:sp>
      <p:sp>
        <p:nvSpPr>
          <p:cNvPr id="720923" name="Text Box 28"/>
          <p:cNvSpPr txBox="1">
            <a:spLocks noChangeArrowheads="1"/>
          </p:cNvSpPr>
          <p:nvPr/>
        </p:nvSpPr>
        <p:spPr bwMode="auto">
          <a:xfrm>
            <a:off x="1447800" y="4191000"/>
            <a:ext cx="6540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720924" name="AutoShape 29"/>
          <p:cNvSpPr>
            <a:spLocks noChangeArrowheads="1"/>
          </p:cNvSpPr>
          <p:nvPr/>
        </p:nvSpPr>
        <p:spPr bwMode="auto">
          <a:xfrm>
            <a:off x="685800" y="44958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925" name="Text Box 30"/>
          <p:cNvSpPr txBox="1">
            <a:spLocks noChangeArrowheads="1"/>
          </p:cNvSpPr>
          <p:nvPr/>
        </p:nvSpPr>
        <p:spPr bwMode="auto">
          <a:xfrm>
            <a:off x="152400" y="4419600"/>
            <a:ext cx="5397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720926" name="AutoShape 31"/>
          <p:cNvSpPr>
            <a:spLocks noChangeArrowheads="1"/>
          </p:cNvSpPr>
          <p:nvPr/>
        </p:nvSpPr>
        <p:spPr bwMode="auto">
          <a:xfrm>
            <a:off x="304800" y="5105400"/>
            <a:ext cx="3048000" cy="15240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 is thus an ACK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Let T be the current date at N: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1) N copies the date d from P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that corresponds to node N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2) N computes Delay = T-d and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updates its mailbox with Delay  </a:t>
            </a:r>
          </a:p>
        </p:txBody>
      </p:sp>
      <p:sp>
        <p:nvSpPr>
          <p:cNvPr id="720927" name="AutoShape 32"/>
          <p:cNvSpPr>
            <a:spLocks noChangeArrowheads="1"/>
          </p:cNvSpPr>
          <p:nvPr/>
        </p:nvSpPr>
        <p:spPr bwMode="auto">
          <a:xfrm>
            <a:off x="3352800" y="4648200"/>
            <a:ext cx="7620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515225" cy="788987"/>
          </a:xfrm>
        </p:spPr>
        <p:txBody>
          <a:bodyPr/>
          <a:lstStyle/>
          <a:p>
            <a:pPr eaLnBrk="1" hangingPunct="1"/>
            <a:r>
              <a:rPr lang="en-US" smtClean="0"/>
              <a:t>Goal Based Reinforcement Learning in CPN</a:t>
            </a:r>
          </a:p>
        </p:txBody>
      </p:sp>
      <p:sp>
        <p:nvSpPr>
          <p:cNvPr id="72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Goal Function to be minimized is selected by the user, e.g.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		G = [1-L]W + L[T+W]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On-line measurements and probing are used to measure L and W, and this information is brought back to the decision points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value of G is estimated at each decision node and used to compute the estimated reward R = 1/G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RNN weights are updated using R stores G(u,v) indirectly in the RNN which makes a myopic (one step) decision</a:t>
            </a:r>
            <a:r>
              <a:rPr lang="en-US" sz="1600" smtClean="0"/>
              <a:t>		</a:t>
            </a:r>
            <a:r>
              <a:rPr lang="en-US" b="0" smtClean="0"/>
              <a:t>								 </a:t>
            </a:r>
            <a:r>
              <a:rPr lang="en-US" smtClean="0"/>
              <a:t>		</a:t>
            </a: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		     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Routing with Reinforcement Learning using </a:t>
            </a:r>
            <a:br>
              <a:rPr lang="en-US" sz="2000" smtClean="0"/>
            </a:br>
            <a:r>
              <a:rPr lang="en-US" sz="2000" smtClean="0"/>
              <a:t>the RNN</a:t>
            </a:r>
          </a:p>
        </p:txBody>
      </p:sp>
      <p:sp>
        <p:nvSpPr>
          <p:cNvPr id="72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26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Each “neuron” corresponds to the choice of an output link in the node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Fully Recurrent Random Neural Network with Excitatory and Inhibitory Weights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Weights are updated with RL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Existence and Uniqueness of solution is guaranteed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Decision is made by selecting the outgoing link which corresponds to the neuron whose excitation probability is largest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722947" name="AutoShape 4"/>
          <p:cNvSpPr>
            <a:spLocks noChangeArrowheads="1"/>
          </p:cNvSpPr>
          <p:nvPr/>
        </p:nvSpPr>
        <p:spPr bwMode="auto">
          <a:xfrm>
            <a:off x="5105400" y="2133600"/>
            <a:ext cx="609600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48" name="AutoShape 5"/>
          <p:cNvSpPr>
            <a:spLocks noChangeArrowheads="1"/>
          </p:cNvSpPr>
          <p:nvPr/>
        </p:nvSpPr>
        <p:spPr bwMode="auto">
          <a:xfrm>
            <a:off x="7086600" y="2209800"/>
            <a:ext cx="6096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49" name="AutoShape 6"/>
          <p:cNvSpPr>
            <a:spLocks noChangeArrowheads="1"/>
          </p:cNvSpPr>
          <p:nvPr/>
        </p:nvSpPr>
        <p:spPr bwMode="auto">
          <a:xfrm>
            <a:off x="5562600" y="4419600"/>
            <a:ext cx="990600" cy="685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50" name="AutoShape 7"/>
          <p:cNvSpPr>
            <a:spLocks noChangeArrowheads="1"/>
          </p:cNvSpPr>
          <p:nvPr/>
        </p:nvSpPr>
        <p:spPr bwMode="auto">
          <a:xfrm>
            <a:off x="7467600" y="3657600"/>
            <a:ext cx="11430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51" name="AutoShape 8"/>
          <p:cNvSpPr>
            <a:spLocks noChangeArrowheads="1"/>
          </p:cNvSpPr>
          <p:nvPr/>
        </p:nvSpPr>
        <p:spPr bwMode="auto">
          <a:xfrm>
            <a:off x="6400800" y="1600200"/>
            <a:ext cx="8382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52" name="AutoShape 9"/>
          <p:cNvSpPr>
            <a:spLocks noChangeArrowheads="1"/>
          </p:cNvSpPr>
          <p:nvPr/>
        </p:nvSpPr>
        <p:spPr bwMode="auto">
          <a:xfrm>
            <a:off x="5334000" y="3505200"/>
            <a:ext cx="7620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53" name="Line 10"/>
          <p:cNvSpPr>
            <a:spLocks noChangeShapeType="1"/>
          </p:cNvSpPr>
          <p:nvPr/>
        </p:nvSpPr>
        <p:spPr bwMode="auto">
          <a:xfrm flipV="1">
            <a:off x="5867400" y="26670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54" name="Line 11"/>
          <p:cNvSpPr>
            <a:spLocks noChangeShapeType="1"/>
          </p:cNvSpPr>
          <p:nvPr/>
        </p:nvSpPr>
        <p:spPr bwMode="auto">
          <a:xfrm>
            <a:off x="5562600" y="2590800"/>
            <a:ext cx="2057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55" name="Line 12"/>
          <p:cNvSpPr>
            <a:spLocks noChangeShapeType="1"/>
          </p:cNvSpPr>
          <p:nvPr/>
        </p:nvSpPr>
        <p:spPr bwMode="auto">
          <a:xfrm flipH="1" flipV="1">
            <a:off x="7620000" y="25908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56" name="Line 13"/>
          <p:cNvSpPr>
            <a:spLocks noChangeShapeType="1"/>
          </p:cNvSpPr>
          <p:nvPr/>
        </p:nvSpPr>
        <p:spPr bwMode="auto">
          <a:xfrm flipV="1">
            <a:off x="6400800" y="4267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57" name="Line 14"/>
          <p:cNvSpPr>
            <a:spLocks noChangeShapeType="1"/>
          </p:cNvSpPr>
          <p:nvPr/>
        </p:nvSpPr>
        <p:spPr bwMode="auto">
          <a:xfrm flipV="1">
            <a:off x="5562600" y="1905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58" name="Line 15"/>
          <p:cNvSpPr>
            <a:spLocks noChangeShapeType="1"/>
          </p:cNvSpPr>
          <p:nvPr/>
        </p:nvSpPr>
        <p:spPr bwMode="auto">
          <a:xfrm flipH="1">
            <a:off x="5715000" y="21336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59" name="Line 16"/>
          <p:cNvSpPr>
            <a:spLocks noChangeShapeType="1"/>
          </p:cNvSpPr>
          <p:nvPr/>
        </p:nvSpPr>
        <p:spPr bwMode="auto">
          <a:xfrm>
            <a:off x="5334000" y="2667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60" name="Line 17"/>
          <p:cNvSpPr>
            <a:spLocks noChangeShapeType="1"/>
          </p:cNvSpPr>
          <p:nvPr/>
        </p:nvSpPr>
        <p:spPr bwMode="auto">
          <a:xfrm flipH="1">
            <a:off x="6248400" y="27432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61" name="Line 18"/>
          <p:cNvSpPr>
            <a:spLocks noChangeShapeType="1"/>
          </p:cNvSpPr>
          <p:nvPr/>
        </p:nvSpPr>
        <p:spPr bwMode="auto">
          <a:xfrm>
            <a:off x="57150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2962" name="Line 19"/>
          <p:cNvSpPr>
            <a:spLocks noChangeShapeType="1"/>
          </p:cNvSpPr>
          <p:nvPr/>
        </p:nvSpPr>
        <p:spPr bwMode="auto">
          <a:xfrm flipH="1">
            <a:off x="6172200" y="2133600"/>
            <a:ext cx="533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22963" name="AutoShape 20"/>
          <p:cNvCxnSpPr>
            <a:cxnSpLocks noChangeShapeType="1"/>
            <a:stCxn id="722951" idx="3"/>
            <a:endCxn id="722950" idx="3"/>
          </p:cNvCxnSpPr>
          <p:nvPr/>
        </p:nvCxnSpPr>
        <p:spPr bwMode="auto">
          <a:xfrm>
            <a:off x="7239000" y="1763713"/>
            <a:ext cx="1371600" cy="2174875"/>
          </a:xfrm>
          <a:prstGeom prst="curvedConnector3">
            <a:avLst>
              <a:gd name="adj1" fmla="val 11666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22964" name="Line 21"/>
          <p:cNvSpPr>
            <a:spLocks noChangeShapeType="1"/>
          </p:cNvSpPr>
          <p:nvPr/>
        </p:nvSpPr>
        <p:spPr bwMode="auto">
          <a:xfrm>
            <a:off x="6934200" y="2057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22965" name="AutoShape 22"/>
          <p:cNvCxnSpPr>
            <a:cxnSpLocks noChangeShapeType="1"/>
            <a:stCxn id="722947" idx="1"/>
            <a:endCxn id="722949" idx="1"/>
          </p:cNvCxnSpPr>
          <p:nvPr/>
        </p:nvCxnSpPr>
        <p:spPr bwMode="auto">
          <a:xfrm rot="10800000" flipH="1" flipV="1">
            <a:off x="5105400" y="2376488"/>
            <a:ext cx="457200" cy="2452687"/>
          </a:xfrm>
          <a:prstGeom prst="curvedConnector3">
            <a:avLst>
              <a:gd name="adj1" fmla="val -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Reinforcement Learning Algorithm</a:t>
            </a:r>
          </a:p>
        </p:txBody>
      </p:sp>
      <p:sp>
        <p:nvSpPr>
          <p:cNvPr id="269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decision threshold is the Most Recent Historical Value of the Reward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Recent Reward R</a:t>
            </a:r>
            <a:r>
              <a:rPr lang="en-US" sz="2400" baseline="-25000" smtClean="0"/>
              <a:t>l</a:t>
            </a:r>
            <a:r>
              <a:rPr lang="en-US" sz="2400" smtClean="0"/>
              <a:t>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If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else</a:t>
            </a:r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990600" y="1981200"/>
          <a:ext cx="701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2" name="Equation" r:id="rId3" imgW="1765080" imgH="241200" progId="Equation.3">
                  <p:embed/>
                </p:oleObj>
              </mc:Choice>
              <mc:Fallback>
                <p:oleObj name="Equation" r:id="rId3" imgW="17650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010400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3124200" y="3657600"/>
          <a:ext cx="55499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3" name="Equation" r:id="rId5" imgW="4698720" imgH="1066680" progId="Equation.3">
                  <p:embed/>
                </p:oleObj>
              </mc:Choice>
              <mc:Fallback>
                <p:oleObj name="Equation" r:id="rId5" imgW="4698720" imgH="1066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57600"/>
                        <a:ext cx="5549900" cy="1019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762000" y="3886200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4" name="Equation" r:id="rId7" imgW="520560" imgH="228600" progId="Equation.3">
                  <p:embed/>
                </p:oleObj>
              </mc:Choice>
              <mc:Fallback>
                <p:oleObj name="Equation" r:id="rId7" imgW="5205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1295400" cy="381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9" name="Object 7"/>
          <p:cNvGraphicFramePr>
            <a:graphicFrameLocks noChangeAspect="1"/>
          </p:cNvGraphicFramePr>
          <p:nvPr/>
        </p:nvGraphicFramePr>
        <p:xfrm>
          <a:off x="3124200" y="4953000"/>
          <a:ext cx="556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5" name="Equation" r:id="rId9" imgW="2019240" imgH="660240" progId="Equation.3">
                  <p:embed/>
                </p:oleObj>
              </mc:Choice>
              <mc:Fallback>
                <p:oleObj name="Equation" r:id="rId9" imgW="2019240" imgH="660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5562600" cy="1143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181600"/>
          </a:xfrm>
        </p:spPr>
        <p:txBody>
          <a:bodyPr/>
          <a:lstStyle/>
          <a:p>
            <a:pPr eaLnBrk="1" hangingPunct="1"/>
            <a:r>
              <a:rPr lang="en-US" sz="2000" smtClean="0"/>
              <a:t>Re-normalise all weights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Compute q = (q</a:t>
            </a:r>
            <a:r>
              <a:rPr lang="en-US" sz="2000" baseline="-25000" smtClean="0"/>
              <a:t>1</a:t>
            </a:r>
            <a:r>
              <a:rPr lang="en-US" sz="2000" smtClean="0"/>
              <a:t>, … , q</a:t>
            </a:r>
            <a:r>
              <a:rPr lang="en-US" sz="2000" baseline="-25000" smtClean="0"/>
              <a:t>n</a:t>
            </a:r>
            <a:r>
              <a:rPr lang="en-US" sz="2000" smtClean="0"/>
              <a:t>)  from the fixed-point</a:t>
            </a:r>
          </a:p>
          <a:p>
            <a:pPr eaLnBrk="1" hangingPunct="1"/>
            <a:r>
              <a:rPr lang="en-US" sz="2000" smtClean="0"/>
              <a:t>Select Decision k such that q</a:t>
            </a:r>
            <a:r>
              <a:rPr lang="en-US" sz="2000" baseline="-25000" smtClean="0"/>
              <a:t>k</a:t>
            </a:r>
            <a:r>
              <a:rPr lang="en-US" sz="2000" smtClean="0"/>
              <a:t> &gt; q</a:t>
            </a:r>
            <a:r>
              <a:rPr lang="en-US" sz="2000" baseline="-25000" smtClean="0"/>
              <a:t>i</a:t>
            </a:r>
            <a:r>
              <a:rPr lang="en-US" sz="2000" smtClean="0"/>
              <a:t> for all i=1, …, n</a:t>
            </a:r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graphicFrame>
        <p:nvGraphicFramePr>
          <p:cNvPr id="270339" name="Object 3"/>
          <p:cNvGraphicFramePr>
            <a:graphicFrameLocks noChangeAspect="1"/>
          </p:cNvGraphicFramePr>
          <p:nvPr/>
        </p:nvGraphicFramePr>
        <p:xfrm>
          <a:off x="2590800" y="20574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9" name="Equation" r:id="rId3" imgW="1714320" imgH="431640" progId="Equation.3">
                  <p:embed/>
                </p:oleObj>
              </mc:Choice>
              <mc:Fallback>
                <p:oleObj name="Equation" r:id="rId3" imgW="1714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962400" cy="99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2209800" y="3200400"/>
          <a:ext cx="47799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0" name="Equation" r:id="rId5" imgW="1358640" imgH="888840" progId="Equation.3">
                  <p:embed/>
                </p:oleObj>
              </mc:Choice>
              <mc:Fallback>
                <p:oleObj name="Equation" r:id="rId5" imgW="1358640" imgH="888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4779963" cy="1676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8558213" y="7615238"/>
            <a:ext cx="1841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726018" name="Picture 3" descr="Arturo-routes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6858000" cy="4976813"/>
          </a:xfrm>
        </p:spPr>
      </p:pic>
      <p:sp>
        <p:nvSpPr>
          <p:cNvPr id="726019" name="Text Box 4"/>
          <p:cNvSpPr txBox="1">
            <a:spLocks noChangeArrowheads="1"/>
          </p:cNvSpPr>
          <p:nvPr/>
        </p:nvSpPr>
        <p:spPr bwMode="auto">
          <a:xfrm>
            <a:off x="655638" y="0"/>
            <a:ext cx="8012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CPN Test-Bed Measurements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On-Line Route Discovery by Smart Packets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8558213" y="7615238"/>
            <a:ext cx="1841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727042" name="Picture 3" descr="Arturo-routes-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371600"/>
            <a:ext cx="6829425" cy="5072063"/>
          </a:xfrm>
        </p:spPr>
      </p:pic>
      <p:sp>
        <p:nvSpPr>
          <p:cNvPr id="727043" name="Text Box 4"/>
          <p:cNvSpPr txBox="1">
            <a:spLocks noChangeArrowheads="1"/>
          </p:cNvSpPr>
          <p:nvPr/>
        </p:nvSpPr>
        <p:spPr bwMode="auto">
          <a:xfrm>
            <a:off x="609600" y="0"/>
            <a:ext cx="810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CPN Test-Bed Measurements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Ongoing Route Discovery by Smart Packets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5" name="Picture 2" descr="untitle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94518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66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671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Route Adaptation without Obstructing Traffic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089" name="Picture 2" descr="untitle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8580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90" name="Text Box 3"/>
          <p:cNvSpPr txBox="1">
            <a:spLocks noChangeArrowheads="1"/>
          </p:cNvSpPr>
          <p:nvPr/>
        </p:nvSpPr>
        <p:spPr bwMode="auto">
          <a:xfrm>
            <a:off x="1295400" y="76200"/>
            <a:ext cx="6194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Packet Round-Trip Delay with Saturating </a:t>
            </a:r>
          </a:p>
          <a:p>
            <a:pPr algn="ctr"/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Obstructing Traffic at Count 30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Computational Advantage of the Product Form </a:t>
            </a:r>
          </a:p>
        </p:txBody>
      </p:sp>
      <p:sp>
        <p:nvSpPr>
          <p:cNvPr id="66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0240"/>
            <a:ext cx="9144000" cy="5837759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{X(t): t </a:t>
            </a:r>
            <a:r>
              <a:rPr lang="en-GB" sz="2000" u="sng" dirty="0" smtClean="0">
                <a:solidFill>
                  <a:schemeClr val="accent1"/>
                </a:solidFill>
              </a:rPr>
              <a:t>&gt;</a:t>
            </a:r>
            <a:r>
              <a:rPr lang="en-GB" sz="2000" dirty="0" smtClean="0">
                <a:solidFill>
                  <a:schemeClr val="accent1"/>
                </a:solidFill>
              </a:rPr>
              <a:t>0} takes values in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 </a:t>
            </a:r>
            <a:r>
              <a:rPr lang="en-GB" sz="2000" dirty="0" smtClean="0">
                <a:solidFill>
                  <a:schemeClr val="accent1"/>
                </a:solidFill>
              </a:rPr>
              <a:t>with probability distribution function F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X</a:t>
            </a:r>
            <a:r>
              <a:rPr lang="en-GB" sz="2000" dirty="0" smtClean="0">
                <a:solidFill>
                  <a:schemeClr val="accent1"/>
                </a:solidFill>
              </a:rPr>
              <a:t>[</a:t>
            </a:r>
            <a:r>
              <a:rPr lang="en-GB" sz="2000" dirty="0" err="1" smtClean="0">
                <a:solidFill>
                  <a:schemeClr val="accent1"/>
                </a:solidFill>
              </a:rPr>
              <a:t>x,t</a:t>
            </a:r>
            <a:r>
              <a:rPr lang="en-GB" sz="2000" dirty="0" smtClean="0">
                <a:solidFill>
                  <a:schemeClr val="accent1"/>
                </a:solidFill>
              </a:rPr>
              <a:t>], F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X</a:t>
            </a:r>
            <a:r>
              <a:rPr lang="en-GB" sz="2000" dirty="0" smtClean="0">
                <a:solidFill>
                  <a:schemeClr val="accent1"/>
                </a:solidFill>
              </a:rPr>
              <a:t>[x,0]= F</a:t>
            </a:r>
            <a:r>
              <a:rPr lang="en-GB" sz="2000" baseline="30000" dirty="0" smtClean="0">
                <a:solidFill>
                  <a:schemeClr val="accent1"/>
                </a:solidFill>
              </a:rPr>
              <a:t>0</a:t>
            </a:r>
            <a:r>
              <a:rPr lang="en-GB" sz="2000" dirty="0" smtClean="0">
                <a:solidFill>
                  <a:schemeClr val="accent1"/>
                </a:solidFill>
              </a:rPr>
              <a:t>[x],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X(t) = (X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1</a:t>
            </a:r>
            <a:r>
              <a:rPr lang="en-GB" sz="2000" dirty="0" smtClean="0">
                <a:solidFill>
                  <a:schemeClr val="accent1"/>
                </a:solidFill>
              </a:rPr>
              <a:t>(t),X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2</a:t>
            </a:r>
            <a:r>
              <a:rPr lang="en-GB" sz="2000" dirty="0" smtClean="0">
                <a:solidFill>
                  <a:schemeClr val="accent1"/>
                </a:solidFill>
              </a:rPr>
              <a:t>(t), … , 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(t)),  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e X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r>
              <a:rPr lang="en-GB" sz="2000" baseline="-25000" dirty="0" err="1" smtClean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 where 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dirty="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,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dirty="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, .. ,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  are N non-trivial partitions of the state-space with 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dirty="0" smtClean="0">
                <a:solidFill>
                  <a:schemeClr val="accent1"/>
                </a:solidFill>
                <a:latin typeface="Symbol" pitchFamily="18" charset="2"/>
              </a:rPr>
              <a:t>1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.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dirty="0" smtClean="0">
                <a:solidFill>
                  <a:schemeClr val="accent1"/>
                </a:solidFill>
                <a:latin typeface="Symbol" pitchFamily="18" charset="2"/>
              </a:rPr>
              <a:t>2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...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GB" sz="2000" baseline="-25000" dirty="0" smtClean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=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f </a:t>
            </a:r>
            <a:r>
              <a:rPr lang="en-GB" sz="2000" dirty="0" smtClean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1"/>
                </a:solidFill>
              </a:rPr>
              <a:t>If F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X</a:t>
            </a:r>
            <a:r>
              <a:rPr lang="en-GB" sz="2000" dirty="0" smtClean="0">
                <a:solidFill>
                  <a:schemeClr val="accent1"/>
                </a:solidFill>
              </a:rPr>
              <a:t>[</a:t>
            </a:r>
            <a:r>
              <a:rPr lang="en-GB" sz="2000" dirty="0" err="1" smtClean="0">
                <a:solidFill>
                  <a:schemeClr val="accent1"/>
                </a:solidFill>
              </a:rPr>
              <a:t>x,t</a:t>
            </a:r>
            <a:r>
              <a:rPr lang="en-GB" sz="2000" dirty="0" smtClean="0">
                <a:solidFill>
                  <a:schemeClr val="accent1"/>
                </a:solidFill>
              </a:rPr>
              <a:t>]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GB" sz="2000" dirty="0" smtClean="0">
                <a:solidFill>
                  <a:schemeClr val="accent1"/>
                </a:solidFill>
              </a:rPr>
              <a:t>F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X</a:t>
            </a:r>
            <a:r>
              <a:rPr lang="en-GB" sz="2000" dirty="0" smtClean="0">
                <a:solidFill>
                  <a:schemeClr val="accent1"/>
                </a:solidFill>
              </a:rPr>
              <a:t>[x], as </a:t>
            </a:r>
            <a:r>
              <a:rPr lang="en-GB" sz="2000" dirty="0" err="1" smtClean="0">
                <a:solidFill>
                  <a:schemeClr val="accent1"/>
                </a:solidFill>
              </a:rPr>
              <a:t>t</a:t>
            </a:r>
            <a:r>
              <a:rPr lang="en-GB" sz="2000" dirty="0" err="1" smtClean="0">
                <a:solidFill>
                  <a:schemeClr val="accent1"/>
                </a:solidFill>
                <a:sym typeface="Wingdings" pitchFamily="2" charset="2"/>
              </a:rPr>
              <a:t>oo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  with X(t)  X , then {X(t): t&gt;0} has the </a:t>
            </a:r>
            <a:r>
              <a:rPr lang="en-GB" sz="2000" u="sng" dirty="0" smtClean="0">
                <a:solidFill>
                  <a:schemeClr val="accent1"/>
                </a:solidFill>
                <a:sym typeface="Wingdings" pitchFamily="2" charset="2"/>
              </a:rPr>
              <a:t>product form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  if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			F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X</a:t>
            </a:r>
            <a:r>
              <a:rPr lang="en-GB" sz="2000" dirty="0" smtClean="0">
                <a:solidFill>
                  <a:schemeClr val="accent1"/>
                </a:solidFill>
              </a:rPr>
              <a:t>[x] = </a:t>
            </a:r>
            <a:r>
              <a:rPr lang="en-GB" sz="2000" dirty="0" err="1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GB" sz="2000" baseline="70000" dirty="0" err="1" smtClean="0">
                <a:solidFill>
                  <a:schemeClr val="accent1"/>
                </a:solidFill>
              </a:rPr>
              <a:t>N</a:t>
            </a:r>
            <a:r>
              <a:rPr lang="en-GB" sz="2000" baseline="-30000" dirty="0" err="1" smtClean="0">
                <a:solidFill>
                  <a:schemeClr val="accent1"/>
                </a:solidFill>
                <a:latin typeface="Tahoma" pitchFamily="34" charset="0"/>
              </a:rPr>
              <a:t>i</a:t>
            </a:r>
            <a:r>
              <a:rPr lang="en-GB" sz="2000" baseline="-30000" dirty="0" smtClean="0">
                <a:solidFill>
                  <a:schemeClr val="accent1"/>
                </a:solidFill>
                <a:latin typeface="Tahoma" pitchFamily="34" charset="0"/>
              </a:rPr>
              <a:t>=1</a:t>
            </a:r>
            <a:r>
              <a:rPr lang="en-GB" sz="2000" baseline="40000" dirty="0" smtClean="0">
                <a:solidFill>
                  <a:schemeClr val="accent1"/>
                </a:solidFill>
              </a:rPr>
              <a:t> </a:t>
            </a:r>
            <a:r>
              <a:rPr lang="en-GB" sz="2000" dirty="0" err="1" smtClean="0">
                <a:solidFill>
                  <a:schemeClr val="accent1"/>
                </a:solidFill>
              </a:rPr>
              <a:t>Prob</a:t>
            </a:r>
            <a:r>
              <a:rPr lang="en-GB" sz="2000" dirty="0" smtClean="0">
                <a:solidFill>
                  <a:schemeClr val="accent1"/>
                </a:solidFill>
              </a:rPr>
              <a:t> [X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e</a:t>
            </a:r>
            <a:r>
              <a:rPr lang="en-GB" sz="2000" dirty="0" smtClean="0">
                <a:solidFill>
                  <a:schemeClr val="accent1"/>
                </a:solidFill>
              </a:rPr>
              <a:t> 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; 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 subset of</a:t>
            </a:r>
            <a:r>
              <a:rPr lang="en-GB" sz="2000" dirty="0" smtClean="0">
                <a:solidFill>
                  <a:schemeClr val="accent1"/>
                </a:solidFill>
                <a:latin typeface="Symbol" pitchFamily="18" charset="2"/>
              </a:rPr>
              <a:t> X</a:t>
            </a:r>
            <a:r>
              <a:rPr lang="en-GB" sz="2000" baseline="-25000" dirty="0" smtClean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 ]   (1)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GB" sz="2400" dirty="0" smtClean="0">
                <a:solidFill>
                  <a:srgbClr val="FF4B4B"/>
                </a:solidFill>
              </a:rPr>
              <a:t>Computing F</a:t>
            </a:r>
            <a:r>
              <a:rPr lang="en-GB" sz="2400" baseline="-25000" dirty="0" smtClean="0">
                <a:solidFill>
                  <a:srgbClr val="FF4B4B"/>
                </a:solidFill>
              </a:rPr>
              <a:t>X</a:t>
            </a:r>
            <a:r>
              <a:rPr lang="en-GB" sz="2400" dirty="0" smtClean="0">
                <a:solidFill>
                  <a:srgbClr val="FF4B4B"/>
                </a:solidFill>
              </a:rPr>
              <a:t>[x]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>
                <a:solidFill>
                  <a:srgbClr val="FF4B4B"/>
                </a:solidFill>
              </a:rPr>
              <a:t>directly is O(f(M</a:t>
            </a:r>
            <a:r>
              <a:rPr lang="en-GB" sz="2400" baseline="30000" dirty="0" smtClean="0">
                <a:solidFill>
                  <a:srgbClr val="FF4B4B"/>
                </a:solidFill>
              </a:rPr>
              <a:t>N</a:t>
            </a:r>
            <a:r>
              <a:rPr lang="en-GB" sz="2400" dirty="0" smtClean="0">
                <a:solidFill>
                  <a:srgbClr val="FF4B4B"/>
                </a:solidFill>
              </a:rPr>
              <a:t>))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GB" sz="2400" dirty="0" smtClean="0">
                <a:solidFill>
                  <a:srgbClr val="FF4B4B"/>
                </a:solidFill>
              </a:rPr>
              <a:t>Computing F</a:t>
            </a:r>
            <a:r>
              <a:rPr lang="en-GB" sz="2400" baseline="-25000" dirty="0" smtClean="0">
                <a:solidFill>
                  <a:srgbClr val="FF4B4B"/>
                </a:solidFill>
              </a:rPr>
              <a:t>X</a:t>
            </a:r>
            <a:r>
              <a:rPr lang="en-GB" sz="2400" dirty="0" smtClean="0">
                <a:solidFill>
                  <a:srgbClr val="FF4B4B"/>
                </a:solidFill>
              </a:rPr>
              <a:t>[x] via (1) is N.O(f(M))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GB" sz="2000" dirty="0" smtClean="0">
                <a:solidFill>
                  <a:srgbClr val="FF4B4B"/>
                </a:solidFill>
              </a:rPr>
              <a:t>M is the number of equations involved and f(n) can be O(n</a:t>
            </a:r>
            <a:r>
              <a:rPr lang="en-GB" sz="2000" baseline="30000" dirty="0" smtClean="0">
                <a:solidFill>
                  <a:srgbClr val="FF4B4B"/>
                </a:solidFill>
              </a:rPr>
              <a:t>3</a:t>
            </a:r>
            <a:r>
              <a:rPr lang="en-GB" sz="2000" dirty="0" smtClean="0">
                <a:solidFill>
                  <a:srgbClr val="FF4B4B"/>
                </a:solidFill>
              </a:rPr>
              <a:t>), etc.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GB" sz="2400" baseline="40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3" name="Picture 2" descr="untitle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138988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4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505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Route Adaptation with Saturating </a:t>
            </a:r>
          </a:p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Obstructing Traffic at Count 30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7" name="Picture 2" descr="untitle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1030288"/>
            <a:ext cx="6853237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38" name="Text Box 3"/>
          <p:cNvSpPr txBox="1">
            <a:spLocks noChangeArrowheads="1"/>
          </p:cNvSpPr>
          <p:nvPr/>
        </p:nvSpPr>
        <p:spPr bwMode="auto">
          <a:xfrm>
            <a:off x="379413" y="354013"/>
            <a:ext cx="8158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Packet Round-Trip Delay with Link Failure at Count 40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1" name="Picture 2" descr="untitle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933450"/>
            <a:ext cx="68580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2" name="Text Box 3"/>
          <p:cNvSpPr txBox="1">
            <a:spLocks noChangeArrowheads="1"/>
          </p:cNvSpPr>
          <p:nvPr/>
        </p:nvSpPr>
        <p:spPr bwMode="auto">
          <a:xfrm>
            <a:off x="327025" y="365125"/>
            <a:ext cx="815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Packet Round-Trip Delay with Link Failure at Count 40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2" descr="untitle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457200"/>
            <a:ext cx="6700837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6" name="Text Box 3"/>
          <p:cNvSpPr txBox="1">
            <a:spLocks noChangeArrowheads="1"/>
          </p:cNvSpPr>
          <p:nvPr/>
        </p:nvSpPr>
        <p:spPr bwMode="auto">
          <a:xfrm>
            <a:off x="2651125" y="35194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SP</a:t>
            </a:r>
          </a:p>
        </p:txBody>
      </p:sp>
      <p:sp>
        <p:nvSpPr>
          <p:cNvPr id="733187" name="Text Box 4"/>
          <p:cNvSpPr txBox="1">
            <a:spLocks noChangeArrowheads="1"/>
          </p:cNvSpPr>
          <p:nvPr/>
        </p:nvSpPr>
        <p:spPr bwMode="auto">
          <a:xfrm>
            <a:off x="2346325" y="5272088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DP</a:t>
            </a:r>
          </a:p>
        </p:txBody>
      </p:sp>
      <p:sp>
        <p:nvSpPr>
          <p:cNvPr id="733188" name="Text Box 5"/>
          <p:cNvSpPr txBox="1">
            <a:spLocks noChangeArrowheads="1"/>
          </p:cNvSpPr>
          <p:nvPr/>
        </p:nvSpPr>
        <p:spPr bwMode="auto">
          <a:xfrm>
            <a:off x="2422525" y="4433888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All</a:t>
            </a:r>
          </a:p>
        </p:txBody>
      </p:sp>
      <p:sp>
        <p:nvSpPr>
          <p:cNvPr id="733189" name="Text Box 6"/>
          <p:cNvSpPr txBox="1">
            <a:spLocks noChangeArrowheads="1"/>
          </p:cNvSpPr>
          <p:nvPr/>
        </p:nvSpPr>
        <p:spPr bwMode="auto">
          <a:xfrm>
            <a:off x="2835275" y="2300288"/>
            <a:ext cx="377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Average Round-Trip Packet Delay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VS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Percentage of Smart Packets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30213"/>
          </a:xfrm>
        </p:spPr>
        <p:txBody>
          <a:bodyPr/>
          <a:lstStyle/>
          <a:p>
            <a:pPr eaLnBrk="1" hangingPunct="1"/>
            <a:r>
              <a:rPr lang="en-GB" smtClean="0"/>
              <a:t>RNN</a:t>
            </a:r>
            <a:r>
              <a:rPr lang="en-GB" sz="2000" smtClean="0"/>
              <a:t> </a:t>
            </a:r>
          </a:p>
        </p:txBody>
      </p:sp>
      <p:sp>
        <p:nvSpPr>
          <p:cNvPr id="734210" name="Text Box 3"/>
          <p:cNvSpPr txBox="1">
            <a:spLocks noChangeArrowheads="1"/>
          </p:cNvSpPr>
          <p:nvPr/>
        </p:nvSpPr>
        <p:spPr bwMode="auto">
          <a:xfrm>
            <a:off x="319088" y="519113"/>
            <a:ext cx="84867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Other Extensions to the Mathematical Model</a:t>
            </a:r>
          </a:p>
          <a:p>
            <a:endParaRPr lang="en-US"/>
          </a:p>
          <a:p>
            <a:pPr>
              <a:buFontTx/>
              <a:buChar char="o"/>
            </a:pPr>
            <a:r>
              <a:rPr lang="en-US"/>
              <a:t> </a:t>
            </a:r>
            <a:r>
              <a:rPr lang="en-US" sz="1800"/>
              <a:t>Model with resets – a node can reactivate its neughbours state if they are quiescent .. Idea about sustained oscillations in neuronal networks</a:t>
            </a:r>
          </a:p>
          <a:p>
            <a:pPr>
              <a:buFontTx/>
              <a:buChar char="o"/>
            </a:pPr>
            <a:endParaRPr lang="en-US" sz="1800"/>
          </a:p>
          <a:p>
            <a:pPr>
              <a:buFontTx/>
              <a:buChar char="o"/>
            </a:pPr>
            <a:r>
              <a:rPr lang="en-US" sz="1800"/>
              <a:t> Model with synchronised firing inspired by observations in vitro</a:t>
            </a:r>
          </a:p>
          <a:p>
            <a:pPr>
              <a:buFontTx/>
              <a:buChar char="o"/>
            </a:pPr>
            <a:endParaRPr lang="en-US" sz="1800"/>
          </a:p>
          <a:p>
            <a:pPr>
              <a:buFontTx/>
              <a:buChar char="o"/>
            </a:pPr>
            <a:r>
              <a:rPr lang="en-US" sz="1800"/>
              <a:t> Extension of product form result and </a:t>
            </a:r>
            <a:r>
              <a:rPr lang="en-US" sz="1800">
                <a:latin typeface="Times New Roman" pitchFamily="18" charset="0"/>
              </a:rPr>
              <a:t>O(n</a:t>
            </a:r>
            <a:r>
              <a:rPr lang="en-US" sz="1800" baseline="30000">
                <a:latin typeface="Times New Roman" pitchFamily="18" charset="0"/>
              </a:rPr>
              <a:t>3</a:t>
            </a:r>
            <a:r>
              <a:rPr lang="en-US" sz="1800">
                <a:latin typeface="Times New Roman" pitchFamily="18" charset="0"/>
              </a:rPr>
              <a:t>)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/>
              <a:t>gradient learning to networks with synchronised firing (2007)</a:t>
            </a:r>
          </a:p>
          <a:p>
            <a:pPr>
              <a:buFontTx/>
              <a:buChar char="o"/>
            </a:pPr>
            <a:endParaRPr lang="en-US" sz="1800"/>
          </a:p>
          <a:p>
            <a:pPr>
              <a:buFontTx/>
              <a:buChar char="o"/>
            </a:pPr>
            <a:r>
              <a:rPr lang="en-US" sz="1800"/>
              <a:t> Hebbian and reinforcement learning algorithms</a:t>
            </a:r>
          </a:p>
          <a:p>
            <a:pPr>
              <a:buFontTx/>
              <a:buChar char="o"/>
            </a:pPr>
            <a:endParaRPr lang="en-US" sz="1800"/>
          </a:p>
          <a:p>
            <a:pPr>
              <a:buFontTx/>
              <a:buChar char="o"/>
            </a:pPr>
            <a:r>
              <a:rPr lang="en-US" sz="1800"/>
              <a:t> Analytical annealing – Links to the Ising Model of Statistical Mechanics</a:t>
            </a:r>
          </a:p>
          <a:p>
            <a:pPr>
              <a:buFontTx/>
              <a:buChar char="o"/>
            </a:pPr>
            <a:endParaRPr lang="en-US" sz="1800"/>
          </a:p>
          <a:p>
            <a:pPr>
              <a:buFontTx/>
              <a:buChar char="o"/>
            </a:pPr>
            <a:r>
              <a:rPr lang="en-US" sz="1800"/>
              <a:t> New ongoing chapter in queuing network theory now called “G-networks” extending the RNN</a:t>
            </a:r>
          </a:p>
          <a:p>
            <a:pPr>
              <a:buFontTx/>
              <a:buChar char="o"/>
            </a:pPr>
            <a:endParaRPr lang="en-US" sz="1800"/>
          </a:p>
          <a:p>
            <a:pPr>
              <a:buFontTx/>
              <a:buChar char="o"/>
            </a:pPr>
            <a:r>
              <a:rPr lang="en-US" sz="1800"/>
              <a:t> Links with the Chemical Master Equations, Gene Regulatory Networks, Predator/Prey Population Models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Extensions</a:t>
            </a:r>
            <a:r>
              <a:rPr lang="en-GB" dirty="0" smtClean="0"/>
              <a:t>: Synchronous </a:t>
            </a:r>
            <a:r>
              <a:rPr lang="en-GB" dirty="0" smtClean="0"/>
              <a:t>Firing (2008)</a:t>
            </a:r>
            <a:endParaRPr lang="en-GB" dirty="0" smtClean="0"/>
          </a:p>
        </p:txBody>
      </p:sp>
      <p:pic>
        <p:nvPicPr>
          <p:cNvPr id="7352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385888"/>
            <a:ext cx="77882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pPr eaLnBrk="1" hangingPunct="1"/>
            <a:r>
              <a:rPr lang="en-GB" smtClean="0"/>
              <a:t>Synchronous Firing: Solution</a:t>
            </a:r>
          </a:p>
        </p:txBody>
      </p:sp>
      <p:pic>
        <p:nvPicPr>
          <p:cNvPr id="7362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944563"/>
            <a:ext cx="8345488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 Regulatory Networks</a:t>
            </a:r>
          </a:p>
        </p:txBody>
      </p:sp>
      <p:pic>
        <p:nvPicPr>
          <p:cNvPr id="7372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474788"/>
            <a:ext cx="829151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GB" smtClean="0"/>
              <a:t>A Generalisation: the G-Network</a:t>
            </a:r>
          </a:p>
        </p:txBody>
      </p:sp>
      <p:pic>
        <p:nvPicPr>
          <p:cNvPr id="73830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914400"/>
            <a:ext cx="7162800" cy="4419600"/>
          </a:xfrm>
        </p:spPr>
      </p:pic>
      <p:pic>
        <p:nvPicPr>
          <p:cNvPr id="7383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5334000"/>
            <a:ext cx="3429000" cy="1143000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2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85800"/>
            <a:ext cx="8229600" cy="5486400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r>
              <a:rPr lang="en-GB" smtClean="0"/>
              <a:t>Systems with Strict Product Form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74700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800" b="1" dirty="0">
                <a:latin typeface="Century Gothic" pitchFamily="34" charset="0"/>
              </a:rPr>
              <a:t>Consider a discrete time Markov Chain {X(t): </a:t>
            </a:r>
            <a:r>
              <a:rPr lang="en-GB" sz="1800" b="1" dirty="0"/>
              <a:t>t=0,1,2, ..  } </a:t>
            </a:r>
            <a:r>
              <a:rPr lang="en-GB" sz="1800" b="1" dirty="0">
                <a:latin typeface="Century Gothic" pitchFamily="34" charset="0"/>
              </a:rPr>
              <a:t>with state space </a:t>
            </a:r>
            <a:r>
              <a:rPr lang="en-GB" sz="1800" b="1" dirty="0">
                <a:latin typeface="Symbol" pitchFamily="18" charset="2"/>
              </a:rPr>
              <a:t>X</a:t>
            </a:r>
            <a:endParaRPr lang="en-GB" sz="1800" b="1" dirty="0">
              <a:latin typeface="Century Gothic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1800" b="1" dirty="0">
                <a:latin typeface="Century Gothic" pitchFamily="34" charset="0"/>
              </a:rPr>
              <a:t>Suppose that it is </a:t>
            </a:r>
            <a:r>
              <a:rPr lang="en-GB" sz="1800" b="1" dirty="0" err="1">
                <a:latin typeface="Century Gothic" pitchFamily="34" charset="0"/>
              </a:rPr>
              <a:t>lumpable</a:t>
            </a:r>
            <a:r>
              <a:rPr lang="en-GB" sz="1800" b="1" dirty="0">
                <a:latin typeface="Century Gothic" pitchFamily="34" charset="0"/>
              </a:rPr>
              <a:t> on N non-trivial partitions of its state-space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1800" b="1" dirty="0">
                <a:latin typeface="Century Gothic" pitchFamily="34" charset="0"/>
              </a:rPr>
              <a:t>	</a:t>
            </a:r>
            <a:r>
              <a:rPr lang="en-GB" sz="1800" b="1" dirty="0">
                <a:latin typeface="Symbol" pitchFamily="18" charset="2"/>
              </a:rPr>
              <a:t>X</a:t>
            </a:r>
            <a:r>
              <a:rPr lang="en-GB" sz="1800" b="1" baseline="-25000" dirty="0">
                <a:latin typeface="Symbol" pitchFamily="18" charset="2"/>
              </a:rPr>
              <a:t>1</a:t>
            </a:r>
            <a:r>
              <a:rPr lang="en-GB" sz="1800" b="1" dirty="0">
                <a:latin typeface="Symbol" pitchFamily="18" charset="2"/>
              </a:rPr>
              <a:t> </a:t>
            </a:r>
            <a:r>
              <a:rPr lang="en-GB" sz="1800" b="1" dirty="0">
                <a:latin typeface="Century Gothic" pitchFamily="34" charset="0"/>
              </a:rPr>
              <a:t>, </a:t>
            </a:r>
            <a:r>
              <a:rPr lang="en-GB" sz="1800" b="1" dirty="0">
                <a:latin typeface="Symbol" pitchFamily="18" charset="2"/>
              </a:rPr>
              <a:t>X</a:t>
            </a:r>
            <a:r>
              <a:rPr lang="en-GB" sz="1800" b="1" baseline="-25000" dirty="0">
                <a:latin typeface="Symbol" pitchFamily="18" charset="2"/>
              </a:rPr>
              <a:t>2</a:t>
            </a:r>
            <a:r>
              <a:rPr lang="en-GB" sz="1800" b="1" dirty="0">
                <a:latin typeface="Symbol" pitchFamily="18" charset="2"/>
              </a:rPr>
              <a:t> </a:t>
            </a:r>
            <a:r>
              <a:rPr lang="en-GB" sz="1800" b="1" dirty="0">
                <a:latin typeface="Century Gothic" pitchFamily="34" charset="0"/>
              </a:rPr>
              <a:t>, .. , </a:t>
            </a:r>
            <a:r>
              <a:rPr lang="en-GB" sz="1800" b="1" dirty="0">
                <a:latin typeface="Symbol" pitchFamily="18" charset="2"/>
              </a:rPr>
              <a:t>X</a:t>
            </a:r>
            <a:r>
              <a:rPr lang="en-GB" sz="1800" b="1" baseline="-25000" dirty="0">
                <a:latin typeface="Symbol" pitchFamily="18" charset="2"/>
              </a:rPr>
              <a:t>N</a:t>
            </a:r>
            <a:r>
              <a:rPr lang="en-GB" sz="1800" b="1" dirty="0">
                <a:latin typeface="Century Gothic" pitchFamily="34" charset="0"/>
              </a:rPr>
              <a:t>  so that X(t) = (X</a:t>
            </a:r>
            <a:r>
              <a:rPr lang="en-GB" sz="1800" b="1" baseline="-25000" dirty="0">
                <a:latin typeface="Century Gothic" pitchFamily="34" charset="0"/>
              </a:rPr>
              <a:t>1</a:t>
            </a:r>
            <a:r>
              <a:rPr lang="en-GB" sz="1800" b="1" dirty="0">
                <a:latin typeface="Century Gothic" pitchFamily="34" charset="0"/>
              </a:rPr>
              <a:t>(t),X</a:t>
            </a:r>
            <a:r>
              <a:rPr lang="en-GB" sz="1800" b="1" baseline="-25000" dirty="0">
                <a:latin typeface="Century Gothic" pitchFamily="34" charset="0"/>
              </a:rPr>
              <a:t>2</a:t>
            </a:r>
            <a:r>
              <a:rPr lang="en-GB" sz="1800" b="1" dirty="0">
                <a:latin typeface="Century Gothic" pitchFamily="34" charset="0"/>
              </a:rPr>
              <a:t>(t), … , X</a:t>
            </a:r>
            <a:r>
              <a:rPr lang="en-GB" sz="1800" b="1" baseline="-25000" dirty="0">
                <a:latin typeface="Century Gothic" pitchFamily="34" charset="0"/>
              </a:rPr>
              <a:t>N</a:t>
            </a:r>
            <a:r>
              <a:rPr lang="en-GB" sz="1800" b="1" dirty="0">
                <a:latin typeface="Century Gothic" pitchFamily="34" charset="0"/>
              </a:rPr>
              <a:t>(t)) and X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(t) </a:t>
            </a:r>
            <a:r>
              <a:rPr lang="en-GB" sz="1800" b="1" dirty="0">
                <a:latin typeface="Symbol" pitchFamily="18" charset="2"/>
              </a:rPr>
              <a:t>e X</a:t>
            </a:r>
            <a:r>
              <a:rPr lang="en-GB" sz="1800" b="1" dirty="0">
                <a:latin typeface="Century Gothic" pitchFamily="34" charset="0"/>
              </a:rPr>
              <a:t> </a:t>
            </a:r>
            <a:r>
              <a:rPr lang="en-GB" sz="1800" b="1" baseline="-25000" dirty="0" err="1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 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1800" b="1" dirty="0">
                <a:latin typeface="Century Gothic" pitchFamily="34" charset="0"/>
              </a:rPr>
              <a:t>	Then </a:t>
            </a:r>
            <a:r>
              <a:rPr lang="en-GB" sz="1800" b="1" dirty="0" smtClean="0">
                <a:latin typeface="Century Gothic" pitchFamily="34" charset="0"/>
              </a:rPr>
              <a:t>each   </a:t>
            </a:r>
            <a:r>
              <a:rPr lang="en-GB" sz="1800" b="1" dirty="0">
                <a:latin typeface="Century Gothic" pitchFamily="34" charset="0"/>
              </a:rPr>
              <a:t>(cf. </a:t>
            </a:r>
            <a:r>
              <a:rPr lang="en-GB" sz="1800" b="1" dirty="0" err="1">
                <a:latin typeface="Century Gothic" pitchFamily="34" charset="0"/>
              </a:rPr>
              <a:t>Kemeny</a:t>
            </a:r>
            <a:r>
              <a:rPr lang="en-GB" sz="1800" b="1" dirty="0">
                <a:latin typeface="Century Gothic" pitchFamily="34" charset="0"/>
              </a:rPr>
              <a:t> and Snell)  </a:t>
            </a:r>
            <a:r>
              <a:rPr lang="en-GB" sz="1800" b="1" dirty="0" smtClean="0">
                <a:latin typeface="Century Gothic" pitchFamily="34" charset="0"/>
              </a:rPr>
              <a:t>if each </a:t>
            </a:r>
            <a:r>
              <a:rPr lang="en-GB" sz="1800" b="1" dirty="0">
                <a:latin typeface="Century Gothic" pitchFamily="34" charset="0"/>
              </a:rPr>
              <a:t>{</a:t>
            </a:r>
            <a:r>
              <a:rPr lang="en-GB" sz="1800" b="1" dirty="0"/>
              <a:t>X</a:t>
            </a:r>
            <a:r>
              <a:rPr lang="en-GB" sz="1800" b="1" baseline="-25000" dirty="0"/>
              <a:t>i</a:t>
            </a:r>
            <a:r>
              <a:rPr lang="en-GB" sz="1800" b="1" dirty="0"/>
              <a:t>(t)</a:t>
            </a:r>
            <a:r>
              <a:rPr lang="en-GB" sz="1800" b="1" dirty="0">
                <a:latin typeface="Century Gothic" pitchFamily="34" charset="0"/>
              </a:rPr>
              <a:t>} is also a Markov chain,  and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1800" b="1" dirty="0">
                <a:latin typeface="Century Gothic" pitchFamily="34" charset="0"/>
              </a:rPr>
              <a:t>			F</a:t>
            </a:r>
            <a:r>
              <a:rPr lang="en-GB" sz="1800" b="1" baseline="-25000" dirty="0">
                <a:latin typeface="Century Gothic" pitchFamily="34" charset="0"/>
              </a:rPr>
              <a:t>X</a:t>
            </a:r>
            <a:r>
              <a:rPr lang="en-GB" sz="1800" b="1" dirty="0">
                <a:latin typeface="Century Gothic" pitchFamily="34" charset="0"/>
              </a:rPr>
              <a:t>[</a:t>
            </a:r>
            <a:r>
              <a:rPr lang="en-GB" sz="1800" b="1" dirty="0" err="1">
                <a:latin typeface="Century Gothic" pitchFamily="34" charset="0"/>
              </a:rPr>
              <a:t>x,t</a:t>
            </a:r>
            <a:r>
              <a:rPr lang="en-GB" sz="1800" b="1" dirty="0">
                <a:latin typeface="Century Gothic" pitchFamily="34" charset="0"/>
              </a:rPr>
              <a:t>] = </a:t>
            </a:r>
            <a:r>
              <a:rPr lang="en-GB" sz="2400" b="1" dirty="0" err="1">
                <a:latin typeface="Symbol" pitchFamily="18" charset="2"/>
              </a:rPr>
              <a:t>P</a:t>
            </a:r>
            <a:r>
              <a:rPr lang="en-GB" sz="1800" b="1" baseline="70000" dirty="0" err="1">
                <a:latin typeface="Century Gothic" pitchFamily="34" charset="0"/>
              </a:rPr>
              <a:t>N</a:t>
            </a:r>
            <a:r>
              <a:rPr lang="en-GB" sz="1800" b="1" baseline="-30000" dirty="0" err="1">
                <a:latin typeface="Tahoma" pitchFamily="34" charset="0"/>
              </a:rPr>
              <a:t>i</a:t>
            </a:r>
            <a:r>
              <a:rPr lang="en-GB" sz="1800" b="1" baseline="-30000" dirty="0">
                <a:latin typeface="Tahoma" pitchFamily="34" charset="0"/>
              </a:rPr>
              <a:t>=1</a:t>
            </a:r>
            <a:r>
              <a:rPr lang="en-GB" sz="1800" b="1" baseline="40000" dirty="0">
                <a:latin typeface="Century Gothic" pitchFamily="34" charset="0"/>
              </a:rPr>
              <a:t>   </a:t>
            </a:r>
            <a:r>
              <a:rPr lang="en-GB" sz="1800" b="1" dirty="0" err="1">
                <a:latin typeface="Century Gothic" pitchFamily="34" charset="0"/>
              </a:rPr>
              <a:t>Prob</a:t>
            </a:r>
            <a:r>
              <a:rPr lang="en-GB" sz="1800" b="1" dirty="0">
                <a:latin typeface="Century Gothic" pitchFamily="34" charset="0"/>
              </a:rPr>
              <a:t> [X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 (t) </a:t>
            </a:r>
            <a:r>
              <a:rPr lang="en-GB" sz="1800" b="1" dirty="0">
                <a:latin typeface="Symbol" pitchFamily="18" charset="2"/>
              </a:rPr>
              <a:t>e</a:t>
            </a:r>
            <a:r>
              <a:rPr lang="en-GB" sz="1800" b="1" dirty="0">
                <a:latin typeface="Century Gothic" pitchFamily="34" charset="0"/>
              </a:rPr>
              <a:t> x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; x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 subset of</a:t>
            </a:r>
            <a:r>
              <a:rPr lang="en-GB" sz="1800" b="1" dirty="0">
                <a:latin typeface="Symbol" pitchFamily="18" charset="2"/>
              </a:rPr>
              <a:t> X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 ]</a:t>
            </a:r>
          </a:p>
          <a:p>
            <a:pPr marL="342900" indent="-342900">
              <a:buFontTx/>
              <a:buChar char="•"/>
            </a:pPr>
            <a:r>
              <a:rPr lang="en-GB" sz="1800" b="1" dirty="0" err="1">
                <a:latin typeface="Century Gothic" pitchFamily="34" charset="0"/>
              </a:rPr>
              <a:t>Applcation</a:t>
            </a:r>
            <a:r>
              <a:rPr lang="en-GB" sz="1800" b="1" dirty="0">
                <a:latin typeface="Century Gothic" pitchFamily="34" charset="0"/>
              </a:rPr>
              <a:t>: </a:t>
            </a:r>
            <a:r>
              <a:rPr lang="en-GB" sz="1800" b="1" dirty="0">
                <a:solidFill>
                  <a:srgbClr val="FE0000"/>
                </a:solidFill>
                <a:latin typeface="Century Gothic" pitchFamily="34" charset="0"/>
              </a:rPr>
              <a:t>See (</a:t>
            </a:r>
            <a:r>
              <a:rPr lang="en-GB" sz="1800" b="1" dirty="0" err="1">
                <a:solidFill>
                  <a:srgbClr val="FE0000"/>
                </a:solidFill>
                <a:latin typeface="Century Gothic" pitchFamily="34" charset="0"/>
              </a:rPr>
              <a:t>eg</a:t>
            </a:r>
            <a:r>
              <a:rPr lang="en-GB" sz="1800" b="1" dirty="0">
                <a:solidFill>
                  <a:srgbClr val="FE0000"/>
                </a:solidFill>
                <a:latin typeface="Century Gothic" pitchFamily="34" charset="0"/>
              </a:rPr>
              <a:t>) </a:t>
            </a:r>
            <a:r>
              <a:rPr lang="en-GB" dirty="0" err="1">
                <a:solidFill>
                  <a:srgbClr val="FE0000"/>
                </a:solidFill>
              </a:rPr>
              <a:t>Jahnke</a:t>
            </a:r>
            <a:r>
              <a:rPr lang="en-GB" dirty="0">
                <a:solidFill>
                  <a:srgbClr val="FE0000"/>
                </a:solidFill>
              </a:rPr>
              <a:t>, T. &amp; </a:t>
            </a:r>
            <a:r>
              <a:rPr lang="en-GB" dirty="0" err="1">
                <a:solidFill>
                  <a:srgbClr val="FE0000"/>
                </a:solidFill>
              </a:rPr>
              <a:t>Huisinga</a:t>
            </a:r>
            <a:r>
              <a:rPr lang="en-GB" dirty="0">
                <a:solidFill>
                  <a:srgbClr val="FE0000"/>
                </a:solidFill>
              </a:rPr>
              <a:t>, W. 2007 Solving the chemical master equation for monomolecular reaction systems analytically. J. Math Biol. 54, 1–26.</a:t>
            </a:r>
          </a:p>
          <a:p>
            <a:pPr marL="342900" indent="-342900">
              <a:buFontTx/>
              <a:buChar char="•"/>
            </a:pPr>
            <a:r>
              <a:rPr lang="en-GB" dirty="0"/>
              <a:t>Similarly Weak PF will follow from Weak </a:t>
            </a:r>
            <a:r>
              <a:rPr lang="en-GB" dirty="0" err="1"/>
              <a:t>Lumpability</a:t>
            </a:r>
            <a:endParaRPr lang="en-GB" dirty="0"/>
          </a:p>
          <a:p>
            <a:pPr marL="342900" indent="-342900"/>
            <a:endParaRPr lang="en-GB" sz="1800" b="1" dirty="0">
              <a:latin typeface="Century Gothic" pitchFamily="34" charset="0"/>
            </a:endParaRPr>
          </a:p>
          <a:p>
            <a:pPr marL="342900" indent="-342900"/>
            <a:r>
              <a:rPr lang="en-GB" sz="2400" b="1" dirty="0">
                <a:solidFill>
                  <a:srgbClr val="00E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PF allows useful analysis and performance prediction, and simplifies the computation of interesting system properties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381000"/>
          </a:xfrm>
        </p:spPr>
        <p:txBody>
          <a:bodyPr/>
          <a:lstStyle/>
          <a:p>
            <a:pPr eaLnBrk="1" hangingPunct="1"/>
            <a:r>
              <a:rPr lang="en-GB" sz="2800" smtClean="0"/>
              <a:t>G-Network Dynamics and Stationary Solution</a:t>
            </a:r>
          </a:p>
        </p:txBody>
      </p:sp>
      <p:pic>
        <p:nvPicPr>
          <p:cNvPr id="74035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838200"/>
            <a:ext cx="8305800" cy="1905000"/>
          </a:xfrm>
        </p:spPr>
      </p:pic>
      <p:pic>
        <p:nvPicPr>
          <p:cNvPr id="74035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2819400"/>
            <a:ext cx="8458200" cy="2987675"/>
          </a:xfrm>
        </p:spPr>
      </p:pic>
      <p:pic>
        <p:nvPicPr>
          <p:cNvPr id="740356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5867400"/>
            <a:ext cx="8686800" cy="712788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/>
          <a:lstStyle/>
          <a:p>
            <a:pPr eaLnBrk="1" hangingPunct="1"/>
            <a:r>
              <a:rPr lang="en-GB" sz="4000" smtClean="0"/>
              <a:t>Logical Interactions of Agents</a:t>
            </a:r>
          </a:p>
        </p:txBody>
      </p:sp>
      <p:pic>
        <p:nvPicPr>
          <p:cNvPr id="74137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4572000"/>
            <a:ext cx="4419600" cy="990600"/>
          </a:xfrm>
        </p:spPr>
      </p:pic>
      <p:pic>
        <p:nvPicPr>
          <p:cNvPr id="74137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762000"/>
            <a:ext cx="7772400" cy="3733800"/>
          </a:xfrm>
        </p:spPr>
      </p:pic>
      <p:pic>
        <p:nvPicPr>
          <p:cNvPr id="74138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24200" y="5562600"/>
            <a:ext cx="2289175" cy="1066800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Thresholding and the CNF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pic>
        <p:nvPicPr>
          <p:cNvPr id="74240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533400"/>
            <a:ext cx="5943600" cy="1752600"/>
          </a:xfrm>
        </p:spPr>
      </p:pic>
      <p:pic>
        <p:nvPicPr>
          <p:cNvPr id="742403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86000"/>
            <a:ext cx="9144000" cy="4572000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GB" sz="2800" smtClean="0"/>
              <a:t>Obtaining the Complement – Exact Approach</a:t>
            </a:r>
            <a:br>
              <a:rPr lang="en-GB" sz="2800" smtClean="0"/>
            </a:br>
            <a:r>
              <a:rPr lang="en-GB" sz="2800" smtClean="0"/>
              <a:t>A</a:t>
            </a:r>
            <a:r>
              <a:rPr lang="en-GB" sz="2800" baseline="-20000" smtClean="0"/>
              <a:t>l</a:t>
            </a:r>
            <a:r>
              <a:rPr lang="en-GB" sz="2800" smtClean="0"/>
              <a:t> = U {</a:t>
            </a:r>
            <a:r>
              <a:rPr lang="en-GB" sz="2800" smtClean="0">
                <a:latin typeface="Symbol" pitchFamily="18" charset="2"/>
              </a:rPr>
              <a:t>P</a:t>
            </a:r>
            <a:r>
              <a:rPr lang="en-GB" sz="2800" smtClean="0"/>
              <a:t>A</a:t>
            </a:r>
            <a:r>
              <a:rPr lang="en-GB" sz="2800" baseline="-20000" smtClean="0"/>
              <a:t>i</a:t>
            </a:r>
            <a:r>
              <a:rPr lang="en-GB" sz="2800" smtClean="0"/>
              <a:t> </a:t>
            </a:r>
            <a:r>
              <a:rPr lang="en-GB" sz="2800" smtClean="0">
                <a:latin typeface="Symbol" pitchFamily="18" charset="2"/>
              </a:rPr>
              <a:t>P</a:t>
            </a:r>
            <a:r>
              <a:rPr lang="en-GB" sz="2800" smtClean="0"/>
              <a:t>[not A</a:t>
            </a:r>
            <a:r>
              <a:rPr lang="en-GB" sz="2800" baseline="-20000" smtClean="0"/>
              <a:t>j</a:t>
            </a:r>
            <a:r>
              <a:rPr lang="en-GB" sz="2800" smtClean="0"/>
              <a:t>]}</a:t>
            </a:r>
          </a:p>
        </p:txBody>
      </p:sp>
      <p:pic>
        <p:nvPicPr>
          <p:cNvPr id="74342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1600"/>
            <a:ext cx="8305800" cy="4495800"/>
          </a:xfrm>
        </p:spPr>
      </p:pic>
      <p:pic>
        <p:nvPicPr>
          <p:cNvPr id="74342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5922963"/>
            <a:ext cx="3810000" cy="935037"/>
          </a:xfrm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553200"/>
          </a:xfrm>
        </p:spPr>
        <p:txBody>
          <a:bodyPr/>
          <a:lstStyle/>
          <a:p>
            <a:pPr eaLnBrk="1" hangingPunct="1"/>
            <a:r>
              <a:rPr lang="en-GB" smtClean="0"/>
              <a:t>The G-Network model can provide the mathematical structure to include Boolean dependencies between agents</a:t>
            </a:r>
            <a:br>
              <a:rPr lang="en-GB" smtClean="0"/>
            </a:br>
            <a:r>
              <a:rPr lang="en-GB" smtClean="0"/>
              <a:t>Conjunctive Normal Form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A</a:t>
            </a:r>
            <a:r>
              <a:rPr lang="en-GB" baseline="-20000" smtClean="0"/>
              <a:t>F</a:t>
            </a:r>
            <a:r>
              <a:rPr lang="en-GB" smtClean="0"/>
              <a:t> = U {</a:t>
            </a:r>
            <a:r>
              <a:rPr lang="en-GB" smtClean="0">
                <a:latin typeface="Symbol" pitchFamily="18" charset="2"/>
              </a:rPr>
              <a:t>P</a:t>
            </a:r>
            <a:r>
              <a:rPr lang="en-GB" smtClean="0"/>
              <a:t>A</a:t>
            </a:r>
            <a:r>
              <a:rPr lang="en-GB" baseline="-20000" smtClean="0"/>
              <a:t>i</a:t>
            </a:r>
            <a:r>
              <a:rPr lang="en-GB" smtClean="0"/>
              <a:t> </a:t>
            </a:r>
            <a:r>
              <a:rPr lang="en-GB" smtClean="0">
                <a:latin typeface="Symbol" pitchFamily="18" charset="2"/>
              </a:rPr>
              <a:t>P</a:t>
            </a:r>
            <a:r>
              <a:rPr lang="en-GB" smtClean="0"/>
              <a:t>[not A</a:t>
            </a:r>
            <a:r>
              <a:rPr lang="en-GB" baseline="-20000" smtClean="0"/>
              <a:t>j</a:t>
            </a:r>
            <a:r>
              <a:rPr lang="en-GB" smtClean="0"/>
              <a:t>]}</a:t>
            </a:r>
            <a:br>
              <a:rPr lang="en-GB" smtClean="0"/>
            </a:br>
            <a:r>
              <a:rPr lang="en-GB" smtClean="0"/>
              <a:t>q</a:t>
            </a:r>
            <a:r>
              <a:rPr lang="en-GB" baseline="-20000" smtClean="0"/>
              <a:t>F</a:t>
            </a:r>
            <a:r>
              <a:rPr lang="en-GB" smtClean="0"/>
              <a:t> = </a:t>
            </a:r>
            <a:r>
              <a:rPr lang="en-GB" smtClean="0">
                <a:latin typeface="Symbol" pitchFamily="18" charset="2"/>
              </a:rPr>
              <a:t>S</a:t>
            </a:r>
            <a:r>
              <a:rPr lang="en-GB" smtClean="0"/>
              <a:t> { </a:t>
            </a:r>
            <a:r>
              <a:rPr lang="en-GB" smtClean="0">
                <a:latin typeface="Symbol" pitchFamily="18" charset="2"/>
              </a:rPr>
              <a:t>P</a:t>
            </a:r>
            <a:r>
              <a:rPr lang="en-GB" smtClean="0"/>
              <a:t>q</a:t>
            </a:r>
            <a:r>
              <a:rPr lang="en-GB" baseline="-20000" smtClean="0"/>
              <a:t>i</a:t>
            </a:r>
            <a:r>
              <a:rPr lang="en-GB" smtClean="0"/>
              <a:t> </a:t>
            </a:r>
            <a:r>
              <a:rPr lang="en-GB" smtClean="0">
                <a:latin typeface="Symbol" pitchFamily="18" charset="2"/>
              </a:rPr>
              <a:t>Pr</a:t>
            </a:r>
            <a:r>
              <a:rPr lang="en-GB" baseline="-20000" smtClean="0"/>
              <a:t>j</a:t>
            </a:r>
            <a:r>
              <a:rPr lang="en-GB" smtClean="0"/>
              <a:t>}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744450" name="AutoShape 17"/>
          <p:cNvSpPr>
            <a:spLocks noChangeArrowheads="1"/>
          </p:cNvSpPr>
          <p:nvPr/>
        </p:nvSpPr>
        <p:spPr bwMode="auto">
          <a:xfrm>
            <a:off x="1676400" y="38862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1" name="AutoShape 18"/>
          <p:cNvSpPr>
            <a:spLocks noChangeArrowheads="1"/>
          </p:cNvSpPr>
          <p:nvPr/>
        </p:nvSpPr>
        <p:spPr bwMode="auto">
          <a:xfrm>
            <a:off x="1828800" y="40386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2" name="AutoShape 19"/>
          <p:cNvSpPr>
            <a:spLocks noChangeArrowheads="1"/>
          </p:cNvSpPr>
          <p:nvPr/>
        </p:nvSpPr>
        <p:spPr bwMode="auto">
          <a:xfrm>
            <a:off x="1981200" y="41910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3" name="AutoShape 20"/>
          <p:cNvSpPr>
            <a:spLocks noChangeArrowheads="1"/>
          </p:cNvSpPr>
          <p:nvPr/>
        </p:nvSpPr>
        <p:spPr bwMode="auto">
          <a:xfrm>
            <a:off x="2133600" y="43434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4" name="AutoShape 21"/>
          <p:cNvSpPr>
            <a:spLocks noChangeArrowheads="1"/>
          </p:cNvSpPr>
          <p:nvPr/>
        </p:nvSpPr>
        <p:spPr bwMode="auto">
          <a:xfrm>
            <a:off x="2286000" y="44958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5" name="AutoShape 22"/>
          <p:cNvSpPr>
            <a:spLocks noChangeArrowheads="1"/>
          </p:cNvSpPr>
          <p:nvPr/>
        </p:nvSpPr>
        <p:spPr bwMode="auto">
          <a:xfrm>
            <a:off x="2438400" y="46482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6" name="AutoShape 23"/>
          <p:cNvSpPr>
            <a:spLocks noChangeArrowheads="1"/>
          </p:cNvSpPr>
          <p:nvPr/>
        </p:nvSpPr>
        <p:spPr bwMode="auto">
          <a:xfrm>
            <a:off x="1828800" y="3505200"/>
            <a:ext cx="381000" cy="304800"/>
          </a:xfrm>
          <a:prstGeom prst="hexagon">
            <a:avLst>
              <a:gd name="adj" fmla="val 31250"/>
              <a:gd name="vf" fmla="val 11547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4457" name="AutoShape 24"/>
          <p:cNvSpPr>
            <a:spLocks noChangeArrowheads="1"/>
          </p:cNvSpPr>
          <p:nvPr/>
        </p:nvSpPr>
        <p:spPr bwMode="auto">
          <a:xfrm>
            <a:off x="1752600" y="3962400"/>
            <a:ext cx="685800" cy="3048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458" name="Text Box 25"/>
          <p:cNvSpPr txBox="1">
            <a:spLocks noChangeArrowheads="1"/>
          </p:cNvSpPr>
          <p:nvPr/>
        </p:nvSpPr>
        <p:spPr bwMode="auto">
          <a:xfrm>
            <a:off x="1295400" y="38100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44459" name="AutoShape 26"/>
          <p:cNvSpPr>
            <a:spLocks noChangeArrowheads="1"/>
          </p:cNvSpPr>
          <p:nvPr/>
        </p:nvSpPr>
        <p:spPr bwMode="auto">
          <a:xfrm>
            <a:off x="2438400" y="3962400"/>
            <a:ext cx="381000" cy="228600"/>
          </a:xfrm>
          <a:prstGeom prst="hexagon">
            <a:avLst>
              <a:gd name="adj" fmla="val 41667"/>
              <a:gd name="vf" fmla="val 11547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zoom dir="in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553200"/>
          </a:xfrm>
        </p:spPr>
        <p:txBody>
          <a:bodyPr/>
          <a:lstStyle/>
          <a:p>
            <a:pPr eaLnBrk="1" hangingPunct="1"/>
            <a:r>
              <a:rPr lang="en-GB" sz="3600" smtClean="0"/>
              <a:t>Toy Example of four agents {A</a:t>
            </a:r>
            <a:r>
              <a:rPr lang="en-GB" sz="3600" baseline="-25000" smtClean="0"/>
              <a:t>0</a:t>
            </a:r>
            <a:r>
              <a:rPr lang="en-GB" sz="3600" smtClean="0"/>
              <a:t>,A</a:t>
            </a:r>
            <a:r>
              <a:rPr lang="en-GB" sz="3600" baseline="-25000" smtClean="0"/>
              <a:t>1</a:t>
            </a:r>
            <a:r>
              <a:rPr lang="en-GB" sz="3600" smtClean="0"/>
              <a:t>,A</a:t>
            </a:r>
            <a:r>
              <a:rPr lang="en-GB" sz="3600" baseline="-25000" smtClean="0"/>
              <a:t>2</a:t>
            </a:r>
            <a:r>
              <a:rPr lang="en-GB" sz="3600" smtClean="0"/>
              <a:t>,A</a:t>
            </a:r>
            <a:r>
              <a:rPr lang="en-GB" sz="3600" baseline="-25000" smtClean="0"/>
              <a:t>3</a:t>
            </a:r>
            <a:r>
              <a:rPr lang="en-GB" sz="3600" smtClean="0"/>
              <a:t>}</a:t>
            </a:r>
            <a:br>
              <a:rPr lang="en-GB" sz="3600" smtClean="0"/>
            </a:br>
            <a:r>
              <a:rPr lang="en-GB" sz="3600" smtClean="0"/>
              <a:t>A</a:t>
            </a:r>
            <a:r>
              <a:rPr lang="en-GB" sz="3600" baseline="-25000" smtClean="0"/>
              <a:t>i</a:t>
            </a:r>
            <a:r>
              <a:rPr lang="en-GB" sz="3600" smtClean="0"/>
              <a:t> inhibits [A</a:t>
            </a:r>
            <a:r>
              <a:rPr lang="en-GB" sz="3600" baseline="-25000" smtClean="0"/>
              <a:t>(i+1)mod4</a:t>
            </a:r>
            <a:r>
              <a:rPr lang="en-GB" sz="3600" smtClean="0"/>
              <a:t> and A</a:t>
            </a:r>
            <a:r>
              <a:rPr lang="en-GB" sz="3600" baseline="-25000" smtClean="0"/>
              <a:t>(i+2)mod4</a:t>
            </a:r>
            <a:r>
              <a:rPr lang="en-GB" sz="3600" smtClean="0"/>
              <a:t>]</a:t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Interpretation 1: q= 1/(1+2q)= 0.5</a:t>
            </a:r>
            <a:br>
              <a:rPr lang="en-GB" sz="3600" smtClean="0"/>
            </a:br>
            <a:r>
              <a:rPr lang="en-GB" sz="3600" smtClean="0"/>
              <a:t>Interpretation 2: q = (1-q)(1-q)= 0.382</a:t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Thus the “semantics” we associate with a regulatory network model has to be precisely indicated so as to derive the appropriate probabilistic</a:t>
            </a:r>
          </a:p>
        </p:txBody>
      </p:sp>
      <p:sp>
        <p:nvSpPr>
          <p:cNvPr id="745474" name="AutoShape 3"/>
          <p:cNvSpPr>
            <a:spLocks noChangeArrowheads="1"/>
          </p:cNvSpPr>
          <p:nvPr/>
        </p:nvSpPr>
        <p:spPr bwMode="auto">
          <a:xfrm>
            <a:off x="1676400" y="38862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75" name="AutoShape 4"/>
          <p:cNvSpPr>
            <a:spLocks noChangeArrowheads="1"/>
          </p:cNvSpPr>
          <p:nvPr/>
        </p:nvSpPr>
        <p:spPr bwMode="auto">
          <a:xfrm>
            <a:off x="1828800" y="40386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76" name="AutoShape 5"/>
          <p:cNvSpPr>
            <a:spLocks noChangeArrowheads="1"/>
          </p:cNvSpPr>
          <p:nvPr/>
        </p:nvSpPr>
        <p:spPr bwMode="auto">
          <a:xfrm>
            <a:off x="1981200" y="41910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77" name="AutoShape 6"/>
          <p:cNvSpPr>
            <a:spLocks noChangeArrowheads="1"/>
          </p:cNvSpPr>
          <p:nvPr/>
        </p:nvSpPr>
        <p:spPr bwMode="auto">
          <a:xfrm>
            <a:off x="2133600" y="43434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78" name="AutoShape 7"/>
          <p:cNvSpPr>
            <a:spLocks noChangeArrowheads="1"/>
          </p:cNvSpPr>
          <p:nvPr/>
        </p:nvSpPr>
        <p:spPr bwMode="auto">
          <a:xfrm>
            <a:off x="2286000" y="44958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79" name="AutoShape 8"/>
          <p:cNvSpPr>
            <a:spLocks noChangeArrowheads="1"/>
          </p:cNvSpPr>
          <p:nvPr/>
        </p:nvSpPr>
        <p:spPr bwMode="auto">
          <a:xfrm>
            <a:off x="2438400" y="4648200"/>
            <a:ext cx="381000" cy="304800"/>
          </a:xfrm>
          <a:prstGeom prst="octagon">
            <a:avLst>
              <a:gd name="adj" fmla="val 2928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80" name="AutoShape 9"/>
          <p:cNvSpPr>
            <a:spLocks noChangeArrowheads="1"/>
          </p:cNvSpPr>
          <p:nvPr/>
        </p:nvSpPr>
        <p:spPr bwMode="auto">
          <a:xfrm>
            <a:off x="1828800" y="3505200"/>
            <a:ext cx="381000" cy="304800"/>
          </a:xfrm>
          <a:prstGeom prst="hexagon">
            <a:avLst>
              <a:gd name="adj" fmla="val 31250"/>
              <a:gd name="vf" fmla="val 11547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5481" name="AutoShape 10"/>
          <p:cNvSpPr>
            <a:spLocks noChangeArrowheads="1"/>
          </p:cNvSpPr>
          <p:nvPr/>
        </p:nvSpPr>
        <p:spPr bwMode="auto">
          <a:xfrm>
            <a:off x="1752600" y="3962400"/>
            <a:ext cx="685800" cy="3048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482" name="Text Box 11"/>
          <p:cNvSpPr txBox="1">
            <a:spLocks noChangeArrowheads="1"/>
          </p:cNvSpPr>
          <p:nvPr/>
        </p:nvSpPr>
        <p:spPr bwMode="auto">
          <a:xfrm>
            <a:off x="1295400" y="38100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45483" name="AutoShape 12"/>
          <p:cNvSpPr>
            <a:spLocks noChangeArrowheads="1"/>
          </p:cNvSpPr>
          <p:nvPr/>
        </p:nvSpPr>
        <p:spPr bwMode="auto">
          <a:xfrm>
            <a:off x="2438400" y="3962400"/>
            <a:ext cx="381000" cy="228600"/>
          </a:xfrm>
          <a:prstGeom prst="hexagon">
            <a:avLst>
              <a:gd name="adj" fmla="val 41667"/>
              <a:gd name="vf" fmla="val 11547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zoom dir="in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0"/>
            <a:ext cx="8655050" cy="1109663"/>
          </a:xfrm>
        </p:spPr>
        <p:txBody>
          <a:bodyPr/>
          <a:lstStyle/>
          <a:p>
            <a:pPr eaLnBrk="1" hangingPunct="1"/>
            <a:r>
              <a:rPr lang="en-GB" smtClean="0"/>
              <a:t>Logical Dependencies in</a:t>
            </a:r>
            <a:br>
              <a:rPr lang="en-GB" smtClean="0"/>
            </a:br>
            <a:r>
              <a:rPr lang="en-GB" smtClean="0"/>
              <a:t>Gene Regulatory Networks</a:t>
            </a:r>
          </a:p>
        </p:txBody>
      </p:sp>
      <p:pic>
        <p:nvPicPr>
          <p:cNvPr id="7464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323975"/>
            <a:ext cx="415131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4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3849688"/>
            <a:ext cx="41132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65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1343025"/>
            <a:ext cx="4132262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773113"/>
            <a:ext cx="689133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798" y="229034"/>
            <a:ext cx="377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Auction Networks (2009)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5982997"/>
      </p:ext>
    </p:extLst>
  </p:cSld>
  <p:clrMapOvr>
    <a:masterClrMapping/>
  </p:clrMapOvr>
  <p:transition xmlns:p14="http://schemas.microsoft.com/office/powerpoint/2010/main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500063"/>
            <a:ext cx="8077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2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5367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575410"/>
      </p:ext>
    </p:extLst>
  </p:cSld>
  <p:clrMapOvr>
    <a:masterClrMapping/>
  </p:clrMapOvr>
  <p:transition xmlns:p14="http://schemas.microsoft.com/office/powerpoint/2010/main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73063"/>
            <a:ext cx="85010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89200"/>
            <a:ext cx="8483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2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786188"/>
            <a:ext cx="850106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354295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r>
              <a:rPr lang="en-GB" smtClean="0"/>
              <a:t>Systems with Product Form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74700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dirty="0"/>
          </a:p>
          <a:p>
            <a:pPr marL="342900" indent="-342900">
              <a:defRPr/>
            </a:pPr>
            <a:r>
              <a:rPr lang="en-GB" sz="1800" b="1" dirty="0">
                <a:latin typeface="Century Gothic" pitchFamily="34" charset="0"/>
              </a:rPr>
              <a:t>Jackson’s </a:t>
            </a:r>
            <a:r>
              <a:rPr lang="en-GB" sz="1800" b="1" dirty="0" err="1">
                <a:latin typeface="Century Gothic" pitchFamily="34" charset="0"/>
              </a:rPr>
              <a:t>Queueing</a:t>
            </a:r>
            <a:r>
              <a:rPr lang="en-GB" sz="1800" b="1" dirty="0">
                <a:latin typeface="Century Gothic" pitchFamily="34" charset="0"/>
              </a:rPr>
              <a:t> Network (Simple Model for the Internet Packet Network) </a:t>
            </a:r>
          </a:p>
          <a:p>
            <a:pPr marL="342900" indent="-342900">
              <a:defRPr/>
            </a:pPr>
            <a:r>
              <a:rPr lang="en-GB" sz="1800" b="1" dirty="0">
                <a:latin typeface="Century Gothic" pitchFamily="34" charset="0"/>
              </a:rPr>
              <a:t>			It is generally not </a:t>
            </a:r>
            <a:r>
              <a:rPr lang="en-GB" sz="1800" b="1" dirty="0" err="1">
                <a:latin typeface="Century Gothic" pitchFamily="34" charset="0"/>
              </a:rPr>
              <a:t>Lumpable</a:t>
            </a:r>
            <a:r>
              <a:rPr lang="en-GB" sz="1800" b="1" dirty="0">
                <a:latin typeface="Century Gothic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GB" sz="1800" b="1" dirty="0">
                <a:latin typeface="Century Gothic" pitchFamily="34" charset="0"/>
              </a:rPr>
              <a:t>			It does not have strict  PF, but it has PF</a:t>
            </a:r>
          </a:p>
          <a:p>
            <a:pPr marL="342900" indent="-342900">
              <a:defRPr/>
            </a:pPr>
            <a:endParaRPr lang="en-GB" sz="1800" b="1" dirty="0">
              <a:latin typeface="Century Gothic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1800" b="1" dirty="0">
                <a:latin typeface="Century Gothic" pitchFamily="34" charset="0"/>
              </a:rPr>
              <a:t>N queues represented by the joint </a:t>
            </a:r>
            <a:r>
              <a:rPr lang="en-GB" sz="1800" b="1" dirty="0" err="1">
                <a:latin typeface="Century Gothic" pitchFamily="34" charset="0"/>
              </a:rPr>
              <a:t>pdf</a:t>
            </a:r>
            <a:r>
              <a:rPr lang="en-GB" sz="1800" b="1" dirty="0">
                <a:latin typeface="Century Gothic" pitchFamily="34" charset="0"/>
              </a:rPr>
              <a:t> p(</a:t>
            </a:r>
            <a:r>
              <a:rPr lang="en-GB" sz="1800" b="1" dirty="0" err="1">
                <a:latin typeface="Century Gothic" pitchFamily="34" charset="0"/>
              </a:rPr>
              <a:t>k,t</a:t>
            </a:r>
            <a:r>
              <a:rPr lang="en-GB" sz="1800" b="1" dirty="0">
                <a:latin typeface="Century Gothic" pitchFamily="34" charset="0"/>
              </a:rPr>
              <a:t>) = </a:t>
            </a:r>
            <a:r>
              <a:rPr lang="en-GB" sz="1800" b="1" dirty="0" err="1">
                <a:latin typeface="Century Gothic" pitchFamily="34" charset="0"/>
              </a:rPr>
              <a:t>Prob</a:t>
            </a:r>
            <a:r>
              <a:rPr lang="en-GB" sz="1800" b="1" dirty="0">
                <a:latin typeface="Century Gothic" pitchFamily="34" charset="0"/>
              </a:rPr>
              <a:t>[K</a:t>
            </a:r>
            <a:r>
              <a:rPr lang="en-GB" sz="1800" b="1" baseline="-25000" dirty="0">
                <a:latin typeface="Century Gothic" pitchFamily="34" charset="0"/>
              </a:rPr>
              <a:t>1</a:t>
            </a:r>
            <a:r>
              <a:rPr lang="en-GB" sz="1800" b="1" dirty="0">
                <a:latin typeface="Century Gothic" pitchFamily="34" charset="0"/>
              </a:rPr>
              <a:t>(t)=k</a:t>
            </a:r>
            <a:r>
              <a:rPr lang="en-GB" b="1" baseline="-25000" dirty="0"/>
              <a:t>1</a:t>
            </a:r>
            <a:r>
              <a:rPr lang="en-GB" sz="1800" b="1" dirty="0">
                <a:latin typeface="Century Gothic" pitchFamily="34" charset="0"/>
              </a:rPr>
              <a:t>, … , K</a:t>
            </a:r>
            <a:r>
              <a:rPr lang="en-GB" b="1" baseline="-25000" dirty="0"/>
              <a:t>N</a:t>
            </a:r>
            <a:r>
              <a:rPr lang="en-GB" sz="1800" b="1" dirty="0">
                <a:latin typeface="Century Gothic" pitchFamily="34" charset="0"/>
              </a:rPr>
              <a:t>(t)=</a:t>
            </a:r>
            <a:r>
              <a:rPr lang="en-GB" sz="1800" b="1" dirty="0" err="1">
                <a:latin typeface="Century Gothic" pitchFamily="34" charset="0"/>
              </a:rPr>
              <a:t>k</a:t>
            </a:r>
            <a:r>
              <a:rPr lang="en-GB" sz="1800" b="1" baseline="-25000" dirty="0" err="1">
                <a:latin typeface="Century Gothic" pitchFamily="34" charset="0"/>
              </a:rPr>
              <a:t>N</a:t>
            </a:r>
            <a:r>
              <a:rPr lang="en-GB" sz="1800" b="1" dirty="0">
                <a:latin typeface="Century Gothic" pitchFamily="34" charset="0"/>
              </a:rPr>
              <a:t>]</a:t>
            </a:r>
          </a:p>
          <a:p>
            <a:pPr marL="342900" indent="-342900">
              <a:buFontTx/>
              <a:buChar char="-"/>
              <a:defRPr/>
            </a:pPr>
            <a:r>
              <a:rPr lang="en-GB" sz="1800" b="1" dirty="0">
                <a:latin typeface="Century Gothic" pitchFamily="34" charset="0"/>
              </a:rPr>
              <a:t> where k= (</a:t>
            </a:r>
            <a:r>
              <a:rPr lang="en-GB" b="1" dirty="0"/>
              <a:t>k</a:t>
            </a:r>
            <a:r>
              <a:rPr lang="en-GB" b="1" baseline="-25000" dirty="0"/>
              <a:t>1</a:t>
            </a:r>
            <a:r>
              <a:rPr lang="en-GB" b="1" dirty="0"/>
              <a:t>, … , </a:t>
            </a:r>
            <a:r>
              <a:rPr lang="en-GB" b="1" dirty="0" err="1"/>
              <a:t>k</a:t>
            </a:r>
            <a:r>
              <a:rPr lang="en-GB" b="1" baseline="-25000" dirty="0" err="1"/>
              <a:t>N</a:t>
            </a:r>
            <a:r>
              <a:rPr lang="en-GB" sz="1800" b="1" dirty="0">
                <a:latin typeface="Century Gothic" pitchFamily="34" charset="0"/>
              </a:rPr>
              <a:t>)</a:t>
            </a:r>
          </a:p>
          <a:p>
            <a:pPr marL="342900" indent="-342900">
              <a:buFontTx/>
              <a:buChar char="-"/>
              <a:defRPr/>
            </a:pPr>
            <a:r>
              <a:rPr lang="en-GB" sz="1800" b="1" dirty="0">
                <a:latin typeface="Century Gothic" pitchFamily="34" charset="0"/>
              </a:rPr>
              <a:t>Customer transition probabilities q(</a:t>
            </a:r>
            <a:r>
              <a:rPr lang="en-GB" sz="1800" b="1" dirty="0" err="1">
                <a:latin typeface="Century Gothic" pitchFamily="34" charset="0"/>
              </a:rPr>
              <a:t>I,j</a:t>
            </a:r>
            <a:r>
              <a:rPr lang="en-GB" sz="1800" b="1" dirty="0">
                <a:latin typeface="Century Gothic" pitchFamily="34" charset="0"/>
              </a:rPr>
              <a:t>) between queues</a:t>
            </a:r>
          </a:p>
          <a:p>
            <a:pPr marL="342900" indent="-342900">
              <a:buFontTx/>
              <a:buChar char="-"/>
              <a:defRPr/>
            </a:pPr>
            <a:r>
              <a:rPr lang="en-GB" sz="1800" b="1" dirty="0">
                <a:latin typeface="Century Gothic" pitchFamily="34" charset="0"/>
              </a:rPr>
              <a:t>N Poisson external arrival processes of rates </a:t>
            </a:r>
            <a:r>
              <a:rPr lang="en-GB" sz="1800" b="1" dirty="0">
                <a:latin typeface="Symbol" pitchFamily="18" charset="2"/>
              </a:rPr>
              <a:t>l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, </a:t>
            </a:r>
            <a:r>
              <a:rPr lang="en-GB" sz="1800" b="1" dirty="0" err="1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=1, … , N</a:t>
            </a:r>
          </a:p>
          <a:p>
            <a:pPr marL="342900" indent="-342900">
              <a:buFontTx/>
              <a:buChar char="-"/>
              <a:defRPr/>
            </a:pPr>
            <a:r>
              <a:rPr lang="en-GB" sz="1800" b="1" dirty="0">
                <a:latin typeface="Century Gothic" pitchFamily="34" charset="0"/>
              </a:rPr>
              <a:t>N exponentially distributed but queue length dependent of rates </a:t>
            </a:r>
            <a:r>
              <a:rPr lang="en-GB" sz="1800" b="1" dirty="0">
                <a:latin typeface="Symbol" pitchFamily="18" charset="2"/>
              </a:rPr>
              <a:t>m</a:t>
            </a:r>
            <a:r>
              <a:rPr lang="en-GB" sz="1800" b="1" baseline="-25000" dirty="0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(</a:t>
            </a:r>
            <a:r>
              <a:rPr lang="en-GB" sz="1800" b="1" dirty="0" err="1">
                <a:latin typeface="Century Gothic" pitchFamily="34" charset="0"/>
              </a:rPr>
              <a:t>k</a:t>
            </a:r>
            <a:r>
              <a:rPr lang="en-GB" sz="1800" b="1" baseline="-25000" dirty="0" err="1">
                <a:latin typeface="Century Gothic" pitchFamily="34" charset="0"/>
              </a:rPr>
              <a:t>i</a:t>
            </a:r>
            <a:r>
              <a:rPr lang="en-GB" sz="1800" b="1" dirty="0">
                <a:latin typeface="Century Gothic" pitchFamily="34" charset="0"/>
              </a:rPr>
              <a:t>)</a:t>
            </a:r>
          </a:p>
          <a:p>
            <a:pPr marL="342900" indent="-342900">
              <a:buFontTx/>
              <a:buChar char="-"/>
              <a:defRPr/>
            </a:pPr>
            <a:endParaRPr lang="en-GB" sz="1800" b="1" dirty="0">
              <a:latin typeface="Century Gothic" pitchFamily="34" charset="0"/>
            </a:endParaRPr>
          </a:p>
          <a:p>
            <a:pPr>
              <a:defRPr/>
            </a:pPr>
            <a:r>
              <a:rPr lang="en-GB" sz="1800" b="1" smtClean="0">
                <a:latin typeface="Century Gothic" pitchFamily="34" charset="0"/>
              </a:rPr>
              <a:t>Jackson’s </a:t>
            </a:r>
            <a:r>
              <a:rPr lang="en-GB" sz="1800" b="1">
                <a:latin typeface="Century Gothic" pitchFamily="34" charset="0"/>
              </a:rPr>
              <a:t>Theorem</a:t>
            </a:r>
          </a:p>
          <a:p>
            <a:pPr marL="342900" indent="-342900">
              <a:buFontTx/>
              <a:buChar char="-"/>
              <a:defRPr/>
            </a:pPr>
            <a:endParaRPr lang="en-GB" sz="1800" b="1" dirty="0"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GB" sz="1800" b="1" dirty="0">
                <a:latin typeface="Century Gothic" pitchFamily="34" charset="0"/>
              </a:rPr>
              <a:t>			p(k) = </a:t>
            </a:r>
            <a:r>
              <a:rPr lang="en-GB" sz="1400" b="1" dirty="0" err="1">
                <a:latin typeface="Century Gothic" pitchFamily="34" charset="0"/>
              </a:rPr>
              <a:t>lim</a:t>
            </a:r>
            <a:r>
              <a:rPr lang="en-GB" sz="1800" b="1" dirty="0">
                <a:latin typeface="Century Gothic" pitchFamily="34" charset="0"/>
              </a:rPr>
              <a:t> </a:t>
            </a:r>
            <a:r>
              <a:rPr lang="en-GB" sz="1800" b="1" baseline="-25000" dirty="0" err="1">
                <a:latin typeface="Century Gothic" pitchFamily="34" charset="0"/>
              </a:rPr>
              <a:t>t</a:t>
            </a:r>
            <a:r>
              <a:rPr lang="en-GB" sz="1800" b="1" baseline="-25000" dirty="0" err="1">
                <a:latin typeface="Century Gothic" pitchFamily="34" charset="0"/>
                <a:sym typeface="Wingdings" pitchFamily="2" charset="2"/>
              </a:rPr>
              <a:t>oo</a:t>
            </a:r>
            <a:r>
              <a:rPr lang="en-GB" sz="1800" b="1" dirty="0">
                <a:latin typeface="Century Gothic" pitchFamily="34" charset="0"/>
                <a:sym typeface="Wingdings" pitchFamily="2" charset="2"/>
              </a:rPr>
              <a:t> p(</a:t>
            </a:r>
            <a:r>
              <a:rPr lang="en-GB" sz="1800" b="1" dirty="0" err="1">
                <a:latin typeface="Century Gothic" pitchFamily="34" charset="0"/>
                <a:sym typeface="Wingdings" pitchFamily="2" charset="2"/>
              </a:rPr>
              <a:t>k,t</a:t>
            </a:r>
            <a:r>
              <a:rPr lang="en-GB" sz="1800" b="1" dirty="0">
                <a:latin typeface="Century Gothic" pitchFamily="34" charset="0"/>
                <a:sym typeface="Wingdings" pitchFamily="2" charset="2"/>
              </a:rPr>
              <a:t>) = </a:t>
            </a:r>
            <a:r>
              <a:rPr lang="en-GB" sz="1800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GB" sz="1800" b="1" baseline="30000" dirty="0" err="1">
                <a:latin typeface="Century Gothic" pitchFamily="34" charset="0"/>
                <a:sym typeface="Wingdings" pitchFamily="2" charset="2"/>
              </a:rPr>
              <a:t>N</a:t>
            </a:r>
            <a:r>
              <a:rPr lang="en-GB" sz="1800" b="1" baseline="-25000" dirty="0" err="1">
                <a:latin typeface="Century Gothic" pitchFamily="34" charset="0"/>
                <a:sym typeface="Wingdings" pitchFamily="2" charset="2"/>
              </a:rPr>
              <a:t>i</a:t>
            </a:r>
            <a:r>
              <a:rPr lang="en-GB" sz="1800" b="1" baseline="-25000" dirty="0">
                <a:latin typeface="Century Gothic" pitchFamily="34" charset="0"/>
                <a:sym typeface="Wingdings" pitchFamily="2" charset="2"/>
              </a:rPr>
              <a:t>=1</a:t>
            </a:r>
            <a:r>
              <a:rPr lang="en-GB" sz="1800" b="1" dirty="0">
                <a:latin typeface="Century Gothic" pitchFamily="34" charset="0"/>
                <a:sym typeface="Wingdings" pitchFamily="2" charset="2"/>
              </a:rPr>
              <a:t> [ (</a:t>
            </a:r>
            <a:r>
              <a:rPr lang="en-GB" b="1" dirty="0">
                <a:latin typeface="Symbol" pitchFamily="18" charset="2"/>
              </a:rPr>
              <a:t>L</a:t>
            </a:r>
            <a:r>
              <a:rPr lang="en-GB" b="1" baseline="-25000" dirty="0"/>
              <a:t>i</a:t>
            </a:r>
            <a:r>
              <a:rPr lang="en-GB" b="1" dirty="0"/>
              <a:t>)</a:t>
            </a:r>
            <a:r>
              <a:rPr lang="en-GB" sz="1800" b="1" baseline="30000" dirty="0" err="1">
                <a:latin typeface="Century Gothic" pitchFamily="34" charset="0"/>
                <a:sym typeface="Wingdings" pitchFamily="2" charset="2"/>
              </a:rPr>
              <a:t>k</a:t>
            </a:r>
            <a:r>
              <a:rPr lang="en-GB" sz="1800" b="1" baseline="-25000" dirty="0" err="1">
                <a:latin typeface="Century Gothic" pitchFamily="34" charset="0"/>
                <a:sym typeface="Wingdings" pitchFamily="2" charset="2"/>
              </a:rPr>
              <a:t>i</a:t>
            </a:r>
            <a:r>
              <a:rPr lang="en-GB" sz="1800" b="1" dirty="0">
                <a:latin typeface="Century Gothic" pitchFamily="34" charset="0"/>
                <a:sym typeface="Wingdings" pitchFamily="2" charset="2"/>
              </a:rPr>
              <a:t> </a:t>
            </a:r>
            <a:r>
              <a:rPr lang="en-GB" b="1" dirty="0">
                <a:sym typeface="Wingdings" pitchFamily="2" charset="2"/>
              </a:rPr>
              <a:t>/ </a:t>
            </a:r>
            <a:r>
              <a:rPr lang="en-GB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GB" b="1" baseline="30000" dirty="0" err="1">
                <a:sym typeface="Wingdings" pitchFamily="2" charset="2"/>
              </a:rPr>
              <a:t>k</a:t>
            </a:r>
            <a:r>
              <a:rPr lang="en-GB" b="1" baseline="-25000" dirty="0" err="1">
                <a:sym typeface="Wingdings" pitchFamily="2" charset="2"/>
              </a:rPr>
              <a:t>i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baseline="-25000" dirty="0" err="1">
                <a:sym typeface="Wingdings" pitchFamily="2" charset="2"/>
              </a:rPr>
              <a:t>i</a:t>
            </a:r>
            <a:r>
              <a:rPr lang="en-GB" b="1" baseline="-25000" dirty="0">
                <a:sym typeface="Wingdings" pitchFamily="2" charset="2"/>
              </a:rPr>
              <a:t>=1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>
                <a:latin typeface="Symbol" pitchFamily="18" charset="2"/>
              </a:rPr>
              <a:t>m</a:t>
            </a:r>
            <a:r>
              <a:rPr lang="en-GB" b="1" baseline="-25000" dirty="0"/>
              <a:t>i</a:t>
            </a:r>
            <a:r>
              <a:rPr lang="en-GB" b="1" dirty="0"/>
              <a:t>(</a:t>
            </a:r>
            <a:r>
              <a:rPr lang="en-GB" b="1" dirty="0" err="1"/>
              <a:t>k</a:t>
            </a:r>
            <a:r>
              <a:rPr lang="en-GB" b="1" baseline="-25000" dirty="0" err="1"/>
              <a:t>i</a:t>
            </a:r>
            <a:r>
              <a:rPr lang="en-GB" b="1" dirty="0"/>
              <a:t>)</a:t>
            </a:r>
            <a:r>
              <a:rPr lang="en-GB" b="1" dirty="0">
                <a:sym typeface="Wingdings" pitchFamily="2" charset="2"/>
              </a:rPr>
              <a:t>]</a:t>
            </a:r>
          </a:p>
          <a:p>
            <a:pPr marL="342900" indent="-342900">
              <a:defRPr/>
            </a:pPr>
            <a:endParaRPr lang="en-GB" b="1" dirty="0"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GB" b="1" dirty="0">
                <a:sym typeface="Wingdings" pitchFamily="2" charset="2"/>
              </a:rPr>
              <a:t>	where     		</a:t>
            </a:r>
            <a:r>
              <a:rPr lang="en-GB" b="1" dirty="0">
                <a:latin typeface="Symbol" pitchFamily="18" charset="2"/>
                <a:sym typeface="Wingdings" pitchFamily="2" charset="2"/>
              </a:rPr>
              <a:t>L</a:t>
            </a:r>
            <a:r>
              <a:rPr lang="en-GB" b="1" baseline="-25000" dirty="0">
                <a:sym typeface="Wingdings" pitchFamily="2" charset="2"/>
              </a:rPr>
              <a:t>i</a:t>
            </a:r>
            <a:r>
              <a:rPr lang="en-GB" b="1" dirty="0">
                <a:sym typeface="Wingdings" pitchFamily="2" charset="2"/>
              </a:rPr>
              <a:t> =  </a:t>
            </a:r>
            <a:r>
              <a:rPr lang="en-GB" b="1" dirty="0">
                <a:latin typeface="Symbol" pitchFamily="18" charset="2"/>
                <a:sym typeface="Wingdings" pitchFamily="2" charset="2"/>
              </a:rPr>
              <a:t>l</a:t>
            </a:r>
            <a:r>
              <a:rPr lang="en-GB" b="1" baseline="-25000" dirty="0">
                <a:sym typeface="Wingdings" pitchFamily="2" charset="2"/>
              </a:rPr>
              <a:t>i</a:t>
            </a:r>
            <a:r>
              <a:rPr lang="en-GB" b="1" dirty="0">
                <a:sym typeface="Wingdings" pitchFamily="2" charset="2"/>
              </a:rPr>
              <a:t> + </a:t>
            </a:r>
            <a:r>
              <a:rPr lang="en-GB" b="1" dirty="0" err="1">
                <a:latin typeface="Symbol" pitchFamily="18" charset="2"/>
                <a:sym typeface="Wingdings" pitchFamily="2" charset="2"/>
              </a:rPr>
              <a:t>S</a:t>
            </a:r>
            <a:r>
              <a:rPr lang="en-GB" b="1" baseline="30000" dirty="0" err="1">
                <a:sym typeface="Wingdings" pitchFamily="2" charset="2"/>
              </a:rPr>
              <a:t>N</a:t>
            </a:r>
            <a:r>
              <a:rPr lang="en-GB" b="1" baseline="-25000" dirty="0" err="1">
                <a:sym typeface="Wingdings" pitchFamily="2" charset="2"/>
              </a:rPr>
              <a:t>j</a:t>
            </a:r>
            <a:r>
              <a:rPr lang="en-GB" b="1" baseline="-25000" dirty="0">
                <a:sym typeface="Wingdings" pitchFamily="2" charset="2"/>
              </a:rPr>
              <a:t>=1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latin typeface="Symbol" pitchFamily="18" charset="2"/>
                <a:sym typeface="Wingdings" pitchFamily="2" charset="2"/>
              </a:rPr>
              <a:t>L</a:t>
            </a:r>
            <a:r>
              <a:rPr lang="en-GB" b="1" baseline="-25000" dirty="0" err="1">
                <a:sym typeface="Wingdings" pitchFamily="2" charset="2"/>
              </a:rPr>
              <a:t>j</a:t>
            </a:r>
            <a:r>
              <a:rPr lang="en-GB" b="1" dirty="0">
                <a:sym typeface="Wingdings" pitchFamily="2" charset="2"/>
              </a:rPr>
              <a:t> q(</a:t>
            </a:r>
            <a:r>
              <a:rPr lang="en-GB" b="1" dirty="0" err="1">
                <a:sym typeface="Wingdings" pitchFamily="2" charset="2"/>
              </a:rPr>
              <a:t>j,i</a:t>
            </a:r>
            <a:r>
              <a:rPr lang="en-GB" b="1" dirty="0">
                <a:sym typeface="Wingdings" pitchFamily="2" charset="2"/>
              </a:rPr>
              <a:t>), </a:t>
            </a:r>
            <a:r>
              <a:rPr lang="en-GB" b="1" dirty="0" err="1">
                <a:sym typeface="Wingdings" pitchFamily="2" charset="2"/>
              </a:rPr>
              <a:t>i</a:t>
            </a:r>
            <a:r>
              <a:rPr lang="en-GB" b="1" dirty="0">
                <a:sym typeface="Wingdings" pitchFamily="2" charset="2"/>
              </a:rPr>
              <a:t>=1, … , N </a:t>
            </a:r>
            <a:endParaRPr lang="en-GB" sz="2400" b="1" dirty="0">
              <a:solidFill>
                <a:srgbClr val="00E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342900" indent="-342900">
              <a:defRPr/>
            </a:pPr>
            <a:endParaRPr lang="en-GB" sz="2400" b="1" dirty="0">
              <a:solidFill>
                <a:srgbClr val="00E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342900" indent="-342900">
              <a:defRPr/>
            </a:pPr>
            <a:r>
              <a:rPr lang="en-GB" sz="2400" b="1" dirty="0">
                <a:solidFill>
                  <a:srgbClr val="00E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PF allows useful analysis and performance prediction, and simplifies the computation of interesting system properties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422275"/>
            <a:ext cx="79581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2641600"/>
            <a:ext cx="795813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712127"/>
      </p:ext>
    </p:extLst>
  </p:cSld>
  <p:clrMapOvr>
    <a:masterClrMapping/>
  </p:clrMapOvr>
  <p:transition xmlns:p14="http://schemas.microsoft.com/office/powerpoint/2010/main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5438"/>
            <a:ext cx="75358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2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947738"/>
            <a:ext cx="34210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299" name="TextBox 3"/>
          <p:cNvSpPr txBox="1">
            <a:spLocks noChangeArrowheads="1"/>
          </p:cNvSpPr>
          <p:nvPr/>
        </p:nvSpPr>
        <p:spPr bwMode="auto">
          <a:xfrm>
            <a:off x="931863" y="0"/>
            <a:ext cx="7381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Calibri" pitchFamily="34" charset="0"/>
              </a:rPr>
              <a:t>The Active Bidders’ Assumption</a:t>
            </a:r>
          </a:p>
          <a:p>
            <a:pPr algn="ctr"/>
            <a:r>
              <a:rPr lang="en-GB" sz="2800" b="1">
                <a:latin typeface="Calibri" pitchFamily="34" charset="0"/>
              </a:rPr>
              <a:t>“Bidders are not Window Shoppers</a:t>
            </a:r>
            <a:r>
              <a:rPr lang="en-GB" sz="2800">
                <a:latin typeface="Calibri" pitchFamily="34" charset="0"/>
              </a:rPr>
              <a:t>”</a:t>
            </a:r>
          </a:p>
        </p:txBody>
      </p:sp>
      <p:pic>
        <p:nvPicPr>
          <p:cNvPr id="69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188" y="4894263"/>
            <a:ext cx="3095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301" name="TextBox 5"/>
          <p:cNvSpPr txBox="1">
            <a:spLocks noChangeArrowheads="1"/>
          </p:cNvSpPr>
          <p:nvPr/>
        </p:nvSpPr>
        <p:spPr bwMode="auto">
          <a:xfrm>
            <a:off x="5976938" y="5080000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Income per unit time</a:t>
            </a:r>
          </a:p>
          <a:p>
            <a:r>
              <a:rPr lang="en-GB" b="1">
                <a:latin typeface="Calibri" pitchFamily="34" charset="0"/>
              </a:rPr>
              <a:t>versus decision rate of</a:t>
            </a:r>
          </a:p>
          <a:p>
            <a:r>
              <a:rPr lang="en-GB" b="1">
                <a:latin typeface="Calibri" pitchFamily="34" charset="0"/>
              </a:rPr>
              <a:t>seller, for high and low</a:t>
            </a:r>
          </a:p>
          <a:p>
            <a:r>
              <a:rPr lang="en-GB" b="1">
                <a:latin typeface="Calibri" pitchFamily="34" charset="0"/>
              </a:rPr>
              <a:t>Bid arrival rates</a:t>
            </a:r>
          </a:p>
        </p:txBody>
      </p:sp>
    </p:spTree>
    <p:extLst>
      <p:ext uri="{BB962C8B-B14F-4D97-AF65-F5344CB8AC3E}">
        <p14:creationId xmlns:p14="http://schemas.microsoft.com/office/powerpoint/2010/main" val="1245284466"/>
      </p:ext>
    </p:extLst>
  </p:cSld>
  <p:clrMapOvr>
    <a:masterClrMapping/>
  </p:clrMapOvr>
  <p:transition xmlns:p14="http://schemas.microsoft.com/office/powerpoint/2010/main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Modeling the Auction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	The increments offered by successive bidders within any one auction are random variables X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, … , X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, … that may depend on the auction number n  .. X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The time between the arrival of successive bids are also r.v. {T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 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After bid </a:t>
            </a:r>
            <a:r>
              <a:rPr lang="ja-JP" altLang="en-GB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ja-JP" altLang="en-GB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is received, the seller will wait some </a:t>
            </a:r>
            <a:r>
              <a:rPr lang="ja-JP" altLang="en-GB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think</a:t>
            </a:r>
            <a:r>
              <a:rPr lang="ja-JP" altLang="en-GB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or decision time D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, after which it will accept the bid if D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u="sng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T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n,i+1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, or consider the next bid if D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&gt; T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n,i+1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unless a new bid arrives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If there is reneging or balking, the most recent bid may be revoked after some time B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if B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  &lt; D</a:t>
            </a:r>
            <a:r>
              <a:rPr lang="en-GB" sz="24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Reneging: if the bid is revoked by the highest bidder, then the next highest un-revoked bid may become the valid bid, and may also be revoked, etc.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03760"/>
      </p:ext>
    </p:extLst>
  </p:cSld>
  <p:clrMapOvr>
    <a:masterClrMapping/>
  </p:clrMapOvr>
  <p:transition xmlns:p14="http://schemas.microsoft.com/office/powerpoint/2010/main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Modelling the Auction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41425"/>
            <a:ext cx="8353425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The price attained during the n-th auction will then be the r.v.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			 </a:t>
            </a:r>
            <a:r>
              <a:rPr lang="en-GB" sz="2800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2800" baseline="46000">
                <a:latin typeface="Symbol" charset="0"/>
                <a:ea typeface="ＭＳ Ｐゴシック" charset="0"/>
                <a:cs typeface="ＭＳ Ｐゴシック" charset="0"/>
              </a:rPr>
              <a:t>N(</a:t>
            </a:r>
            <a:r>
              <a:rPr lang="en-GB" sz="2800" baseline="4600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GB" sz="2800" baseline="46000">
                <a:latin typeface="Symbol" charset="0"/>
                <a:ea typeface="ＭＳ Ｐゴシック" charset="0"/>
                <a:cs typeface="ＭＳ Ｐゴシック" charset="0"/>
              </a:rPr>
              <a:t>)</a:t>
            </a:r>
            <a:r>
              <a:rPr lang="en-GB" sz="2800" baseline="-25000">
                <a:latin typeface="Arial" charset="0"/>
                <a:ea typeface="ＭＳ Ｐゴシック" charset="0"/>
                <a:cs typeface="ＭＳ Ｐゴシック" charset="0"/>
              </a:rPr>
              <a:t>i=1</a:t>
            </a:r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 X</a:t>
            </a:r>
            <a:r>
              <a:rPr lang="en-GB" sz="2800" baseline="-250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endParaRPr lang="en-GB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where N(n)=inf{m&gt;N(n-1):D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&lt;T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m+1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}. Furthermore bids may be a function of the value attained by the good during the preceding bid,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		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		 X 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n, K+1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= g 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n, K+1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2000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2000" baseline="30000">
                <a:latin typeface="Algerian" charset="0"/>
                <a:ea typeface="ＭＳ Ｐゴシック" charset="0"/>
                <a:cs typeface="ＭＳ Ｐゴシック" charset="0"/>
              </a:rPr>
              <a:t>k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i=1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X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 i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or even a function of the value U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of the good as well, e.g.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	    X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n, K+1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= g 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n, K+1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(U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, </a:t>
            </a:r>
            <a:r>
              <a:rPr lang="en-GB" sz="2000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2000" baseline="30000">
                <a:latin typeface="Algerian" charset="0"/>
                <a:ea typeface="ＭＳ Ｐゴシック" charset="0"/>
                <a:cs typeface="ＭＳ Ｐゴシック" charset="0"/>
              </a:rPr>
              <a:t>k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i=1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X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 i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), or more specifically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			X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n, K+1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= g 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n, K+1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(U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en-GB" sz="2000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2000" baseline="30000">
                <a:latin typeface="Algerian" charset="0"/>
                <a:ea typeface="ＭＳ Ｐゴシック" charset="0"/>
                <a:cs typeface="ＭＳ Ｐゴシック" charset="0"/>
              </a:rPr>
              <a:t>k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i=1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 X</a:t>
            </a:r>
            <a:r>
              <a:rPr lang="en-GB" sz="2000" baseline="-25000">
                <a:latin typeface="Arial" charset="0"/>
                <a:ea typeface="ＭＳ Ｐゴシック" charset="0"/>
                <a:cs typeface="ＭＳ Ｐゴシック" charset="0"/>
              </a:rPr>
              <a:t>n i</a:t>
            </a:r>
            <a:r>
              <a:rPr lang="en-GB" sz="20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08618"/>
      </p:ext>
    </p:extLst>
  </p:cSld>
  <p:clrMapOvr>
    <a:masterClrMapping/>
  </p:clrMapOvr>
  <p:transition xmlns:p14="http://schemas.microsoft.com/office/powerpoint/2010/main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Analytical Results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424863" cy="54006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- Bids arrive according to a Poisson process and 1/ 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is the average time between successive bids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1/</a:t>
            </a:r>
            <a:r>
              <a:rPr lang="en-US" sz="1800">
                <a:latin typeface="Symbo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is the average time that the seller waits before accepting a bid (possible decision variable) – the corresponding time is an exponentially distributed r.v.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1/r is the average rest period after the end of an auction and before the next auction restarts, simply r=1 and it can have a general distribution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assume there is no balking or reneging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value of the good given by the r.v. V with general distribution function, identical at each successive auction</a:t>
            </a:r>
          </a:p>
          <a:p>
            <a:pPr algn="l" eaLnBrk="1" hangingPunct="1">
              <a:lnSpc>
                <a:spcPct val="80000"/>
              </a:lnSpc>
              <a:buFontTx/>
              <a:buChar char="-"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Then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E[ Sale price | V=v ] = [1-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]/[1-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sz="2400" u="sng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v, 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l+d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>
              <a:lnSpc>
                <a:spcPct val="8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 typeface="Symbol" charset="0"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     E[ Income per unit time ]  = (1- E[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)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(l+d)/(l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+ld+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d)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 typeface="Symbol" charset="0"/>
              <a:buNone/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80000"/>
              </a:lnSpc>
              <a:buFont typeface="Symbol" charset="0"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results generalize nicely to iid bid sizes, and to any model in which a Markov renewal structure can be exploited</a:t>
            </a:r>
          </a:p>
        </p:txBody>
      </p:sp>
      <p:pic>
        <p:nvPicPr>
          <p:cNvPr id="27652" name="Picture 4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81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l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results generalize nicely to iid bid sizes, and to other models in which a Markov renewal structure can be exploited 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E[Sale price| V=v ]=E[X] 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]/[1-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vE[X], 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l+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d)</a:t>
            </a:r>
          </a:p>
          <a:p>
            <a:pPr algn="l"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E[Income per unit time]= E[X](1-E[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(l+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)/(l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+l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For the Vickrey auction where the good is sold to the highest bidder at the second highest price:</a:t>
            </a:r>
          </a:p>
          <a:p>
            <a:pPr algn="l"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E[Sale price| V=v ]=E[X] 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r{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v-1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]/[1-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]+d/</a:t>
            </a:r>
            <a:r>
              <a:rPr lang="en-US" sz="280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buFont typeface="Symbol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4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21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Auctions with a minimum sale price s:</a:t>
            </a:r>
          </a:p>
          <a:p>
            <a:pPr algn="l" eaLnBrk="1" hangingPunct="1">
              <a:lnSpc>
                <a:spcPct val="90000"/>
              </a:lnSpc>
            </a:pPr>
            <a:endParaRPr lang="en-US" sz="2400">
              <a:solidFill>
                <a:srgbClr val="00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E[Sale price| V=v ]=E[X]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 {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400" baseline="-25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[1-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baseline="30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v-s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]/d + s}</a:t>
            </a:r>
          </a:p>
          <a:p>
            <a:pPr algn="l" eaLnBrk="1" hangingPunct="1">
              <a:lnSpc>
                <a:spcPct val="90000"/>
              </a:lnSpc>
            </a:pPr>
            <a:endParaRPr lang="en-US" sz="2400">
              <a:solidFill>
                <a:srgbClr val="00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where 		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r 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400" baseline="-25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400" baseline="-25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d)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When un-successful bidders re-bid with probability p  while new bidders arrive at rate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endParaRPr lang="en-US" sz="2400">
              <a:solidFill>
                <a:srgbClr val="0066FF"/>
              </a:solidFill>
              <a:latin typeface="Symbo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l 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 p [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 – 1]/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 [1-p+p/ </a:t>
            </a:r>
            <a:r>
              <a:rPr lang="en-US" sz="2400">
                <a:solidFill>
                  <a:srgbClr val="0066FF"/>
                </a:solidFill>
                <a:latin typeface="Symbo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 algn="l" eaLnBrk="1" hangingPunct="1">
              <a:lnSpc>
                <a:spcPct val="90000"/>
              </a:lnSpc>
            </a:pP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Symbol" charset="0"/>
              <a:buNone/>
            </a:pP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Symbol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lnSpc>
                <a:spcPct val="90000"/>
              </a:lnSpc>
              <a:buFont typeface="Symbol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3" descr="IMP_ML_2CS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764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35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62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Income per unit time versus decision rate </a:t>
            </a:r>
            <a:r>
              <a:rPr lang="en-GB">
                <a:solidFill>
                  <a:srgbClr val="0066FF"/>
                </a:solidFill>
              </a:rPr>
              <a:t>d</a:t>
            </a:r>
            <a:r>
              <a:rPr lang="en-GB">
                <a:solidFill>
                  <a:srgbClr val="0066FF"/>
                </a:solidFill>
                <a:latin typeface="Arial" charset="0"/>
              </a:rPr>
              <a:t> for a high 8</a:t>
            </a:r>
          </a:p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down to low 2 (bottom) bid arrival. The value of the good</a:t>
            </a:r>
          </a:p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Is uniformly distributed between 80 and 100 units</a:t>
            </a:r>
          </a:p>
        </p:txBody>
      </p:sp>
    </p:spTree>
    <p:extLst>
      <p:ext uri="{BB962C8B-B14F-4D97-AF65-F5344CB8AC3E}">
        <p14:creationId xmlns:p14="http://schemas.microsoft.com/office/powerpoint/2010/main" val="2921149712"/>
      </p:ext>
    </p:extLst>
  </p:cSld>
  <p:clrMapOvr>
    <a:masterClrMapping/>
  </p:clrMapOvr>
  <p:transition xmlns:p14="http://schemas.microsoft.com/office/powerpoint/2010/main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181600"/>
            <a:ext cx="8959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latin typeface="Arial" charset="0"/>
              </a:rPr>
              <a:t>Income per unit time vs rate d at which decisions are made for an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English auction with unit increments: comparison of the effect of the arrival rate of bids.</a:t>
            </a:r>
          </a:p>
          <a:p>
            <a:pPr algn="ctr" eaLnBrk="1" hangingPunct="1"/>
            <a:r>
              <a:rPr lang="en-GB" sz="1800">
                <a:latin typeface="Arial" charset="0"/>
              </a:rPr>
              <a:t>The value of the good is uniformly distributed between 80 and 100 units</a:t>
            </a:r>
          </a:p>
        </p:txBody>
      </p:sp>
    </p:spTree>
    <p:extLst>
      <p:ext uri="{BB962C8B-B14F-4D97-AF65-F5344CB8AC3E}">
        <p14:creationId xmlns:p14="http://schemas.microsoft.com/office/powerpoint/2010/main" val="725926414"/>
      </p:ext>
    </p:extLst>
  </p:cSld>
  <p:clrMapOvr>
    <a:masterClrMapping/>
  </p:clrMapOvr>
  <p:transition xmlns:p14="http://schemas.microsoft.com/office/powerpoint/2010/main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Robustness of Income per Unit Time with respect to </a:t>
            </a:r>
          </a:p>
          <a:p>
            <a:pPr algn="ctr" eaLnBrk="1" hangingPunct="1"/>
            <a:r>
              <a:rPr lang="en-GB">
                <a:solidFill>
                  <a:srgbClr val="0066FF"/>
                </a:solidFill>
                <a:latin typeface="Arial" charset="0"/>
              </a:rPr>
              <a:t>Uniform and Poisson distributed value V of the Good</a:t>
            </a:r>
          </a:p>
        </p:txBody>
      </p:sp>
    </p:spTree>
    <p:extLst>
      <p:ext uri="{BB962C8B-B14F-4D97-AF65-F5344CB8AC3E}">
        <p14:creationId xmlns:p14="http://schemas.microsoft.com/office/powerpoint/2010/main" val="224983636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0066"/>
      </a:hlink>
      <a:folHlink>
        <a:srgbClr val="00A8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00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926</TotalTime>
  <Words>4360</Words>
  <Application>Microsoft Macintosh PowerPoint</Application>
  <PresentationFormat>On-screen Show (4:3)</PresentationFormat>
  <Paragraphs>688</Paragraphs>
  <Slides>114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114</vt:i4>
      </vt:variant>
    </vt:vector>
  </HeadingPairs>
  <TitlesOfParts>
    <vt:vector size="119" baseType="lpstr">
      <vt:lpstr>Custom Design</vt:lpstr>
      <vt:lpstr>Default Design</vt:lpstr>
      <vt:lpstr>Photo Editor Photo</vt:lpstr>
      <vt:lpstr>Equation</vt:lpstr>
      <vt:lpstr>Microsoft Excel Chart</vt:lpstr>
      <vt:lpstr>Product Form Solutions for Stochastic Networks: Discovery or Invention?</vt:lpstr>
      <vt:lpstr>PowerPoint Presentation</vt:lpstr>
      <vt:lpstr>Outline</vt:lpstr>
      <vt:lpstr>Product Form Solution of a Stochastic System</vt:lpstr>
      <vt:lpstr>Lumpability of a Markov Chain</vt:lpstr>
      <vt:lpstr>Product Form Solution of a Stochastic System</vt:lpstr>
      <vt:lpstr>Computational Advantage of the Product Form </vt:lpstr>
      <vt:lpstr>Systems with Strict Product Form</vt:lpstr>
      <vt:lpstr>Systems with Product Form</vt:lpstr>
      <vt:lpstr>Meaningful Networks with PF Solution</vt:lpstr>
      <vt:lpstr>Generalisation of a Problem Suggested by Laszlo Pap which does not have product form</vt:lpstr>
      <vt:lpstr>Packets Travel, Get Lost, Some Time Later .. Packet Retransmission</vt:lpstr>
      <vt:lpstr>PowerPoint Presentation</vt:lpstr>
      <vt:lpstr>PowerPoint Presentation</vt:lpstr>
      <vt:lpstr>Time of first arrival among N to Destination conditioned Distance D</vt:lpstr>
      <vt:lpstr>Effective Travel Time and Energy</vt:lpstr>
      <vt:lpstr>AverageTravel Time &amp; Energy Consumed vs Time-Out and Number of Searchers</vt:lpstr>
      <vt:lpstr>Average Travel Time &amp; Energy Consumed vs Loss Rate, Time-Out and Number of Searchers</vt:lpstr>
      <vt:lpstr>G-Networks </vt:lpstr>
      <vt:lpstr>PowerPoint Presentation</vt:lpstr>
      <vt:lpstr>Random Spiking Behaviour of Brain Neurons </vt:lpstr>
      <vt:lpstr>Random Spiking Behaviour of Neurons </vt:lpstr>
      <vt:lpstr>The RNN: A Model of Random Spiking Neurons </vt:lpstr>
      <vt:lpstr>Queuing Networks + RNN: Exploiting the Analogy </vt:lpstr>
      <vt:lpstr>Queuing Network &lt;-&gt; Random Neural Network</vt:lpstr>
      <vt:lpstr>RNN &amp; G-Networks </vt:lpstr>
      <vt:lpstr>PowerPoint Presentation</vt:lpstr>
      <vt:lpstr>PowerPoint Presentation</vt:lpstr>
      <vt:lpstr>PowerPoint Presentation</vt:lpstr>
      <vt:lpstr>State Equations &amp; Their Solution</vt:lpstr>
      <vt:lpstr>PowerPoint Presentation</vt:lpstr>
      <vt:lpstr>PowerPoint Presentation</vt:lpstr>
      <vt:lpstr>Building a Practical “Learning” Algorithm: Gradient Computation for the Recurrent RNN is O(n3)</vt:lpstr>
      <vt:lpstr>PowerPoint Presentation</vt:lpstr>
      <vt:lpstr>PowerPoint Presentation</vt:lpstr>
      <vt:lpstr>PowerPoint Presentation</vt:lpstr>
      <vt:lpstr>Some Applications of the RNN</vt:lpstr>
      <vt:lpstr>PowerPoint Presentation</vt:lpstr>
      <vt:lpstr>Scientific Objective Elucidate Aspects of Observed Brain Oscillations</vt:lpstr>
      <vt:lpstr>PowerPoint Presentation</vt:lpstr>
      <vt:lpstr>PowerPoint Presentation</vt:lpstr>
      <vt:lpstr>First Step: Comparing Measurements and Theory: Calibrated RNN Model and Cortico-Thalamic Oscillations</vt:lpstr>
      <vt:lpstr>Gedanken Experiments that cannot be Conducted in Vivo: Oscillations Disappear when Signaling  Delay in Cortex is Decreased </vt:lpstr>
      <vt:lpstr>Gedanken Experiments: Removing Positive Feedback in Cortex Eliminates Oscillations in the Thalamus</vt:lpstr>
      <vt:lpstr>When Feedback in Cortex is Dominantly Negative, Cortico-Thalamic Oscillations Disappear Altogether</vt:lpstr>
      <vt:lpstr>Summary of Findings Resulting from the Model</vt:lpstr>
      <vt:lpstr>       Texture Based Object Identification Using the RNN US Patent ’99 (E. Gelenbe, Y. Feng)</vt:lpstr>
      <vt:lpstr>1) MRI Image Segmentation </vt:lpstr>
      <vt:lpstr>MRI Image Segmentation</vt:lpstr>
      <vt:lpstr>Brain Image Segmentation with RNN</vt:lpstr>
      <vt:lpstr>Extracting Abnormal Objects from MRI Images of the Brain</vt:lpstr>
      <vt:lpstr>2) RNN based Adaptive Video Compression: Combining Motion Detection and RNN Still Image Compression</vt:lpstr>
      <vt:lpstr>Neural Still Image Compression Find RNN R that Minimizes || R(I) - I || Over a Training Set of Images { I }</vt:lpstr>
      <vt:lpstr>RNN based Adaptive Video Compression</vt:lpstr>
      <vt:lpstr>PowerPoint Presentation</vt:lpstr>
      <vt:lpstr>PowerPoint Presentation</vt:lpstr>
      <vt:lpstr>PowerPoint Presentation</vt:lpstr>
      <vt:lpstr>3) Multicast Routing  Analytical Annealing with the RNN similar improvements were obtained for  (a) the Vertex Covering Problem (b) the Traveling Salesman Problem</vt:lpstr>
      <vt:lpstr>4) Learning and Reproduction of Colour Textures</vt:lpstr>
      <vt:lpstr>Cognitive Adaptive Routing</vt:lpstr>
      <vt:lpstr>PowerPoint Presentation</vt:lpstr>
      <vt:lpstr>Goal Based Reinforcement Learning in CPN</vt:lpstr>
      <vt:lpstr>Routing with Reinforcement Learning using  the RNN</vt:lpstr>
      <vt:lpstr>Reinforcement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RNN </vt:lpstr>
      <vt:lpstr>Extensions: Synchronous Firing (2008)</vt:lpstr>
      <vt:lpstr>Synchronous Firing: Solution</vt:lpstr>
      <vt:lpstr>Gene Regulatory Networks</vt:lpstr>
      <vt:lpstr>A Generalisation: the G-Network</vt:lpstr>
      <vt:lpstr>PowerPoint Presentation</vt:lpstr>
      <vt:lpstr>G-Network Dynamics and Stationary Solution</vt:lpstr>
      <vt:lpstr>Logical Interactions of Agents</vt:lpstr>
      <vt:lpstr>Thresholding and the CNF  </vt:lpstr>
      <vt:lpstr>Obtaining the Complement – Exact Approach Al = U {PAi P[not Aj]}</vt:lpstr>
      <vt:lpstr>The G-Network model can provide the mathematical structure to include Boolean dependencies between agents Conjunctive Normal Form   AF = U {PAi P[not Aj]} qF = S { Pqi Prj}  </vt:lpstr>
      <vt:lpstr>Toy Example of four agents {A0,A1,A2,A3} Ai inhibits [A(i+1)mod4 and A(i+2)mod4]  Interpretation 1: q= 1/(1+2q)= 0.5 Interpretation 2: q = (1-q)(1-q)= 0.382  Thus the “semantics” we associate with a regulatory network model has to be precisely indicated so as to derive the appropriate probabilistic</vt:lpstr>
      <vt:lpstr>Logical Dependencies in Gene Regulatory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the Auction</vt:lpstr>
      <vt:lpstr>Modelling the Auction</vt:lpstr>
      <vt:lpstr>Analytical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Networked Auctions</vt:lpstr>
      <vt:lpstr>Networked Auctions</vt:lpstr>
      <vt:lpstr>System Equations</vt:lpstr>
      <vt:lpstr>PowerPoint Presentation</vt:lpstr>
      <vt:lpstr>PowerPoint Presentation</vt:lpstr>
      <vt:lpstr>PowerPoint Presentation</vt:lpstr>
      <vt:lpstr>Electronic Network &lt;-&gt; Random Neural Network Future Work: Back to our Origins</vt:lpstr>
      <vt:lpstr>Sample of Publications on the RNN</vt:lpstr>
      <vt:lpstr>PowerPoint Presentation</vt:lpstr>
    </vt:vector>
  </TitlesOfParts>
  <Company>Ogilvy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IT Department</dc:creator>
  <cp:lastModifiedBy>Erol Gelenbe</cp:lastModifiedBy>
  <cp:revision>131</cp:revision>
  <dcterms:created xsi:type="dcterms:W3CDTF">2007-03-27T11:00:11Z</dcterms:created>
  <dcterms:modified xsi:type="dcterms:W3CDTF">2012-02-03T09:39:53Z</dcterms:modified>
</cp:coreProperties>
</file>