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459" r:id="rId2"/>
    <p:sldId id="367" r:id="rId3"/>
    <p:sldId id="467" r:id="rId4"/>
    <p:sldId id="473" r:id="rId5"/>
    <p:sldId id="356" r:id="rId6"/>
    <p:sldId id="453" r:id="rId7"/>
    <p:sldId id="454" r:id="rId8"/>
    <p:sldId id="492" r:id="rId9"/>
    <p:sldId id="460" r:id="rId10"/>
    <p:sldId id="474" r:id="rId11"/>
    <p:sldId id="478" r:id="rId12"/>
    <p:sldId id="475" r:id="rId13"/>
    <p:sldId id="476" r:id="rId14"/>
    <p:sldId id="477" r:id="rId15"/>
    <p:sldId id="369" r:id="rId16"/>
    <p:sldId id="479" r:id="rId17"/>
    <p:sldId id="486" r:id="rId18"/>
    <p:sldId id="480" r:id="rId19"/>
    <p:sldId id="481" r:id="rId20"/>
    <p:sldId id="495" r:id="rId21"/>
    <p:sldId id="482" r:id="rId22"/>
    <p:sldId id="483" r:id="rId23"/>
    <p:sldId id="487" r:id="rId24"/>
    <p:sldId id="484" r:id="rId25"/>
    <p:sldId id="485" r:id="rId26"/>
    <p:sldId id="488" r:id="rId27"/>
    <p:sldId id="489" r:id="rId28"/>
    <p:sldId id="490" r:id="rId29"/>
    <p:sldId id="493" r:id="rId30"/>
    <p:sldId id="494" r:id="rId31"/>
    <p:sldId id="465" r:id="rId32"/>
    <p:sldId id="469" r:id="rId33"/>
    <p:sldId id="496" r:id="rId34"/>
  </p:sldIdLst>
  <p:sldSz cx="9144000" cy="6858000" type="screen4x3"/>
  <p:notesSz cx="67945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18" autoAdjust="0"/>
    <p:restoredTop sz="86371" autoAdjust="0"/>
  </p:normalViewPr>
  <p:slideViewPr>
    <p:cSldViewPr>
      <p:cViewPr varScale="1">
        <p:scale>
          <a:sx n="66" d="100"/>
          <a:sy n="66" d="100"/>
        </p:scale>
        <p:origin x="-62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6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8E0B8-67E2-4714-8A0C-B9AC986E17C1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BEDA9-EA2A-4829-9489-32645A2A7F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870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C79A3-6CD7-41A8-83E8-3BE3B0FDBC3F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3"/>
            <a:ext cx="543560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21044"/>
            <a:ext cx="2944283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6126E4-143D-47ED-81FA-8C52FF8FC9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9407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549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35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57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6126E4-143D-47ED-81FA-8C52FF8FC9D0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31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29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5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31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682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52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854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1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16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98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786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84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132EC-1402-4255-B390-B4086E63B483}" type="datetimeFigureOut">
              <a:rPr lang="en-GB" smtClean="0"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92E42-61E7-4516-9841-98947757E4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4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Algebra unifies calculi of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Tony Hoare</a:t>
            </a:r>
          </a:p>
          <a:p>
            <a:endParaRPr lang="en-GB" dirty="0"/>
          </a:p>
          <a:p>
            <a:r>
              <a:rPr lang="en-GB" dirty="0" smtClean="0"/>
              <a:t>Feb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889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</a:t>
            </a:r>
            <a:r>
              <a:rPr lang="en-GB" dirty="0" smtClean="0"/>
              <a:t>perators on specs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or		\/		disjunction</a:t>
            </a:r>
          </a:p>
          <a:p>
            <a:r>
              <a:rPr lang="en-GB" dirty="0" smtClean="0"/>
              <a:t>and	/\		conjunction</a:t>
            </a:r>
          </a:p>
          <a:p>
            <a:r>
              <a:rPr lang="en-GB" dirty="0" smtClean="0"/>
              <a:t>then	;		sequential composition</a:t>
            </a:r>
          </a:p>
          <a:p>
            <a:r>
              <a:rPr lang="en-GB" dirty="0" smtClean="0"/>
              <a:t>while	*		concurrent composition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</a:t>
            </a:r>
            <a:r>
              <a:rPr lang="en-GB" sz="4400" dirty="0">
                <a:latin typeface="+mj-lt"/>
              </a:rPr>
              <a:t>C</a:t>
            </a:r>
            <a:r>
              <a:rPr lang="en-GB" sz="4400" dirty="0" smtClean="0">
                <a:latin typeface="+mj-lt"/>
              </a:rPr>
              <a:t>onstants</a:t>
            </a:r>
          </a:p>
          <a:p>
            <a:r>
              <a:rPr lang="en-GB" dirty="0" smtClean="0">
                <a:latin typeface="+mj-lt"/>
              </a:rPr>
              <a:t>skip	I		terminates immediately</a:t>
            </a:r>
          </a:p>
          <a:p>
            <a:r>
              <a:rPr lang="en-GB" dirty="0" smtClean="0">
                <a:latin typeface="+mj-lt"/>
              </a:rPr>
              <a:t>true	</a:t>
            </a:r>
            <a:r>
              <a:rPr lang="en-GB" b="1" dirty="0" smtClean="0">
                <a:latin typeface="Lucida Sans Unicode"/>
                <a:cs typeface="Lucida Sans Unicode"/>
              </a:rPr>
              <a:t>⊤</a:t>
            </a:r>
            <a:r>
              <a:rPr lang="en-GB" dirty="0" smtClean="0">
                <a:latin typeface="+mj-lt"/>
              </a:rPr>
              <a:t>		does anything</a:t>
            </a:r>
          </a:p>
          <a:p>
            <a:r>
              <a:rPr lang="en-GB" dirty="0" smtClean="0"/>
              <a:t>false	</a:t>
            </a:r>
            <a:r>
              <a:rPr lang="en-GB" b="1" dirty="0">
                <a:latin typeface="Lucida Sans Unicode"/>
                <a:cs typeface="Lucida Sans Unicode"/>
              </a:rPr>
              <a:t>⊥</a:t>
            </a:r>
            <a:r>
              <a:rPr lang="en-GB" dirty="0" smtClean="0"/>
              <a:t>		never starts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89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language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 language is a set of strings of characters </a:t>
            </a:r>
            <a:endParaRPr lang="en-GB" dirty="0"/>
          </a:p>
          <a:p>
            <a:r>
              <a:rPr lang="en-GB" dirty="0" smtClean="0"/>
              <a:t>/\  is set intersection</a:t>
            </a:r>
          </a:p>
          <a:p>
            <a:r>
              <a:rPr lang="en-GB" dirty="0" smtClean="0"/>
              <a:t>\/  is set union</a:t>
            </a:r>
          </a:p>
          <a:p>
            <a:r>
              <a:rPr lang="en-GB" dirty="0" smtClean="0"/>
              <a:t>;    is </a:t>
            </a:r>
            <a:r>
              <a:rPr lang="en-GB" dirty="0" err="1" smtClean="0"/>
              <a:t>pointwise</a:t>
            </a:r>
            <a:r>
              <a:rPr lang="en-GB" dirty="0" smtClean="0"/>
              <a:t> concatenation of strings</a:t>
            </a:r>
          </a:p>
          <a:p>
            <a:r>
              <a:rPr lang="en-GB" dirty="0" smtClean="0"/>
              <a:t>*   is </a:t>
            </a:r>
            <a:r>
              <a:rPr lang="en-GB" dirty="0" err="1" smtClean="0"/>
              <a:t>pointwise</a:t>
            </a:r>
            <a:r>
              <a:rPr lang="en-GB" dirty="0" smtClean="0"/>
              <a:t> interleaving of strings</a:t>
            </a:r>
          </a:p>
          <a:p>
            <a:r>
              <a:rPr lang="en-GB" sz="4000" dirty="0" smtClean="0">
                <a:latin typeface="AngsanaUPC" pitchFamily="18" charset="-34"/>
                <a:cs typeface="AngsanaUPC" pitchFamily="18" charset="-34"/>
              </a:rPr>
              <a:t>I </a:t>
            </a:r>
            <a:r>
              <a:rPr lang="en-GB" dirty="0" smtClean="0"/>
              <a:t>   is the language with only the empty string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⊤</a:t>
            </a:r>
            <a:r>
              <a:rPr lang="en-GB" dirty="0" smtClean="0"/>
              <a:t>  is set of all strings</a:t>
            </a:r>
          </a:p>
          <a:p>
            <a:r>
              <a:rPr lang="en-GB" dirty="0" smtClean="0">
                <a:latin typeface="Lucida Sans Unicode"/>
                <a:cs typeface="Lucida Sans Unicode"/>
              </a:rPr>
              <a:t>⊥ </a:t>
            </a:r>
            <a:r>
              <a:rPr lang="en-GB" dirty="0" smtClean="0"/>
              <a:t>is the empty set.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772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 smtClean="0"/>
              <a:t>		</a:t>
            </a:r>
            <a:r>
              <a:rPr lang="en-GB" u="sng" dirty="0" smtClean="0"/>
              <a:t> \/		/\		;		*</a:t>
            </a:r>
            <a:endParaRPr lang="en-GB" dirty="0"/>
          </a:p>
          <a:p>
            <a:pPr marL="457200" lvl="1" indent="0">
              <a:buNone/>
            </a:pPr>
            <a:r>
              <a:rPr lang="en-GB" dirty="0" err="1" smtClean="0"/>
              <a:t>assoc</a:t>
            </a:r>
            <a:r>
              <a:rPr lang="en-GB" dirty="0" smtClean="0"/>
              <a:t>	 yes		yes		yes		yes</a:t>
            </a:r>
          </a:p>
          <a:p>
            <a:pPr marL="457200" lvl="1" indent="0">
              <a:buNone/>
            </a:pPr>
            <a:r>
              <a:rPr lang="en-GB" dirty="0" err="1" smtClean="0"/>
              <a:t>comm</a:t>
            </a:r>
            <a:r>
              <a:rPr lang="en-GB" dirty="0" smtClean="0"/>
              <a:t>	 yes		yes		no		yes</a:t>
            </a:r>
          </a:p>
          <a:p>
            <a:pPr marL="457200" lvl="1" indent="0">
              <a:buNone/>
            </a:pPr>
            <a:r>
              <a:rPr lang="en-GB" dirty="0" smtClean="0">
                <a:sym typeface="Symbol"/>
              </a:rPr>
              <a:t></a:t>
            </a:r>
            <a:r>
              <a:rPr lang="en-GB" dirty="0" smtClean="0"/>
              <a:t>		 yes		yes		no		no</a:t>
            </a:r>
          </a:p>
          <a:p>
            <a:pPr marL="457200" lvl="1" indent="0">
              <a:buNone/>
            </a:pPr>
            <a:r>
              <a:rPr lang="en-GB" dirty="0" smtClean="0"/>
              <a:t>unit	</a:t>
            </a:r>
            <a:r>
              <a:rPr lang="en-GB" dirty="0" smtClean="0">
                <a:sym typeface="Symbol"/>
              </a:rPr>
              <a:t></a:t>
            </a:r>
            <a:r>
              <a:rPr lang="en-GB" dirty="0" smtClean="0"/>
              <a:t>		</a:t>
            </a:r>
            <a:r>
              <a:rPr lang="en-GB" dirty="0" smtClean="0">
                <a:sym typeface="Symbol"/>
              </a:rPr>
              <a:t>T</a:t>
            </a:r>
            <a:r>
              <a:rPr lang="en-GB" dirty="0" smtClean="0"/>
              <a:t>		</a:t>
            </a:r>
            <a:r>
              <a:rPr lang="en-GB" dirty="0">
                <a:sym typeface="Symbol"/>
              </a:rPr>
              <a:t></a:t>
            </a:r>
            <a:r>
              <a:rPr lang="en-GB" dirty="0" smtClean="0"/>
              <a:t>		</a:t>
            </a:r>
            <a:r>
              <a:rPr lang="en-GB" dirty="0" smtClean="0">
                <a:sym typeface="Symbol"/>
              </a:rPr>
              <a:t></a:t>
            </a:r>
            <a:r>
              <a:rPr lang="en-GB" dirty="0" smtClean="0"/>
              <a:t> </a:t>
            </a:r>
          </a:p>
          <a:p>
            <a:pPr marL="457200" lvl="1" indent="0">
              <a:buNone/>
            </a:pPr>
            <a:r>
              <a:rPr lang="en-GB" dirty="0" smtClean="0"/>
              <a:t>zero	</a:t>
            </a:r>
            <a:r>
              <a:rPr lang="en-GB" dirty="0"/>
              <a:t>T</a:t>
            </a:r>
            <a:r>
              <a:rPr lang="en-GB" dirty="0" smtClean="0"/>
              <a:t>		</a:t>
            </a:r>
            <a:r>
              <a:rPr lang="en-GB" dirty="0" smtClean="0">
                <a:sym typeface="Symbol"/>
              </a:rPr>
              <a:t></a:t>
            </a:r>
            <a:r>
              <a:rPr lang="en-GB" dirty="0" smtClean="0"/>
              <a:t>		</a:t>
            </a:r>
            <a:r>
              <a:rPr lang="en-GB" dirty="0" smtClean="0">
                <a:sym typeface="Symbol"/>
              </a:rPr>
              <a:t></a:t>
            </a:r>
            <a:r>
              <a:rPr lang="en-GB" dirty="0" smtClean="0"/>
              <a:t> 		</a:t>
            </a:r>
            <a:r>
              <a:rPr lang="en-GB" dirty="0" smtClean="0">
                <a:sym typeface="Symbol"/>
              </a:rPr>
              <a:t>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129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Distribution axioms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;   distributes through  \/</a:t>
            </a:r>
            <a:endParaRPr lang="en-GB" dirty="0"/>
          </a:p>
          <a:p>
            <a:r>
              <a:rPr lang="en-GB" dirty="0" smtClean="0"/>
              <a:t>(p*q) ; (p’ * q’)	=&gt;	(</a:t>
            </a:r>
            <a:r>
              <a:rPr lang="en-GB" dirty="0" err="1" smtClean="0"/>
              <a:t>p;p</a:t>
            </a:r>
            <a:r>
              <a:rPr lang="en-GB" dirty="0" smtClean="0"/>
              <a:t>’)*(</a:t>
            </a:r>
            <a:r>
              <a:rPr lang="en-GB" dirty="0" err="1" smtClean="0"/>
              <a:t>q;q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where	p =&gt; q	     =</a:t>
            </a:r>
            <a:r>
              <a:rPr lang="en-GB" sz="2000" dirty="0" err="1" smtClean="0"/>
              <a:t>def</a:t>
            </a:r>
            <a:r>
              <a:rPr lang="en-GB" dirty="0"/>
              <a:t> </a:t>
            </a:r>
            <a:r>
              <a:rPr lang="en-GB" dirty="0" smtClean="0"/>
              <a:t>    q = p \/ q   </a:t>
            </a:r>
            <a:r>
              <a:rPr lang="en-GB" dirty="0"/>
              <a:t> </a:t>
            </a:r>
            <a:r>
              <a:rPr lang="en-GB" dirty="0" smtClean="0"/>
              <a:t>   (refinement)</a:t>
            </a:r>
          </a:p>
          <a:p>
            <a:r>
              <a:rPr lang="en-GB" dirty="0" smtClean="0"/>
              <a:t>in the language model</a:t>
            </a:r>
          </a:p>
          <a:p>
            <a:pPr lvl="1"/>
            <a:r>
              <a:rPr lang="en-GB" dirty="0" smtClean="0"/>
              <a:t>there are less </a:t>
            </a:r>
            <a:r>
              <a:rPr lang="en-GB" dirty="0" err="1" smtClean="0"/>
              <a:t>interleavings</a:t>
            </a:r>
            <a:r>
              <a:rPr lang="en-GB" dirty="0" smtClean="0"/>
              <a:t> on the left of  =&gt; </a:t>
            </a:r>
          </a:p>
          <a:p>
            <a:r>
              <a:rPr lang="en-GB" dirty="0" smtClean="0"/>
              <a:t>remember the exchange law in categories?</a:t>
            </a:r>
          </a:p>
        </p:txBody>
      </p:sp>
    </p:spTree>
    <p:extLst>
      <p:ext uri="{BB962C8B-B14F-4D97-AF65-F5344CB8AC3E}">
        <p14:creationId xmlns:p14="http://schemas.microsoft.com/office/powerpoint/2010/main" val="754437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=&gt;  is a partial order</a:t>
            </a:r>
          </a:p>
          <a:p>
            <a:r>
              <a:rPr lang="en-GB" dirty="0" smtClean="0"/>
              <a:t>All the operators are monotonic</a:t>
            </a:r>
          </a:p>
          <a:p>
            <a:r>
              <a:rPr lang="en-GB" dirty="0" smtClean="0"/>
              <a:t>(p*q);q’   =&gt;   p*(</a:t>
            </a:r>
            <a:r>
              <a:rPr lang="en-GB" dirty="0" err="1" smtClean="0"/>
              <a:t>q;q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Proof: substitute  </a:t>
            </a:r>
            <a:r>
              <a:rPr lang="en-GB" dirty="0" smtClean="0">
                <a:sym typeface="Symbol"/>
              </a:rPr>
              <a:t></a:t>
            </a:r>
            <a:r>
              <a:rPr lang="en-GB" dirty="0" smtClean="0"/>
              <a:t>  for  p’  in  exchange</a:t>
            </a:r>
          </a:p>
          <a:p>
            <a:r>
              <a:rPr lang="en-GB" dirty="0"/>
              <a:t>(</a:t>
            </a:r>
            <a:r>
              <a:rPr lang="en-GB" dirty="0" smtClean="0"/>
              <a:t>p/\q</a:t>
            </a:r>
            <a:r>
              <a:rPr lang="en-GB" dirty="0"/>
              <a:t>);(p</a:t>
            </a:r>
            <a:r>
              <a:rPr lang="en-GB" dirty="0" smtClean="0"/>
              <a:t>’/\q</a:t>
            </a:r>
            <a:r>
              <a:rPr lang="en-GB" dirty="0"/>
              <a:t>’)	</a:t>
            </a:r>
            <a:r>
              <a:rPr lang="en-GB" dirty="0" smtClean="0"/>
              <a:t>  =&gt;</a:t>
            </a:r>
            <a:r>
              <a:rPr lang="en-GB" dirty="0"/>
              <a:t>	(</a:t>
            </a:r>
            <a:r>
              <a:rPr lang="en-GB" dirty="0" err="1"/>
              <a:t>p;p</a:t>
            </a:r>
            <a:r>
              <a:rPr lang="en-GB" dirty="0" smtClean="0"/>
              <a:t>’)/\(</a:t>
            </a:r>
            <a:r>
              <a:rPr lang="en-GB" dirty="0" err="1"/>
              <a:t>q;q</a:t>
            </a:r>
            <a:r>
              <a:rPr lang="en-GB" dirty="0" smtClean="0"/>
              <a:t>’)</a:t>
            </a:r>
          </a:p>
          <a:p>
            <a:pPr lvl="1"/>
            <a:r>
              <a:rPr lang="en-GB" dirty="0" smtClean="0"/>
              <a:t>Proof:  lhs   =&gt;   </a:t>
            </a:r>
            <a:r>
              <a:rPr lang="en-GB" dirty="0" err="1" smtClean="0"/>
              <a:t>p;p</a:t>
            </a:r>
            <a:r>
              <a:rPr lang="en-GB" dirty="0" smtClean="0"/>
              <a:t>’		by monotonicity of  ;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dirty="0" smtClean="0"/>
              <a:t>	lhs   =&gt;   </a:t>
            </a:r>
            <a:r>
              <a:rPr lang="en-GB" dirty="0" err="1" smtClean="0"/>
              <a:t>q;q</a:t>
            </a:r>
            <a:r>
              <a:rPr lang="en-GB" dirty="0" smtClean="0"/>
              <a:t>’		similarly.</a:t>
            </a:r>
          </a:p>
          <a:p>
            <a:pPr marL="457200" lvl="1" indent="0">
              <a:buNone/>
            </a:pPr>
            <a:r>
              <a:rPr lang="en-GB" dirty="0" smtClean="0"/>
              <a:t>The result follows from Boolean algebra.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28627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29600" cy="1143000"/>
          </a:xfrm>
        </p:spPr>
        <p:txBody>
          <a:bodyPr/>
          <a:lstStyle/>
          <a:p>
            <a:r>
              <a:rPr lang="en-GB" dirty="0" smtClean="0"/>
              <a:t>Hoare triple: </a:t>
            </a:r>
            <a:r>
              <a:rPr lang="en-GB" dirty="0">
                <a:latin typeface="Lucida Sans Unicode" pitchFamily="34" charset="0"/>
                <a:cs typeface="Lucida Sans Unicode" pitchFamily="34" charset="0"/>
              </a:rPr>
              <a:t>{p} q {r}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421088"/>
          </a:xfrm>
        </p:spPr>
        <p:txBody>
          <a:bodyPr>
            <a:normAutofit/>
          </a:bodyPr>
          <a:lstStyle/>
          <a:p>
            <a:pPr marL="0" indent="-400050"/>
            <a:r>
              <a:rPr lang="en-GB" sz="3600" dirty="0" smtClean="0">
                <a:cs typeface="Lucida Sans Unicode" pitchFamily="34" charset="0"/>
              </a:rPr>
              <a:t>defined </a:t>
            </a:r>
            <a:r>
              <a:rPr lang="en-GB" sz="3600" dirty="0">
                <a:cs typeface="Lucida Sans Unicode" pitchFamily="34" charset="0"/>
              </a:rPr>
              <a:t>as  </a:t>
            </a:r>
            <a:r>
              <a:rPr lang="en-GB" sz="3600" dirty="0" err="1">
                <a:cs typeface="Lucida Sans Unicode" pitchFamily="34" charset="0"/>
              </a:rPr>
              <a:t>p;q</a:t>
            </a: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=&gt; r </a:t>
            </a:r>
          </a:p>
          <a:p>
            <a:pPr marL="400050" lvl="1" indent="-400050"/>
            <a:r>
              <a:rPr lang="en-GB" sz="2600" dirty="0" smtClean="0">
                <a:cs typeface="Lucida Sans Unicode" pitchFamily="34" charset="0"/>
              </a:rPr>
              <a:t>starting in the final state of any execution of p,    </a:t>
            </a:r>
          </a:p>
          <a:p>
            <a:pPr marL="0" lvl="1" indent="0">
              <a:buNone/>
            </a:pPr>
            <a:r>
              <a:rPr lang="en-GB" sz="2600" dirty="0">
                <a:cs typeface="Lucida Sans Unicode" pitchFamily="34" charset="0"/>
              </a:rPr>
              <a:t>	</a:t>
            </a:r>
            <a:r>
              <a:rPr lang="en-GB" sz="2600" dirty="0" smtClean="0">
                <a:cs typeface="Lucida Sans Unicode" pitchFamily="34" charset="0"/>
              </a:rPr>
              <a:t>q ends in the final state of some execution of r</a:t>
            </a:r>
          </a:p>
          <a:p>
            <a:pPr marL="400050" lvl="1" indent="-400050"/>
            <a:r>
              <a:rPr lang="en-GB" sz="2600" dirty="0" smtClean="0">
                <a:cs typeface="Lucida Sans Unicode" pitchFamily="34" charset="0"/>
              </a:rPr>
              <a:t>(p  and  r  may be arbitrary specs).</a:t>
            </a:r>
          </a:p>
          <a:p>
            <a:pPr marL="0" lvl="1" indent="0">
              <a:buNone/>
            </a:pPr>
            <a:endParaRPr lang="en-GB" sz="2600" dirty="0" smtClean="0">
              <a:cs typeface="Lucida Sans Unicode" pitchFamily="34" charset="0"/>
            </a:endParaRPr>
          </a:p>
          <a:p>
            <a:pPr marL="0" indent="-400050"/>
            <a:r>
              <a:rPr lang="en-GB" sz="3000" dirty="0" smtClean="0">
                <a:cs typeface="Lucida Sans Unicode" pitchFamily="34" charset="0"/>
              </a:rPr>
              <a:t>example:  {</a:t>
            </a:r>
            <a:r>
              <a:rPr lang="en-GB" sz="2800" dirty="0" smtClean="0">
                <a:cs typeface="Lucida Sans Unicode" pitchFamily="34" charset="0"/>
              </a:rPr>
              <a:t>..x+1 </a:t>
            </a:r>
            <a:r>
              <a:rPr lang="en-GB" sz="2800" dirty="0">
                <a:cs typeface="Lucida Sans Unicode" pitchFamily="34" charset="0"/>
              </a:rPr>
              <a:t>≤ </a:t>
            </a:r>
            <a:r>
              <a:rPr lang="en-GB" sz="2800" dirty="0" smtClean="0">
                <a:cs typeface="Lucida Sans Unicode" pitchFamily="34" charset="0"/>
              </a:rPr>
              <a:t>n} x:= x + 1 {..x </a:t>
            </a:r>
            <a:r>
              <a:rPr lang="en-GB" sz="2800" dirty="0">
                <a:cs typeface="Lucida Sans Unicode"/>
              </a:rPr>
              <a:t>≤ </a:t>
            </a:r>
            <a:r>
              <a:rPr lang="en-GB" sz="2800" dirty="0" smtClean="0">
                <a:cs typeface="Lucida Sans Unicode"/>
              </a:rPr>
              <a:t>n</a:t>
            </a:r>
            <a:r>
              <a:rPr lang="en-GB" sz="2800" dirty="0" smtClean="0">
                <a:cs typeface="Lucida Sans Unicode" pitchFamily="34" charset="0"/>
              </a:rPr>
              <a:t>} </a:t>
            </a:r>
            <a:endParaRPr lang="en-GB" sz="3000" dirty="0" smtClean="0">
              <a:cs typeface="Lucida Sans Unicode" pitchFamily="34" charset="0"/>
            </a:endParaRPr>
          </a:p>
          <a:p>
            <a:r>
              <a:rPr lang="en-GB" sz="2400" dirty="0" smtClean="0">
                <a:cs typeface="Lucida Sans Unicode" pitchFamily="34" charset="0"/>
              </a:rPr>
              <a:t>where  ..b  (finally  b) describes all executions that end in a state satisfying a single-state predicate  b .</a:t>
            </a:r>
          </a:p>
          <a:p>
            <a:endParaRPr lang="en-GB" sz="2400" dirty="0" smtClean="0">
              <a:latin typeface="Lucida Sans Unicode" pitchFamily="34" charset="0"/>
              <a:cs typeface="Lucida Sans Unicode" pitchFamily="34" charset="0"/>
            </a:endParaRP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8773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Milner triple: </a:t>
            </a:r>
            <a:r>
              <a:rPr lang="en-GB" dirty="0" smtClean="0">
                <a:cs typeface="Lucida Sans Unicode" pitchFamily="34" charset="0"/>
              </a:rPr>
              <a:t>r - p -&gt; q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507288" cy="4421088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>
                <a:cs typeface="Lucida Sans Unicode" pitchFamily="34" charset="0"/>
              </a:rPr>
              <a:t>defined </a:t>
            </a:r>
            <a:r>
              <a:rPr lang="en-GB" sz="3200" dirty="0">
                <a:cs typeface="Lucida Sans Unicode" pitchFamily="34" charset="0"/>
              </a:rPr>
              <a:t>as  </a:t>
            </a:r>
            <a:r>
              <a:rPr lang="en-GB" sz="3200" dirty="0" err="1" smtClean="0">
                <a:cs typeface="Lucida Sans Unicode" pitchFamily="34" charset="0"/>
              </a:rPr>
              <a:t>p;q</a:t>
            </a:r>
            <a:r>
              <a:rPr lang="en-GB" sz="3200" dirty="0" smtClean="0">
                <a:cs typeface="Lucida Sans Unicode" pitchFamily="34" charset="0"/>
              </a:rPr>
              <a:t>  </a:t>
            </a:r>
            <a:r>
              <a:rPr lang="en-GB" sz="3200" dirty="0">
                <a:cs typeface="Lucida Sans Unicode" pitchFamily="34" charset="0"/>
              </a:rPr>
              <a:t>=&gt; r 	</a:t>
            </a:r>
            <a:r>
              <a:rPr lang="en-GB" sz="3200" dirty="0" smtClean="0">
                <a:cs typeface="Lucida Sans Unicode" pitchFamily="34" charset="0"/>
              </a:rPr>
              <a:t>	</a:t>
            </a:r>
            <a:r>
              <a:rPr lang="en-GB" dirty="0" smtClean="0">
                <a:cs typeface="Lucida Sans Unicode" pitchFamily="34" charset="0"/>
              </a:rPr>
              <a:t>(same as Hoare!)</a:t>
            </a:r>
          </a:p>
          <a:p>
            <a:pPr marL="400050" lvl="1" indent="-400050"/>
            <a:r>
              <a:rPr lang="en-GB" sz="2600" dirty="0" smtClean="0">
                <a:cs typeface="Lucida Sans Unicode" pitchFamily="34" charset="0"/>
              </a:rPr>
              <a:t>r   may be executed by first executing  p</a:t>
            </a:r>
          </a:p>
          <a:p>
            <a:pPr marL="0" lvl="1" indent="0">
              <a:buNone/>
            </a:pPr>
            <a:r>
              <a:rPr lang="en-GB" sz="2600" dirty="0">
                <a:cs typeface="Lucida Sans Unicode" pitchFamily="34" charset="0"/>
              </a:rPr>
              <a:t>	</a:t>
            </a:r>
            <a:r>
              <a:rPr lang="en-GB" sz="2600" dirty="0" smtClean="0">
                <a:cs typeface="Lucida Sans Unicode" pitchFamily="34" charset="0"/>
              </a:rPr>
              <a:t>and then executing  q .</a:t>
            </a:r>
          </a:p>
          <a:p>
            <a:pPr marL="400050" lvl="1" indent="-400050"/>
            <a:r>
              <a:rPr lang="en-GB" sz="2600" dirty="0" smtClean="0">
                <a:cs typeface="Lucida Sans Unicode" pitchFamily="34" charset="0"/>
              </a:rPr>
              <a:t>p  is usually restricted to atomic actions.</a:t>
            </a:r>
          </a:p>
          <a:p>
            <a:pPr marL="0" indent="-400050"/>
            <a:r>
              <a:rPr lang="en-GB" sz="3000" dirty="0" smtClean="0">
                <a:cs typeface="Lucida Sans Unicode" pitchFamily="34" charset="0"/>
              </a:rPr>
              <a:t>example:  (&lt;a&gt;;q)  – &lt;a&gt; -&gt;  q</a:t>
            </a:r>
          </a:p>
          <a:p>
            <a:pPr marL="0" lvl="1" indent="0">
              <a:buNone/>
            </a:pPr>
            <a:r>
              <a:rPr lang="en-GB" sz="2600" dirty="0" smtClean="0">
                <a:cs typeface="Lucida Sans Unicode" pitchFamily="34" charset="0"/>
              </a:rPr>
              <a:t>	 </a:t>
            </a:r>
            <a:r>
              <a:rPr lang="en-GB" sz="2400" dirty="0">
                <a:cs typeface="Lucida Sans Unicode" pitchFamily="34" charset="0"/>
              </a:rPr>
              <a:t>where  &lt;a&gt;  is an atomic action</a:t>
            </a:r>
          </a:p>
          <a:p>
            <a:pPr marL="457200" lvl="1" indent="-457200"/>
            <a:r>
              <a:rPr lang="en-GB" sz="3200" dirty="0" smtClean="0">
                <a:cs typeface="Lucida Sans Unicode" pitchFamily="34" charset="0"/>
              </a:rPr>
              <a:t>r </a:t>
            </a:r>
            <a:r>
              <a:rPr lang="en-GB" sz="3200" dirty="0">
                <a:cs typeface="Lucida Sans Unicode" pitchFamily="34" charset="0"/>
              </a:rPr>
              <a:t>-&gt; p   = </a:t>
            </a:r>
            <a:r>
              <a:rPr lang="en-GB" sz="3200" baseline="-25000" dirty="0">
                <a:cs typeface="Lucida Sans Unicode" pitchFamily="34" charset="0"/>
              </a:rPr>
              <a:t>def.   </a:t>
            </a:r>
            <a:r>
              <a:rPr lang="en-GB" sz="3200" dirty="0">
                <a:cs typeface="Lucida Sans Unicode" pitchFamily="34" charset="0"/>
              </a:rPr>
              <a:t>p =&gt; </a:t>
            </a:r>
            <a:r>
              <a:rPr lang="en-GB" sz="3200" dirty="0" smtClean="0">
                <a:cs typeface="Lucida Sans Unicode" pitchFamily="34" charset="0"/>
              </a:rPr>
              <a:t>r</a:t>
            </a:r>
          </a:p>
          <a:p>
            <a:pPr marL="857250" lvl="2" indent="-457200"/>
            <a:r>
              <a:rPr lang="en-GB" dirty="0" smtClean="0">
                <a:cs typeface="Lucida Sans Unicode" pitchFamily="34" charset="0"/>
              </a:rPr>
              <a:t>an execution step may reduce non-determinism</a:t>
            </a:r>
            <a:r>
              <a:rPr lang="en-GB" dirty="0">
                <a:cs typeface="Lucida Sans Unicode" pitchFamily="34" charset="0"/>
              </a:rPr>
              <a:t>	</a:t>
            </a:r>
          </a:p>
          <a:p>
            <a:pPr marL="0" indent="-400050"/>
            <a:endParaRPr lang="en-GB" sz="3000" dirty="0" smtClean="0">
              <a:cs typeface="Lucida Sans Unicode" pitchFamily="34" charset="0"/>
            </a:endParaRPr>
          </a:p>
          <a:p>
            <a:pPr marL="400050" lvl="1" indent="-400050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9044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Using these definitions,   the rules of the Hoare calculus and of the Milner calculus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are derivable by simple algebraic proofs</a:t>
            </a:r>
          </a:p>
          <a:p>
            <a:pPr marL="0" indent="0">
              <a:buNone/>
            </a:pPr>
            <a:r>
              <a:rPr lang="en-GB" dirty="0" smtClean="0"/>
              <a:t>    from the laws of the algebra.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161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Rule of consequence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u="sng" dirty="0" smtClean="0"/>
              <a:t>p  =&gt;  p’	   	{p’} q {r’}		r’ =&gt;  r</a:t>
            </a:r>
          </a:p>
          <a:p>
            <a:pPr marL="0" indent="0">
              <a:buNone/>
            </a:pPr>
            <a:r>
              <a:rPr lang="en-GB" dirty="0" smtClean="0"/>
              <a:t>			{p} q {r}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u="sng" dirty="0" smtClean="0"/>
              <a:t>r -&gt; r’		r’ –q-&gt; p’		p’ -&gt; p</a:t>
            </a:r>
          </a:p>
          <a:p>
            <a:pPr marL="0" indent="0">
              <a:buNone/>
            </a:pPr>
            <a:r>
              <a:rPr lang="en-GB" dirty="0" smtClean="0"/>
              <a:t>			r –q-&gt; p</a:t>
            </a:r>
          </a:p>
          <a:p>
            <a:r>
              <a:rPr lang="en-GB" dirty="0" smtClean="0"/>
              <a:t>Proof: ; is monotonic,  =&gt; is transitive.</a:t>
            </a:r>
          </a:p>
          <a:p>
            <a:r>
              <a:rPr lang="en-GB" dirty="0" smtClean="0"/>
              <a:t>These two rules are not only similar,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they are the same!</a:t>
            </a:r>
          </a:p>
        </p:txBody>
      </p:sp>
    </p:spTree>
    <p:extLst>
      <p:ext uri="{BB962C8B-B14F-4D97-AF65-F5344CB8AC3E}">
        <p14:creationId xmlns:p14="http://schemas.microsoft.com/office/powerpoint/2010/main" val="1817514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Sequential composition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00050" lvl="2" indent="0">
              <a:buNone/>
            </a:pPr>
            <a:r>
              <a:rPr lang="en-GB" sz="3600" u="sng" dirty="0">
                <a:cs typeface="Lucida Sans Unicode" pitchFamily="34" charset="0"/>
              </a:rPr>
              <a:t>{p} q {s} </a:t>
            </a:r>
            <a:r>
              <a:rPr lang="en-GB" sz="3600" u="sng" dirty="0" smtClean="0">
                <a:cs typeface="Lucida Sans Unicode" pitchFamily="34" charset="0"/>
              </a:rPr>
              <a:t>			 </a:t>
            </a:r>
            <a:r>
              <a:rPr lang="en-GB" sz="3600" u="sng" dirty="0">
                <a:cs typeface="Lucida Sans Unicode" pitchFamily="34" charset="0"/>
              </a:rPr>
              <a:t>{s} q’ {r} </a:t>
            </a:r>
            <a:endParaRPr lang="en-GB" sz="3600" u="sng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	</a:t>
            </a:r>
            <a:r>
              <a:rPr lang="en-GB" sz="3600" dirty="0" smtClean="0">
                <a:cs typeface="Lucida Sans Unicode" pitchFamily="34" charset="0"/>
              </a:rPr>
              <a:t>	   {</a:t>
            </a:r>
            <a:r>
              <a:rPr lang="en-GB" sz="3600" dirty="0">
                <a:cs typeface="Lucida Sans Unicode" pitchFamily="34" charset="0"/>
              </a:rPr>
              <a:t>p} </a:t>
            </a:r>
            <a:r>
              <a:rPr lang="en-GB" sz="3600" dirty="0" err="1">
                <a:cs typeface="Lucida Sans Unicode" pitchFamily="34" charset="0"/>
              </a:rPr>
              <a:t>q;q</a:t>
            </a:r>
            <a:r>
              <a:rPr lang="en-GB" sz="3600" dirty="0">
                <a:cs typeface="Lucida Sans Unicode" pitchFamily="34" charset="0"/>
              </a:rPr>
              <a:t>’ {r</a:t>
            </a:r>
            <a:r>
              <a:rPr lang="en-GB" sz="3600" dirty="0" smtClean="0">
                <a:cs typeface="Lucida Sans Unicode" pitchFamily="34" charset="0"/>
              </a:rPr>
              <a:t>}</a:t>
            </a:r>
            <a:endParaRPr lang="en-GB" sz="3200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    </a:t>
            </a:r>
            <a:r>
              <a:rPr lang="en-GB" sz="3600" u="sng" dirty="0" smtClean="0">
                <a:cs typeface="Lucida Sans Unicode" pitchFamily="34" charset="0"/>
              </a:rPr>
              <a:t>r –q-&gt; s			s –q’-&gt; p</a:t>
            </a: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		   r –</a:t>
            </a:r>
            <a:r>
              <a:rPr lang="en-GB" sz="3600" dirty="0" err="1" smtClean="0">
                <a:cs typeface="Lucida Sans Unicode" pitchFamily="34" charset="0"/>
              </a:rPr>
              <a:t>q;q</a:t>
            </a:r>
            <a:r>
              <a:rPr lang="en-GB" sz="3600" dirty="0" smtClean="0">
                <a:cs typeface="Lucida Sans Unicode" pitchFamily="34" charset="0"/>
              </a:rPr>
              <a:t>’-&gt; p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pPr marL="571500" lvl="1" indent="-571500"/>
            <a:r>
              <a:rPr lang="en-GB" sz="3600" dirty="0" smtClean="0">
                <a:cs typeface="Lucida Sans Unicode" pitchFamily="34" charset="0"/>
              </a:rPr>
              <a:t>Proof: associativity of  ;</a:t>
            </a: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 </a:t>
            </a: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  </a:t>
            </a: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  		</a:t>
            </a:r>
            <a:endParaRPr lang="en-GB" sz="3600" dirty="0">
              <a:cs typeface="Lucida Sans Unicode" pitchFamily="34" charset="0"/>
            </a:endParaRPr>
          </a:p>
          <a:p>
            <a:pPr marL="571500" lvl="1" indent="-571500"/>
            <a:endParaRPr lang="en-GB" sz="3600" dirty="0">
              <a:cs typeface="Lucida Sans Unicode" pitchFamily="34" charset="0"/>
            </a:endParaRP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87445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With Ideas from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Ian Wehrman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John Wickerson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Stephan van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Staden</a:t>
            </a:r>
            <a:endParaRPr lang="en-GB" dirty="0" smtClean="0">
              <a:latin typeface="Lucida Sans Unicode" pitchFamily="34" charset="0"/>
              <a:cs typeface="Lucida Sans Unicode" pitchFamily="34" charset="0"/>
            </a:endParaRP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Peter O’Hearn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Bernhard Moeller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Georg Struth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Rasmus Petersen</a:t>
            </a:r>
          </a:p>
          <a:p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…and others</a:t>
            </a:r>
          </a:p>
          <a:p>
            <a:endParaRPr lang="en-US" dirty="0">
              <a:latin typeface="Lucida Sans Unicode" pitchFamily="34" charset="0"/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7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Small-step rule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		</a:t>
            </a:r>
            <a:r>
              <a:rPr lang="en-GB" sz="3600" u="sng" dirty="0" smtClean="0">
                <a:cs typeface="Lucida Sans Unicode" pitchFamily="34" charset="0"/>
              </a:rPr>
              <a:t>     p </a:t>
            </a:r>
            <a:r>
              <a:rPr lang="en-GB" sz="3600" u="sng" dirty="0">
                <a:cs typeface="Lucida Sans Unicode" pitchFamily="34" charset="0"/>
              </a:rPr>
              <a:t>–&lt;a&gt;-&gt; </a:t>
            </a:r>
            <a:r>
              <a:rPr lang="en-GB" sz="3600" u="sng" dirty="0" smtClean="0">
                <a:cs typeface="Lucida Sans Unicode" pitchFamily="34" charset="0"/>
              </a:rPr>
              <a:t>r</a:t>
            </a:r>
            <a:r>
              <a:rPr lang="en-GB" sz="3600" u="sng" dirty="0">
                <a:cs typeface="Lucida Sans Unicode" pitchFamily="34" charset="0"/>
              </a:rPr>
              <a:t>	</a:t>
            </a:r>
            <a:r>
              <a:rPr lang="en-GB" sz="3600" dirty="0">
                <a:cs typeface="Lucida Sans Unicode" pitchFamily="34" charset="0"/>
              </a:rPr>
              <a:t>       </a:t>
            </a:r>
            <a:r>
              <a:rPr lang="en-GB" dirty="0">
                <a:cs typeface="Lucida Sans Unicode" pitchFamily="34" charset="0"/>
              </a:rPr>
              <a:t> </a:t>
            </a:r>
            <a:r>
              <a:rPr lang="en-GB" u="sng" dirty="0" smtClean="0">
                <a:cs typeface="Lucida Sans Unicode" pitchFamily="34" charset="0"/>
              </a:rPr>
              <a:t>      </a:t>
            </a:r>
            <a:endParaRPr lang="en-GB" u="sng" dirty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    </a:t>
            </a:r>
            <a:r>
              <a:rPr lang="en-GB" sz="3600" dirty="0">
                <a:cs typeface="Lucida Sans Unicode" pitchFamily="34" charset="0"/>
              </a:rPr>
              <a:t>		</a:t>
            </a:r>
            <a:r>
              <a:rPr lang="en-GB" sz="3600" dirty="0" smtClean="0">
                <a:cs typeface="Lucida Sans Unicode" pitchFamily="34" charset="0"/>
              </a:rPr>
              <a:t>(</a:t>
            </a:r>
            <a:r>
              <a:rPr lang="en-GB" sz="3600" dirty="0" err="1" smtClean="0">
                <a:cs typeface="Lucida Sans Unicode" pitchFamily="34" charset="0"/>
              </a:rPr>
              <a:t>r;q</a:t>
            </a:r>
            <a:r>
              <a:rPr lang="en-GB" sz="3600" dirty="0" smtClean="0">
                <a:cs typeface="Lucida Sans Unicode" pitchFamily="34" charset="0"/>
              </a:rPr>
              <a:t>’) </a:t>
            </a:r>
            <a:r>
              <a:rPr lang="en-GB" sz="3600" dirty="0">
                <a:cs typeface="Lucida Sans Unicode" pitchFamily="34" charset="0"/>
              </a:rPr>
              <a:t>–&lt;a</a:t>
            </a:r>
            <a:r>
              <a:rPr lang="en-GB" sz="3600" dirty="0" smtClean="0">
                <a:cs typeface="Lucida Sans Unicode" pitchFamily="34" charset="0"/>
              </a:rPr>
              <a:t>&gt;-&gt;(</a:t>
            </a:r>
            <a:r>
              <a:rPr lang="en-GB" sz="3600" dirty="0" err="1" smtClean="0">
                <a:cs typeface="Lucida Sans Unicode" pitchFamily="34" charset="0"/>
              </a:rPr>
              <a:t>q;q</a:t>
            </a:r>
            <a:r>
              <a:rPr lang="en-GB" sz="3600" dirty="0" smtClean="0">
                <a:cs typeface="Lucida Sans Unicode" pitchFamily="34" charset="0"/>
              </a:rPr>
              <a:t>’)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>
                <a:cs typeface="Lucida Sans Unicode" pitchFamily="34" charset="0"/>
              </a:rPr>
              <a:t> </a:t>
            </a:r>
            <a:r>
              <a:rPr lang="en-GB" sz="3600" dirty="0" smtClean="0">
                <a:cs typeface="Lucida Sans Unicode" pitchFamily="34" charset="0"/>
              </a:rPr>
              <a:t>                 </a:t>
            </a:r>
            <a:r>
              <a:rPr lang="en-GB" sz="3600" u="sng" dirty="0" smtClean="0">
                <a:cs typeface="Lucida Sans Unicode" pitchFamily="34" charset="0"/>
              </a:rPr>
              <a:t>     {p} q {r}   .</a:t>
            </a: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		{p} </a:t>
            </a:r>
            <a:r>
              <a:rPr lang="en-GB" sz="3600" dirty="0" err="1" smtClean="0">
                <a:cs typeface="Lucida Sans Unicode" pitchFamily="34" charset="0"/>
              </a:rPr>
              <a:t>q;q</a:t>
            </a:r>
            <a:r>
              <a:rPr lang="en-GB" sz="3600" dirty="0" smtClean="0">
                <a:cs typeface="Lucida Sans Unicode" pitchFamily="34" charset="0"/>
              </a:rPr>
              <a:t>’ {</a:t>
            </a:r>
            <a:r>
              <a:rPr lang="en-GB" sz="3600" dirty="0" err="1" smtClean="0">
                <a:cs typeface="Lucida Sans Unicode" pitchFamily="34" charset="0"/>
              </a:rPr>
              <a:t>r;q</a:t>
            </a:r>
            <a:r>
              <a:rPr lang="en-GB" sz="3600" dirty="0" smtClean="0">
                <a:cs typeface="Lucida Sans Unicode" pitchFamily="34" charset="0"/>
              </a:rPr>
              <a:t>’}</a:t>
            </a:r>
          </a:p>
          <a:p>
            <a:pPr marL="0" lvl="1" indent="0">
              <a:buNone/>
            </a:pPr>
            <a:endParaRPr lang="en-GB" sz="3600" dirty="0" smtClean="0">
              <a:cs typeface="Lucida Sans Unicode" pitchFamily="34" charset="0"/>
            </a:endParaRPr>
          </a:p>
          <a:p>
            <a:pPr marL="0" lvl="1" indent="0">
              <a:buNone/>
            </a:pPr>
            <a:r>
              <a:rPr lang="en-GB" sz="3600" dirty="0" smtClean="0">
                <a:cs typeface="Lucida Sans Unicode" pitchFamily="34" charset="0"/>
              </a:rPr>
              <a:t>Proof: monotonicity of ;</a:t>
            </a:r>
            <a:endParaRPr lang="en-GB" sz="3600" dirty="0">
              <a:cs typeface="Lucida Sans Unicod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270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Choice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   </a:t>
            </a:r>
            <a:r>
              <a:rPr lang="en-GB" u="sng" dirty="0" smtClean="0"/>
              <a:t>{p} q {r}		{p} q’ {r}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{p} (q \/ q’) {r}</a:t>
            </a:r>
          </a:p>
          <a:p>
            <a:pPr lvl="1"/>
            <a:r>
              <a:rPr lang="en-GB" dirty="0" smtClean="0"/>
              <a:t>both choices must be correct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     </a:t>
            </a:r>
            <a:r>
              <a:rPr lang="en-GB" u="sng" dirty="0" smtClean="0"/>
              <a:t>      r –q-&gt; p    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(r \/ r’) –q-&gt; p</a:t>
            </a:r>
          </a:p>
          <a:p>
            <a:pPr lvl="1"/>
            <a:r>
              <a:rPr lang="en-GB" dirty="0" smtClean="0"/>
              <a:t>so the execution may make either choice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4156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Frame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	</a:t>
            </a:r>
            <a:r>
              <a:rPr lang="en-GB" dirty="0"/>
              <a:t>	</a:t>
            </a:r>
            <a:r>
              <a:rPr lang="en-GB" dirty="0" smtClean="0"/>
              <a:t>   </a:t>
            </a:r>
            <a:r>
              <a:rPr lang="en-GB" u="sng" dirty="0" smtClean="0"/>
              <a:t>{</a:t>
            </a:r>
            <a:r>
              <a:rPr lang="en-GB" u="sng" dirty="0"/>
              <a:t>p} q {r</a:t>
            </a:r>
            <a:r>
              <a:rPr lang="en-GB" u="sng" dirty="0" smtClean="0"/>
              <a:t>}</a:t>
            </a:r>
            <a:r>
              <a:rPr lang="en-GB" dirty="0" smtClean="0"/>
              <a:t>			</a:t>
            </a:r>
            <a:endParaRPr lang="en-GB" u="sng" dirty="0" smtClean="0"/>
          </a:p>
          <a:p>
            <a:pPr marL="0" indent="0">
              <a:buNone/>
            </a:pPr>
            <a:r>
              <a:rPr lang="en-GB" dirty="0" smtClean="0"/>
              <a:t>		{p*f} q {r*f}</a:t>
            </a:r>
          </a:p>
          <a:p>
            <a:pPr lvl="1"/>
            <a:r>
              <a:rPr lang="en-GB" dirty="0" smtClean="0"/>
              <a:t>adapts a rule to a wider environment 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         </a:t>
            </a:r>
            <a:r>
              <a:rPr lang="en-GB" dirty="0" smtClean="0"/>
              <a:t>       </a:t>
            </a:r>
            <a:r>
              <a:rPr lang="en-GB" u="sng" dirty="0" smtClean="0"/>
              <a:t>     r </a:t>
            </a:r>
            <a:r>
              <a:rPr lang="en-GB" u="sng" dirty="0"/>
              <a:t>–q-&gt; </a:t>
            </a:r>
            <a:r>
              <a:rPr lang="en-GB" u="sng" dirty="0" smtClean="0"/>
              <a:t>p		</a:t>
            </a:r>
            <a:endParaRPr lang="en-GB" u="sng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(r*f) </a:t>
            </a:r>
            <a:r>
              <a:rPr lang="en-GB" dirty="0"/>
              <a:t>–q-&gt; </a:t>
            </a:r>
            <a:r>
              <a:rPr lang="en-GB" dirty="0" smtClean="0"/>
              <a:t>(p*f)</a:t>
            </a:r>
          </a:p>
          <a:p>
            <a:pPr lvl="1"/>
            <a:r>
              <a:rPr lang="en-GB" dirty="0" smtClean="0"/>
              <a:t>a step that is possible for a single thread</a:t>
            </a:r>
          </a:p>
          <a:p>
            <a:pPr marL="457200" lvl="1" indent="0">
              <a:buNone/>
            </a:pPr>
            <a:r>
              <a:rPr lang="en-GB" dirty="0"/>
              <a:t>	</a:t>
            </a:r>
            <a:r>
              <a:rPr lang="en-GB" dirty="0" smtClean="0"/>
              <a:t>is still possible in a wider environment f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1753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  (and Conjunction)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en-GB" u="sng" dirty="0" smtClean="0"/>
              <a:t>{</a:t>
            </a:r>
            <a:r>
              <a:rPr lang="en-GB" u="sng" dirty="0"/>
              <a:t>p} q {r}		</a:t>
            </a:r>
            <a:r>
              <a:rPr lang="en-GB" u="sng" dirty="0" smtClean="0"/>
              <a:t>   {p’} </a:t>
            </a:r>
            <a:r>
              <a:rPr lang="en-GB" u="sng" dirty="0"/>
              <a:t>q’ {</a:t>
            </a:r>
            <a:r>
              <a:rPr lang="en-GB" u="sng" dirty="0" smtClean="0"/>
              <a:t>r’}</a:t>
            </a:r>
            <a:r>
              <a:rPr lang="en-GB" dirty="0" smtClean="0"/>
              <a:t>        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{p*p’} </a:t>
            </a:r>
            <a:r>
              <a:rPr lang="en-GB" dirty="0"/>
              <a:t>(q </a:t>
            </a:r>
            <a:r>
              <a:rPr lang="en-GB" dirty="0" smtClean="0"/>
              <a:t>* </a:t>
            </a:r>
            <a:r>
              <a:rPr lang="en-GB" dirty="0"/>
              <a:t>q’) {</a:t>
            </a:r>
            <a:r>
              <a:rPr lang="en-GB" dirty="0" smtClean="0"/>
              <a:t>r*r’}</a:t>
            </a:r>
          </a:p>
          <a:p>
            <a:pPr lvl="1"/>
            <a:r>
              <a:rPr lang="en-GB" dirty="0" smtClean="0"/>
              <a:t>permits modular proof of concurrent programs.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u="sng" dirty="0"/>
              <a:t>{p} q {r}		   {p’} q’ {r’}</a:t>
            </a:r>
            <a:r>
              <a:rPr lang="en-GB" dirty="0"/>
              <a:t>         </a:t>
            </a:r>
          </a:p>
          <a:p>
            <a:pPr marL="0" indent="0">
              <a:buNone/>
            </a:pPr>
            <a:r>
              <a:rPr lang="en-GB" dirty="0"/>
              <a:t>	{</a:t>
            </a:r>
            <a:r>
              <a:rPr lang="en-GB" dirty="0" smtClean="0"/>
              <a:t>p/\p</a:t>
            </a:r>
            <a:r>
              <a:rPr lang="en-GB" dirty="0"/>
              <a:t>’} (q </a:t>
            </a:r>
            <a:r>
              <a:rPr lang="en-GB" dirty="0" smtClean="0"/>
              <a:t>/\ </a:t>
            </a:r>
            <a:r>
              <a:rPr lang="en-GB" dirty="0"/>
              <a:t>q’) {</a:t>
            </a:r>
            <a:r>
              <a:rPr lang="en-GB" dirty="0" smtClean="0"/>
              <a:t>r/\r’}</a:t>
            </a:r>
          </a:p>
          <a:p>
            <a:pPr lvl="1"/>
            <a:r>
              <a:rPr lang="en-GB" dirty="0" smtClean="0"/>
              <a:t>in Floyd’s rule of conjunction,  q = q’.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7524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   	 </a:t>
            </a:r>
            <a:r>
              <a:rPr lang="en-GB" u="sng" dirty="0"/>
              <a:t>r –p-&gt; q		r’ -p’-&gt; q</a:t>
            </a:r>
            <a:r>
              <a:rPr lang="en-GB" dirty="0"/>
              <a:t>’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    (r*r)  -(p*p’)-&gt;  (q*q’)</a:t>
            </a:r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provided  p*p’  =  </a:t>
            </a:r>
            <a:r>
              <a:rPr lang="el-GR" dirty="0" smtClean="0"/>
              <a:t>τ</a:t>
            </a:r>
            <a:endParaRPr lang="en-GB" dirty="0" smtClean="0"/>
          </a:p>
          <a:p>
            <a:pPr lvl="1"/>
            <a:r>
              <a:rPr lang="en-GB" dirty="0" smtClean="0"/>
              <a:t>where  </a:t>
            </a:r>
            <a:r>
              <a:rPr lang="el-GR" dirty="0" smtClean="0"/>
              <a:t>τ</a:t>
            </a:r>
            <a:r>
              <a:rPr lang="en-GB" dirty="0" smtClean="0"/>
              <a:t>  is the unobserved transition,</a:t>
            </a:r>
          </a:p>
          <a:p>
            <a:pPr marL="457200" lvl="1" indent="0">
              <a:buNone/>
            </a:pPr>
            <a:r>
              <a:rPr lang="en-GB" dirty="0" smtClean="0"/>
              <a:t>(which occurs (in CCS) when p  and  p’  are an input and an output on the same channel).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99814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Dijkstra</a:t>
            </a:r>
            <a:r>
              <a:rPr lang="en-GB" dirty="0" smtClean="0"/>
              <a:t> triple: p =&gt; q\r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usually written:	p =&gt; </a:t>
            </a:r>
            <a:r>
              <a:rPr lang="en-GB" dirty="0" err="1" smtClean="0"/>
              <a:t>wlp</a:t>
            </a:r>
            <a:r>
              <a:rPr lang="en-GB" dirty="0" smtClean="0"/>
              <a:t>(</a:t>
            </a:r>
            <a:r>
              <a:rPr lang="en-GB" dirty="0" err="1" smtClean="0"/>
              <a:t>q,r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 ‘defined’ by:		</a:t>
            </a:r>
            <a:r>
              <a:rPr lang="en-GB" dirty="0" err="1" smtClean="0"/>
              <a:t>p;q</a:t>
            </a:r>
            <a:r>
              <a:rPr lang="en-GB" dirty="0" smtClean="0"/>
              <a:t> =&gt; r		(again)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err="1" smtClean="0"/>
              <a:t>wp</a:t>
            </a:r>
            <a:r>
              <a:rPr lang="en-GB" dirty="0" smtClean="0"/>
              <a:t>(</a:t>
            </a:r>
            <a:r>
              <a:rPr lang="en-GB" dirty="0" err="1" smtClean="0"/>
              <a:t>q,r</a:t>
            </a:r>
            <a:r>
              <a:rPr lang="en-GB" dirty="0" smtClean="0"/>
              <a:t>)    </a:t>
            </a:r>
            <a:r>
              <a:rPr lang="en-GB" u="sng" dirty="0" smtClean="0"/>
              <a:t>=</a:t>
            </a:r>
            <a:r>
              <a:rPr lang="en-GB" dirty="0" smtClean="0"/>
              <a:t>    </a:t>
            </a:r>
            <a:r>
              <a:rPr lang="en-GB" dirty="0" err="1" smtClean="0"/>
              <a:t>wlp</a:t>
            </a:r>
            <a:r>
              <a:rPr lang="en-GB" dirty="0" smtClean="0"/>
              <a:t>(q, r/\ terminates)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q\r  specifies the weakest program which can be executed before  q  to achieve the overall effect of  r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45486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Morgan triple:  q =&gt; r/p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‘defined’ by:		</a:t>
            </a:r>
            <a:r>
              <a:rPr lang="en-GB" dirty="0" err="1" smtClean="0"/>
              <a:t>p;q</a:t>
            </a:r>
            <a:r>
              <a:rPr lang="en-GB" dirty="0" smtClean="0"/>
              <a:t> =&gt; r		(again)</a:t>
            </a:r>
          </a:p>
          <a:p>
            <a:endParaRPr lang="en-GB" dirty="0"/>
          </a:p>
          <a:p>
            <a:r>
              <a:rPr lang="en-GB" dirty="0" smtClean="0"/>
              <a:t>r/p  is the weakest program which can be executed after  p  to achieve  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7581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q\(r /\ r’)	=	(q\r) /\ (q\r’)</a:t>
            </a:r>
          </a:p>
          <a:p>
            <a:r>
              <a:rPr lang="en-GB" dirty="0" smtClean="0"/>
              <a:t>(r /\ r’)/p	=	(r/p) /\ (r’/p)</a:t>
            </a:r>
          </a:p>
          <a:p>
            <a:endParaRPr lang="en-GB" dirty="0"/>
          </a:p>
          <a:p>
            <a:r>
              <a:rPr lang="en-GB" dirty="0" smtClean="0"/>
              <a:t>(q \/ q’)\r	=	(q\r) /\ (q’\r)</a:t>
            </a:r>
          </a:p>
          <a:p>
            <a:r>
              <a:rPr lang="en-GB" dirty="0" smtClean="0"/>
              <a:t>r/(p \/ p’)	=	(r/p) /\ (r/p’)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89049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(</a:t>
            </a:r>
            <a:r>
              <a:rPr lang="en-GB" dirty="0" err="1" smtClean="0"/>
              <a:t>q;q</a:t>
            </a:r>
            <a:r>
              <a:rPr lang="en-GB" dirty="0" smtClean="0"/>
              <a:t>’)\r		=	q\(q’\r)</a:t>
            </a:r>
          </a:p>
          <a:p>
            <a:r>
              <a:rPr lang="en-GB" dirty="0" smtClean="0"/>
              <a:t>r/(</a:t>
            </a:r>
            <a:r>
              <a:rPr lang="en-GB" dirty="0" err="1" smtClean="0"/>
              <a:t>p;p</a:t>
            </a:r>
            <a:r>
              <a:rPr lang="en-GB" dirty="0" smtClean="0"/>
              <a:t>’)		=	(r/p)/p’</a:t>
            </a:r>
          </a:p>
          <a:p>
            <a:endParaRPr lang="en-GB" dirty="0"/>
          </a:p>
          <a:p>
            <a:r>
              <a:rPr lang="en-GB" dirty="0" smtClean="0"/>
              <a:t>(q\r)*(q’\r’)	=&gt;	(q*q’)\(r*r’)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		exchange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2172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Unification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is the goal of every branch of pure science,</a:t>
            </a:r>
          </a:p>
          <a:p>
            <a:pPr marL="0" indent="0">
              <a:buNone/>
            </a:pPr>
            <a:r>
              <a:rPr lang="en-GB" dirty="0" smtClean="0"/>
              <a:t>because it increases conviction in theory</a:t>
            </a:r>
          </a:p>
          <a:p>
            <a:pPr marL="0" indent="0" algn="ctr">
              <a:buNone/>
            </a:pPr>
            <a:r>
              <a:rPr lang="en-GB" sz="4400" dirty="0" smtClean="0"/>
              <a:t>Specialisation</a:t>
            </a:r>
          </a:p>
          <a:p>
            <a:pPr marL="0" indent="0">
              <a:buNone/>
            </a:pPr>
            <a:r>
              <a:rPr lang="en-GB" dirty="0" smtClean="0"/>
              <a:t>is needed for each application, e.g.,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Hoare logic: proofs of correctness,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Milner: implementation,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 smtClean="0"/>
              <a:t>Dijkstra</a:t>
            </a:r>
            <a:r>
              <a:rPr lang="en-GB" dirty="0"/>
              <a:t>:</a:t>
            </a:r>
            <a:r>
              <a:rPr lang="en-GB" dirty="0" smtClean="0"/>
              <a:t> program analysis,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Morgan: programs from specifications 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4969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Calculi from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Robin Milner</a:t>
            </a:r>
          </a:p>
          <a:p>
            <a:r>
              <a:rPr lang="en-GB" dirty="0" err="1" smtClean="0"/>
              <a:t>Edsger</a:t>
            </a:r>
            <a:r>
              <a:rPr lang="en-GB" dirty="0" smtClean="0"/>
              <a:t> </a:t>
            </a:r>
            <a:r>
              <a:rPr lang="en-GB" dirty="0" err="1" smtClean="0"/>
              <a:t>Dijkstra</a:t>
            </a:r>
            <a:endParaRPr lang="en-GB" dirty="0" smtClean="0"/>
          </a:p>
          <a:p>
            <a:r>
              <a:rPr lang="en-GB" dirty="0" smtClean="0"/>
              <a:t>Ralph Back</a:t>
            </a:r>
          </a:p>
          <a:p>
            <a:r>
              <a:rPr lang="en-GB" dirty="0" smtClean="0"/>
              <a:t>Carroll Morgan</a:t>
            </a:r>
          </a:p>
          <a:p>
            <a:r>
              <a:rPr lang="en-GB" dirty="0" smtClean="0"/>
              <a:t>Gilles Kahn,</a:t>
            </a:r>
          </a:p>
          <a:p>
            <a:r>
              <a:rPr lang="en-GB" dirty="0" smtClean="0"/>
              <a:t>Gordon </a:t>
            </a:r>
            <a:r>
              <a:rPr lang="en-GB" dirty="0" err="1" smtClean="0"/>
              <a:t>Plotkin</a:t>
            </a:r>
            <a:endParaRPr lang="en-GB" dirty="0" smtClean="0"/>
          </a:p>
          <a:p>
            <a:r>
              <a:rPr lang="en-GB" dirty="0" smtClean="0"/>
              <a:t>Cliff Jones</a:t>
            </a:r>
          </a:p>
          <a:p>
            <a:r>
              <a:rPr lang="en-GB" dirty="0" smtClean="0"/>
              <a:t>Tony Hoare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8728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Algebra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is modular, incremental, comprehensible, abstract and beautiful.</a:t>
            </a:r>
          </a:p>
          <a:p>
            <a:r>
              <a:rPr lang="en-GB" sz="3500" dirty="0" smtClean="0"/>
              <a:t>An </a:t>
            </a:r>
            <a:r>
              <a:rPr lang="en-GB" sz="3500" dirty="0"/>
              <a:t>a</a:t>
            </a:r>
            <a:r>
              <a:rPr lang="en-GB" sz="3500" dirty="0" smtClean="0"/>
              <a:t>lgebraic </a:t>
            </a:r>
            <a:r>
              <a:rPr lang="en-GB" sz="3500" dirty="0"/>
              <a:t>l</a:t>
            </a:r>
            <a:r>
              <a:rPr lang="en-GB" sz="3500" dirty="0" smtClean="0"/>
              <a:t>aw </a:t>
            </a:r>
            <a:r>
              <a:rPr lang="en-GB" dirty="0" smtClean="0"/>
              <a:t>can </a:t>
            </a:r>
            <a:r>
              <a:rPr lang="en-GB" dirty="0"/>
              <a:t>say as little as </a:t>
            </a:r>
            <a:r>
              <a:rPr lang="en-GB" sz="3500" dirty="0"/>
              <a:t>you</a:t>
            </a:r>
            <a:r>
              <a:rPr lang="en-GB" dirty="0"/>
              <a:t> like</a:t>
            </a:r>
          </a:p>
          <a:p>
            <a:pPr lvl="1"/>
            <a:r>
              <a:rPr lang="en-GB" dirty="0" smtClean="0"/>
              <a:t>using </a:t>
            </a:r>
            <a:r>
              <a:rPr lang="en-GB" dirty="0"/>
              <a:t>any </a:t>
            </a:r>
            <a:r>
              <a:rPr lang="en-GB" dirty="0" smtClean="0"/>
              <a:t>other concepts </a:t>
            </a:r>
            <a:r>
              <a:rPr lang="en-GB" dirty="0"/>
              <a:t>that you need.</a:t>
            </a:r>
          </a:p>
          <a:p>
            <a:pPr lvl="1"/>
            <a:r>
              <a:rPr lang="en-GB" dirty="0"/>
              <a:t>new properties can be added by new laws</a:t>
            </a:r>
            <a:r>
              <a:rPr lang="en-GB" dirty="0" smtClean="0"/>
              <a:t>.</a:t>
            </a:r>
            <a:r>
              <a:rPr lang="en-GB" dirty="0"/>
              <a:t>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definition of a concept is </a:t>
            </a:r>
            <a:r>
              <a:rPr lang="en-GB" dirty="0" smtClean="0"/>
              <a:t>allowed </a:t>
            </a:r>
            <a:r>
              <a:rPr lang="en-GB" dirty="0"/>
              <a:t>only once</a:t>
            </a:r>
          </a:p>
          <a:p>
            <a:pPr lvl="1"/>
            <a:r>
              <a:rPr lang="en-GB" dirty="0"/>
              <a:t>so </a:t>
            </a:r>
            <a:r>
              <a:rPr lang="en-GB" dirty="0" smtClean="0"/>
              <a:t>it must </a:t>
            </a:r>
            <a:r>
              <a:rPr lang="en-GB" dirty="0"/>
              <a:t>describe all the needed properties,</a:t>
            </a:r>
          </a:p>
          <a:p>
            <a:pPr lvl="1"/>
            <a:r>
              <a:rPr lang="en-GB" dirty="0"/>
              <a:t>using only previously defined concepts.</a:t>
            </a:r>
          </a:p>
          <a:p>
            <a:r>
              <a:rPr lang="en-GB" dirty="0" smtClean="0"/>
              <a:t>Inductive clauses restrict </a:t>
            </a:r>
            <a:r>
              <a:rPr lang="en-GB" dirty="0" err="1" smtClean="0"/>
              <a:t>incrementality</a:t>
            </a:r>
            <a:endParaRPr lang="en-GB" dirty="0"/>
          </a:p>
          <a:p>
            <a:r>
              <a:rPr lang="en-GB" dirty="0" smtClean="0"/>
              <a:t>Algebra is </a:t>
            </a:r>
            <a:r>
              <a:rPr lang="en-GB" dirty="0"/>
              <a:t>good for unification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96181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dirty="0" smtClean="0">
                <a:cs typeface="Lucida Sans Unicode" pitchFamily="34" charset="0"/>
              </a:rPr>
              <a:t>Summary:    </a:t>
            </a:r>
            <a:r>
              <a:rPr lang="en-GB" dirty="0" err="1" smtClean="0">
                <a:latin typeface="Lucida Sans Unicode" pitchFamily="34" charset="0"/>
                <a:cs typeface="Lucida Sans Unicode" pitchFamily="34" charset="0"/>
              </a:rPr>
              <a:t>p;q</a:t>
            </a:r>
            <a:r>
              <a:rPr lang="en-GB" dirty="0" smtClean="0">
                <a:latin typeface="Lucida Sans Unicode" pitchFamily="34" charset="0"/>
                <a:cs typeface="Lucida Sans Unicode" pitchFamily="34" charset="0"/>
              </a:rPr>
              <a:t> </a:t>
            </a:r>
            <a:r>
              <a:rPr lang="en-GB" dirty="0" smtClean="0">
                <a:latin typeface="Lucida Sans Unicode"/>
                <a:cs typeface="Lucida Sans Unicode"/>
              </a:rPr>
              <a:t>=&gt; 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484784"/>
            <a:ext cx="4040188" cy="639762"/>
          </a:xfrm>
        </p:spPr>
        <p:txBody>
          <a:bodyPr/>
          <a:lstStyle/>
          <a:p>
            <a:r>
              <a:rPr lang="en-GB" dirty="0" smtClean="0"/>
              <a:t>is written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2060848"/>
            <a:ext cx="2314600" cy="240625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p {q} r</a:t>
            </a:r>
          </a:p>
          <a:p>
            <a:pPr marL="0" indent="0">
              <a:buNone/>
            </a:pPr>
            <a:r>
              <a:rPr lang="en-GB" dirty="0" smtClean="0"/>
              <a:t>{p} q {r}</a:t>
            </a:r>
          </a:p>
          <a:p>
            <a:pPr marL="0" indent="0">
              <a:buNone/>
            </a:pPr>
            <a:r>
              <a:rPr lang="en-GB" dirty="0" smtClean="0"/>
              <a:t>r –p-&gt; q</a:t>
            </a:r>
          </a:p>
          <a:p>
            <a:pPr marL="0" indent="0">
              <a:buNone/>
            </a:pPr>
            <a:r>
              <a:rPr lang="en-GB" dirty="0" smtClean="0"/>
              <a:t>p =&gt; </a:t>
            </a:r>
            <a:r>
              <a:rPr lang="en-GB" dirty="0" err="1" smtClean="0"/>
              <a:t>wlp</a:t>
            </a:r>
            <a:r>
              <a:rPr lang="en-GB" dirty="0" smtClean="0"/>
              <a:t>(</a:t>
            </a:r>
            <a:r>
              <a:rPr lang="en-GB" dirty="0" err="1" smtClean="0"/>
              <a:t>q,r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r>
              <a:rPr lang="en-GB" dirty="0" smtClean="0"/>
              <a:t>q =&gt; [p, r]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7904" y="1484784"/>
            <a:ext cx="4762872" cy="639762"/>
          </a:xfrm>
        </p:spPr>
        <p:txBody>
          <a:bodyPr/>
          <a:lstStyle/>
          <a:p>
            <a:r>
              <a:rPr lang="en-GB" dirty="0" smtClean="0"/>
              <a:t>by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63888" y="2060848"/>
            <a:ext cx="5266928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Hoare				(triple)</a:t>
            </a:r>
          </a:p>
          <a:p>
            <a:pPr marL="0" indent="0">
              <a:buNone/>
            </a:pPr>
            <a:r>
              <a:rPr lang="en-GB" dirty="0" smtClean="0"/>
              <a:t>Wirth				(triple)</a:t>
            </a:r>
          </a:p>
          <a:p>
            <a:pPr marL="0" indent="0">
              <a:buNone/>
            </a:pPr>
            <a:r>
              <a:rPr lang="en-GB" dirty="0" smtClean="0"/>
              <a:t>Milner		      	        (transition)</a:t>
            </a:r>
          </a:p>
          <a:p>
            <a:pPr marL="0" indent="0">
              <a:buNone/>
            </a:pPr>
            <a:r>
              <a:rPr lang="en-GB" dirty="0" err="1" smtClean="0"/>
              <a:t>Dijkstra</a:t>
            </a:r>
            <a:r>
              <a:rPr lang="en-GB" dirty="0"/>
              <a:t> </a:t>
            </a:r>
            <a:r>
              <a:rPr lang="en-GB" dirty="0" smtClean="0"/>
              <a:t> 	 (weakest precondition)</a:t>
            </a:r>
          </a:p>
          <a:p>
            <a:pPr marL="0" indent="0">
              <a:buNone/>
            </a:pPr>
            <a:r>
              <a:rPr lang="en-GB" dirty="0" smtClean="0"/>
              <a:t>Morgan	 (specification statement)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11560" y="4653136"/>
            <a:ext cx="7548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Milner restricts p to atomic actions (small-step version).</a:t>
            </a:r>
          </a:p>
          <a:p>
            <a:r>
              <a:rPr lang="en-GB" sz="2400" dirty="0"/>
              <a:t>T</a:t>
            </a:r>
            <a:r>
              <a:rPr lang="en-GB" sz="2400" dirty="0" smtClean="0"/>
              <a:t>he others restrict  p  and  r  to descriptions of single states.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89111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2603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All the calculi are derived from the same algebra of programming.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The algebra is simpler than each of the calculi,</a:t>
            </a:r>
          </a:p>
          <a:p>
            <a:endParaRPr lang="en-GB" sz="2400" b="1" dirty="0" smtClean="0"/>
          </a:p>
          <a:p>
            <a:r>
              <a:rPr lang="en-GB" sz="2400" b="1" dirty="0" smtClean="0"/>
              <a:t>and stronger than all of them combined.</a:t>
            </a:r>
          </a:p>
        </p:txBody>
      </p:sp>
    </p:spTree>
    <p:extLst>
      <p:ext uri="{BB962C8B-B14F-4D97-AF65-F5344CB8AC3E}">
        <p14:creationId xmlns:p14="http://schemas.microsoft.com/office/powerpoint/2010/main" val="4061479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Isaac Newton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Communication with Richard Gregory (1694)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“Our specious algebra [of fluxions] is fit enough to find out, but entirely unfit to consign to writing and commit </a:t>
            </a:r>
            <a:r>
              <a:rPr lang="en-GB" smtClean="0"/>
              <a:t>to posterity.”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895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in this talk, only four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Robin Milner       	</a:t>
            </a:r>
            <a:r>
              <a:rPr lang="en-GB" sz="4300" b="1" dirty="0" smtClean="0">
                <a:solidFill>
                  <a:srgbClr val="FF0000"/>
                </a:solidFill>
              </a:rPr>
              <a:t>x</a:t>
            </a:r>
            <a:endParaRPr lang="en-GB" dirty="0" smtClean="0"/>
          </a:p>
          <a:p>
            <a:r>
              <a:rPr lang="en-GB" dirty="0" err="1" smtClean="0"/>
              <a:t>Edsger</a:t>
            </a:r>
            <a:r>
              <a:rPr lang="en-GB" dirty="0" smtClean="0"/>
              <a:t> </a:t>
            </a:r>
            <a:r>
              <a:rPr lang="en-GB" dirty="0" err="1" smtClean="0"/>
              <a:t>Dijkstra</a:t>
            </a:r>
            <a:r>
              <a:rPr lang="en-GB" dirty="0" smtClean="0"/>
              <a:t>		</a:t>
            </a:r>
            <a:r>
              <a:rPr lang="en-GB" sz="4300" b="1" dirty="0" smtClean="0">
                <a:solidFill>
                  <a:srgbClr val="FF0000"/>
                </a:solidFill>
              </a:rPr>
              <a:t>x</a:t>
            </a:r>
            <a:endParaRPr lang="en-GB" sz="4300" dirty="0" smtClean="0"/>
          </a:p>
          <a:p>
            <a:r>
              <a:rPr lang="en-GB" dirty="0" smtClean="0"/>
              <a:t>Ralph Back</a:t>
            </a:r>
          </a:p>
          <a:p>
            <a:r>
              <a:rPr lang="en-GB" dirty="0" smtClean="0"/>
              <a:t>Carroll Morgan		</a:t>
            </a:r>
            <a:r>
              <a:rPr lang="en-GB" sz="4300" b="1" dirty="0" smtClean="0">
                <a:solidFill>
                  <a:srgbClr val="FF0000"/>
                </a:solidFill>
              </a:rPr>
              <a:t>x</a:t>
            </a:r>
            <a:endParaRPr lang="en-GB" sz="4300" dirty="0" smtClean="0"/>
          </a:p>
          <a:p>
            <a:r>
              <a:rPr lang="en-GB" dirty="0" smtClean="0"/>
              <a:t>Gilles Kahn,</a:t>
            </a:r>
          </a:p>
          <a:p>
            <a:r>
              <a:rPr lang="en-GB" dirty="0" smtClean="0"/>
              <a:t>Gordon </a:t>
            </a:r>
            <a:r>
              <a:rPr lang="en-GB" dirty="0" err="1" smtClean="0"/>
              <a:t>Plotkin</a:t>
            </a:r>
            <a:endParaRPr lang="en-GB" dirty="0" smtClean="0"/>
          </a:p>
          <a:p>
            <a:r>
              <a:rPr lang="en-GB" dirty="0" smtClean="0"/>
              <a:t>Cliff Jones</a:t>
            </a:r>
          </a:p>
          <a:p>
            <a:r>
              <a:rPr lang="en-GB" dirty="0" smtClean="0"/>
              <a:t>Tony Hoare		</a:t>
            </a:r>
            <a:r>
              <a:rPr lang="en-GB" sz="4300" b="1" dirty="0" smtClean="0">
                <a:solidFill>
                  <a:srgbClr val="FF0000"/>
                </a:solidFill>
              </a:rPr>
              <a:t>x</a:t>
            </a:r>
            <a:endParaRPr lang="en-GB" sz="43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337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Subject matter: specs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variables (p, q, r) stand for computer programs, designs, contracts, specifications,…</a:t>
            </a:r>
          </a:p>
          <a:p>
            <a:r>
              <a:rPr lang="en-GB" dirty="0" smtClean="0"/>
              <a:t>they all describe what happens inside/around  a computer that executes a given program.</a:t>
            </a:r>
          </a:p>
          <a:p>
            <a:r>
              <a:rPr lang="en-GB" dirty="0" smtClean="0"/>
              <a:t>The program itself is the most precise description</a:t>
            </a:r>
          </a:p>
          <a:p>
            <a:pPr lvl="1"/>
            <a:r>
              <a:rPr lang="en-GB" dirty="0" smtClean="0"/>
              <a:t>giving all the excruciating detail.</a:t>
            </a:r>
          </a:p>
          <a:p>
            <a:r>
              <a:rPr lang="en-GB" dirty="0" smtClean="0"/>
              <a:t>The user specification is the most abstract</a:t>
            </a:r>
          </a:p>
          <a:p>
            <a:pPr lvl="1"/>
            <a:r>
              <a:rPr lang="en-GB" dirty="0" smtClean="0"/>
              <a:t>describing only interactions with environment.</a:t>
            </a:r>
          </a:p>
          <a:p>
            <a:r>
              <a:rPr lang="en-GB" dirty="0" smtClean="0"/>
              <a:t>Designs come in between.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6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Postcondition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execution </a:t>
            </a:r>
            <a:r>
              <a:rPr lang="en-GB" dirty="0"/>
              <a:t>ends with array  A  sorted</a:t>
            </a:r>
          </a:p>
          <a:p>
            <a:r>
              <a:rPr lang="en-GB" dirty="0" smtClean="0"/>
              <a:t>Conditional correctness:</a:t>
            </a:r>
          </a:p>
          <a:p>
            <a:pPr lvl="1"/>
            <a:r>
              <a:rPr lang="en-GB" dirty="0" smtClean="0"/>
              <a:t>if </a:t>
            </a:r>
            <a:r>
              <a:rPr lang="en-GB" dirty="0"/>
              <a:t>execution ends, it ends with A </a:t>
            </a:r>
            <a:r>
              <a:rPr lang="en-GB" dirty="0" smtClean="0"/>
              <a:t>sorted</a:t>
            </a:r>
          </a:p>
          <a:p>
            <a:r>
              <a:rPr lang="en-GB" dirty="0" smtClean="0"/>
              <a:t>Precondition: </a:t>
            </a:r>
          </a:p>
          <a:p>
            <a:pPr lvl="1"/>
            <a:r>
              <a:rPr lang="en-GB" dirty="0" smtClean="0"/>
              <a:t>execution starts with x even</a:t>
            </a:r>
            <a:endParaRPr lang="en-GB" dirty="0"/>
          </a:p>
          <a:p>
            <a:r>
              <a:rPr lang="en-GB" dirty="0" smtClean="0"/>
              <a:t>Program</a:t>
            </a:r>
            <a:r>
              <a:rPr lang="en-GB" dirty="0"/>
              <a:t>:  x := </a:t>
            </a:r>
            <a:r>
              <a:rPr lang="en-GB" dirty="0" smtClean="0"/>
              <a:t>x+1 </a:t>
            </a:r>
          </a:p>
          <a:p>
            <a:pPr lvl="1"/>
            <a:r>
              <a:rPr lang="en-GB" dirty="0" smtClean="0"/>
              <a:t>the final value of x is one greater than the initial</a:t>
            </a:r>
          </a:p>
        </p:txBody>
      </p:sp>
    </p:spTree>
    <p:extLst>
      <p:ext uri="{BB962C8B-B14F-4D97-AF65-F5344CB8AC3E}">
        <p14:creationId xmlns:p14="http://schemas.microsoft.com/office/powerpoint/2010/main" val="2815805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examples of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Safety:</a:t>
            </a:r>
          </a:p>
          <a:p>
            <a:pPr lvl="1"/>
            <a:r>
              <a:rPr lang="en-GB" dirty="0" smtClean="0"/>
              <a:t>There are no buffer overflows</a:t>
            </a:r>
          </a:p>
          <a:p>
            <a:r>
              <a:rPr lang="en-GB" dirty="0" smtClean="0"/>
              <a:t>Termination:</a:t>
            </a:r>
          </a:p>
          <a:p>
            <a:pPr lvl="1"/>
            <a:r>
              <a:rPr lang="en-GB" dirty="0" smtClean="0"/>
              <a:t>execution is finite (</a:t>
            </a:r>
            <a:r>
              <a:rPr lang="en-GB" dirty="0" err="1" smtClean="0"/>
              <a:t>ie</a:t>
            </a:r>
            <a:r>
              <a:rPr lang="en-GB" dirty="0" smtClean="0"/>
              <a:t>., always ends)</a:t>
            </a:r>
          </a:p>
          <a:p>
            <a:r>
              <a:rPr lang="en-GB" dirty="0" err="1" smtClean="0"/>
              <a:t>Liveness</a:t>
            </a:r>
            <a:r>
              <a:rPr lang="en-GB" dirty="0" smtClean="0"/>
              <a:t>:</a:t>
            </a:r>
          </a:p>
          <a:p>
            <a:pPr lvl="1"/>
            <a:r>
              <a:rPr lang="en-GB" dirty="0" smtClean="0"/>
              <a:t>no infinite internal activity (</a:t>
            </a:r>
            <a:r>
              <a:rPr lang="en-GB" dirty="0" err="1" smtClean="0"/>
              <a:t>livelock</a:t>
            </a:r>
            <a:r>
              <a:rPr lang="en-GB" dirty="0" smtClean="0"/>
              <a:t>)</a:t>
            </a:r>
          </a:p>
          <a:p>
            <a:r>
              <a:rPr lang="en-GB" dirty="0" smtClean="0"/>
              <a:t>Fairness:</a:t>
            </a:r>
          </a:p>
          <a:p>
            <a:pPr lvl="1"/>
            <a:r>
              <a:rPr lang="en-GB" dirty="0" smtClean="0"/>
              <a:t>no infinite waiting </a:t>
            </a:r>
            <a:endParaRPr lang="en-GB" dirty="0"/>
          </a:p>
          <a:p>
            <a:r>
              <a:rPr lang="en-GB" dirty="0" smtClean="0"/>
              <a:t>Probability:</a:t>
            </a:r>
          </a:p>
          <a:p>
            <a:pPr lvl="1"/>
            <a:r>
              <a:rPr lang="en-GB" dirty="0" smtClean="0"/>
              <a:t>the ration of a’s to b’s tends to  1  with time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01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Also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Security</a:t>
            </a:r>
          </a:p>
          <a:p>
            <a:pPr lvl="1"/>
            <a:r>
              <a:rPr lang="en-GB" dirty="0" smtClean="0"/>
              <a:t>low programs do not access high variables</a:t>
            </a:r>
          </a:p>
          <a:p>
            <a:r>
              <a:rPr lang="en-GB" dirty="0"/>
              <a:t>S</a:t>
            </a:r>
            <a:r>
              <a:rPr lang="en-GB" dirty="0" smtClean="0"/>
              <a:t>eparation</a:t>
            </a:r>
          </a:p>
          <a:p>
            <a:pPr lvl="1"/>
            <a:r>
              <a:rPr lang="en-GB" dirty="0" smtClean="0"/>
              <a:t>threads do not assign to shared variables</a:t>
            </a:r>
          </a:p>
          <a:p>
            <a:r>
              <a:rPr lang="en-GB" dirty="0"/>
              <a:t>C</a:t>
            </a:r>
            <a:r>
              <a:rPr lang="en-GB" dirty="0" smtClean="0"/>
              <a:t>ommunication</a:t>
            </a:r>
          </a:p>
          <a:p>
            <a:pPr lvl="1"/>
            <a:r>
              <a:rPr lang="en-GB" dirty="0" smtClean="0"/>
              <a:t>outputs on channel  c  are in alphabetical order</a:t>
            </a:r>
          </a:p>
          <a:p>
            <a:r>
              <a:rPr lang="en-GB" dirty="0"/>
              <a:t>P</a:t>
            </a:r>
            <a:r>
              <a:rPr lang="en-GB" dirty="0" smtClean="0"/>
              <a:t>redictability</a:t>
            </a:r>
          </a:p>
          <a:p>
            <a:pPr lvl="1"/>
            <a:r>
              <a:rPr lang="en-GB" dirty="0" smtClean="0"/>
              <a:t>there are no race conditions</a:t>
            </a:r>
            <a:endParaRPr lang="en-GB" dirty="0"/>
          </a:p>
          <a:p>
            <a:r>
              <a:rPr lang="en-GB" dirty="0" smtClean="0"/>
              <a:t>timing</a:t>
            </a:r>
          </a:p>
          <a:p>
            <a:pPr lvl="1"/>
            <a:r>
              <a:rPr lang="en-GB" dirty="0" smtClean="0"/>
              <a:t>interval between request and response is short</a:t>
            </a:r>
          </a:p>
        </p:txBody>
      </p:sp>
    </p:spTree>
    <p:extLst>
      <p:ext uri="{BB962C8B-B14F-4D97-AF65-F5344CB8AC3E}">
        <p14:creationId xmlns:p14="http://schemas.microsoft.com/office/powerpoint/2010/main" val="369817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Advantages of 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Same laws for programs, designs, specs</a:t>
            </a:r>
          </a:p>
          <a:p>
            <a:r>
              <a:rPr lang="en-GB" dirty="0" smtClean="0"/>
              <a:t>Same laws for many forms of correctness </a:t>
            </a:r>
          </a:p>
          <a:p>
            <a:r>
              <a:rPr lang="en-GB" dirty="0" smtClean="0"/>
              <a:t>Tools based on the laws serve many purposes</a:t>
            </a:r>
          </a:p>
          <a:p>
            <a:pPr lvl="1"/>
            <a:r>
              <a:rPr lang="en-GB" dirty="0" smtClean="0"/>
              <a:t>and communicate by sound interfaces</a:t>
            </a:r>
          </a:p>
          <a:p>
            <a:r>
              <a:rPr lang="en-GB" dirty="0" smtClean="0"/>
              <a:t>Scientific controversy is resolved</a:t>
            </a:r>
          </a:p>
          <a:p>
            <a:pPr lvl="1"/>
            <a:r>
              <a:rPr lang="en-GB" dirty="0" smtClean="0"/>
              <a:t>and engineers confidently apply the science</a:t>
            </a:r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0619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27916</TotalTime>
  <Words>789</Words>
  <Application>Microsoft Office PowerPoint</Application>
  <PresentationFormat>On-screen Show (4:3)</PresentationFormat>
  <Paragraphs>272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Algebra unifies calculi of programming</vt:lpstr>
      <vt:lpstr>With Ideas from</vt:lpstr>
      <vt:lpstr>and Calculi from</vt:lpstr>
      <vt:lpstr>but in this talk, only four</vt:lpstr>
      <vt:lpstr>Subject matter: specs</vt:lpstr>
      <vt:lpstr>Example specs</vt:lpstr>
      <vt:lpstr>More examples of specs</vt:lpstr>
      <vt:lpstr>Also</vt:lpstr>
      <vt:lpstr>Advantages of unification</vt:lpstr>
      <vt:lpstr>Operators on specs</vt:lpstr>
      <vt:lpstr>The language model</vt:lpstr>
      <vt:lpstr>Laws</vt:lpstr>
      <vt:lpstr>Distribution axioms</vt:lpstr>
      <vt:lpstr>Theorems</vt:lpstr>
      <vt:lpstr>Hoare triple: {p} q {r} </vt:lpstr>
      <vt:lpstr>Milner triple: r - p -&gt; q </vt:lpstr>
      <vt:lpstr>Theorems</vt:lpstr>
      <vt:lpstr>Rule of consequence</vt:lpstr>
      <vt:lpstr>Sequential composition</vt:lpstr>
      <vt:lpstr>Small-step rule</vt:lpstr>
      <vt:lpstr>Choice</vt:lpstr>
      <vt:lpstr>Frame Law</vt:lpstr>
      <vt:lpstr>Concurrency  (and Conjunction)</vt:lpstr>
      <vt:lpstr>Concurrency</vt:lpstr>
      <vt:lpstr>Dijkstra triple: p =&gt; q\r</vt:lpstr>
      <vt:lpstr>Morgan triple:  q =&gt; r/p</vt:lpstr>
      <vt:lpstr>Theorems</vt:lpstr>
      <vt:lpstr>Theorems</vt:lpstr>
      <vt:lpstr>Unification</vt:lpstr>
      <vt:lpstr>Algebra</vt:lpstr>
      <vt:lpstr>Summary:    p;q =&gt; r</vt:lpstr>
      <vt:lpstr>Conclusions</vt:lpstr>
      <vt:lpstr>Isaac Newton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Separation Algebra</dc:title>
  <dc:creator>Tony Hoare</dc:creator>
  <cp:lastModifiedBy>Tony Hoare</cp:lastModifiedBy>
  <cp:revision>307</cp:revision>
  <cp:lastPrinted>2011-07-05T16:21:00Z</cp:lastPrinted>
  <dcterms:created xsi:type="dcterms:W3CDTF">2010-09-27T14:56:32Z</dcterms:created>
  <dcterms:modified xsi:type="dcterms:W3CDTF">2012-02-20T18:28:41Z</dcterms:modified>
</cp:coreProperties>
</file>