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93" r:id="rId4"/>
    <p:sldId id="302" r:id="rId5"/>
    <p:sldId id="259" r:id="rId6"/>
    <p:sldId id="303" r:id="rId7"/>
    <p:sldId id="304" r:id="rId8"/>
    <p:sldId id="262" r:id="rId9"/>
    <p:sldId id="263" r:id="rId10"/>
    <p:sldId id="264" r:id="rId11"/>
    <p:sldId id="305" r:id="rId12"/>
    <p:sldId id="271" r:id="rId13"/>
    <p:sldId id="306" r:id="rId14"/>
    <p:sldId id="268" r:id="rId15"/>
    <p:sldId id="267" r:id="rId16"/>
    <p:sldId id="272" r:id="rId17"/>
    <p:sldId id="273" r:id="rId18"/>
    <p:sldId id="275" r:id="rId19"/>
    <p:sldId id="307" r:id="rId20"/>
    <p:sldId id="308" r:id="rId21"/>
    <p:sldId id="294" r:id="rId22"/>
    <p:sldId id="280" r:id="rId23"/>
    <p:sldId id="309" r:id="rId24"/>
    <p:sldId id="316" r:id="rId25"/>
    <p:sldId id="312" r:id="rId26"/>
    <p:sldId id="284" r:id="rId27"/>
    <p:sldId id="313" r:id="rId28"/>
    <p:sldId id="285" r:id="rId29"/>
    <p:sldId id="298" r:id="rId30"/>
    <p:sldId id="287" r:id="rId31"/>
    <p:sldId id="314" r:id="rId32"/>
    <p:sldId id="288" r:id="rId33"/>
    <p:sldId id="289" r:id="rId34"/>
    <p:sldId id="315" r:id="rId35"/>
    <p:sldId id="290" r:id="rId36"/>
    <p:sldId id="292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D4"/>
    <a:srgbClr val="CDF4FF"/>
    <a:srgbClr val="FFF8FF"/>
    <a:srgbClr val="FF3131"/>
    <a:srgbClr val="CFCFCF"/>
    <a:srgbClr val="0DA400"/>
    <a:srgbClr val="00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89897" autoAdjust="0"/>
  </p:normalViewPr>
  <p:slideViewPr>
    <p:cSldViewPr snapToObjects="1">
      <p:cViewPr>
        <p:scale>
          <a:sx n="87" d="100"/>
          <a:sy n="87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22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Dmitriy Zheleznyakov            Lunch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E4FD-E744-DE47-9B11-B404C6E1A2E9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324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6B736-E654-294F-B398-70D54B4A3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527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algorithm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non-determinism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PTime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unexpectedness</a:t>
            </a:r>
          </a:p>
          <a:p>
            <a:r>
              <a:rPr lang="en-US" dirty="0" smtClean="0"/>
              <a:t>algorithm: step by step appears</a:t>
            </a:r>
          </a:p>
          <a:p>
            <a:r>
              <a:rPr lang="en-US" dirty="0" smtClean="0"/>
              <a:t>example, </a:t>
            </a:r>
            <a:r>
              <a:rPr lang="en-US" smtClean="0"/>
              <a:t>then 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Woman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notation, connect with UML</a:t>
            </a:r>
            <a:r>
              <a:rPr lang="en-US" baseline="0" dirty="0" smtClean="0"/>
              <a:t> diagrams</a:t>
            </a:r>
          </a:p>
          <a:p>
            <a:r>
              <a:rPr lang="en-US" baseline="0" dirty="0" smtClean="0"/>
              <a:t>running example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KB or </a:t>
            </a:r>
            <a:r>
              <a:rPr lang="en-US" baseline="0" dirty="0" err="1" smtClean="0">
                <a:sym typeface="Wingdings"/>
              </a:rPr>
              <a:t>smth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relation – no arrows</a:t>
            </a:r>
          </a:p>
          <a:p>
            <a:r>
              <a:rPr lang="en-US" baseline="0" dirty="0" smtClean="0">
                <a:sym typeface="Wingdings"/>
              </a:rPr>
              <a:t>diamond – smaller or delete(!)</a:t>
            </a:r>
          </a:p>
          <a:p>
            <a:r>
              <a:rPr lang="en-US" baseline="0" dirty="0" smtClean="0">
                <a:sym typeface="Wingdings"/>
              </a:rPr>
              <a:t>instances – another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notation, connect with UML</a:t>
            </a:r>
            <a:r>
              <a:rPr lang="en-US" baseline="0" dirty="0" smtClean="0"/>
              <a:t> diagrams</a:t>
            </a:r>
          </a:p>
          <a:p>
            <a:r>
              <a:rPr lang="en-US" baseline="0" dirty="0" smtClean="0"/>
              <a:t>running example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KB or </a:t>
            </a:r>
            <a:r>
              <a:rPr lang="en-US" baseline="0" dirty="0" err="1" smtClean="0">
                <a:sym typeface="Wingdings"/>
              </a:rPr>
              <a:t>smth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relation – no arrows</a:t>
            </a:r>
          </a:p>
          <a:p>
            <a:r>
              <a:rPr lang="en-US" baseline="0" dirty="0" smtClean="0">
                <a:sym typeface="Wingdings"/>
              </a:rPr>
              <a:t>diamond – smaller or delete(!)</a:t>
            </a:r>
          </a:p>
          <a:p>
            <a:r>
              <a:rPr lang="en-US" baseline="0" dirty="0" smtClean="0">
                <a:sym typeface="Wingdings"/>
              </a:rPr>
              <a:t>instances – another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– story about</a:t>
            </a:r>
            <a:r>
              <a:rPr lang="en-US" baseline="0" dirty="0" smtClean="0"/>
              <a:t> John, Mary, et al, then the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– story about</a:t>
            </a:r>
            <a:r>
              <a:rPr lang="en-US" baseline="0" dirty="0" smtClean="0"/>
              <a:t> John, Mary, et al, then the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useless components?</a:t>
            </a:r>
            <a:r>
              <a:rPr lang="en-US" baseline="0" dirty="0" smtClean="0"/>
              <a:t> empty concepts? explain coherency</a:t>
            </a:r>
          </a:p>
          <a:p>
            <a:r>
              <a:rPr lang="en-US" baseline="0" dirty="0" smtClean="0"/>
              <a:t>protected data?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and 3 are together?</a:t>
            </a:r>
          </a:p>
          <a:p>
            <a:r>
              <a:rPr lang="en-US" dirty="0" smtClean="0"/>
              <a:t>DL-</a:t>
            </a:r>
            <a:r>
              <a:rPr lang="en-US" dirty="0" err="1" smtClean="0"/>
              <a:t>Lite</a:t>
            </a:r>
            <a:r>
              <a:rPr lang="en-US" dirty="0" smtClean="0"/>
              <a:t> is </a:t>
            </a:r>
            <a:r>
              <a:rPr lang="en-US" dirty="0" err="1" smtClean="0"/>
              <a:t>essentionally</a:t>
            </a:r>
            <a:r>
              <a:rPr lang="en-US" dirty="0" smtClean="0"/>
              <a:t> Horn</a:t>
            </a:r>
            <a:r>
              <a:rPr lang="en-US" baseline="0" dirty="0" smtClean="0"/>
              <a:t> logic</a:t>
            </a:r>
          </a:p>
          <a:p>
            <a:r>
              <a:rPr lang="en-US" baseline="0" dirty="0" smtClean="0"/>
              <a:t>DL-</a:t>
            </a:r>
            <a:r>
              <a:rPr lang="en-US" baseline="0" dirty="0" err="1" smtClean="0"/>
              <a:t>Lite</a:t>
            </a:r>
            <a:r>
              <a:rPr lang="en-US" baseline="0" dirty="0" smtClean="0"/>
              <a:t>: 1) tractable 2) nice computational properties =&gt; 3) Horn-Logic (special slide)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algorithm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non-determinism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PTime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July, 20,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           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B736-E654-294F-B398-70D54B4A3D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rgbClr val="0000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083296" cy="715962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3505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r>
              <a:rPr kumimoji="0" lang="en-US" dirty="0" smtClean="0"/>
              <a:t>/33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ISWC, Shanghai         November,11,2010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defTabSz="508000">
              <a:tabLst>
                <a:tab pos="2151063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E46E0D-894D-B440-9C25-666893F83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083296" cy="715962"/>
          </a:xfrm>
          <a:prstGeom prst="rect">
            <a:avLst/>
          </a:prstGeom>
        </p:spPr>
        <p:txBody>
          <a:bodyPr bIns="91440" anchor="t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3504" y="1295400"/>
            <a:ext cx="8083296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53000" y="6366982"/>
            <a:ext cx="36957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ISWC, Shanghai         November,11,2010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386032"/>
            <a:ext cx="4724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508000">
              <a:tabLst>
                <a:tab pos="2695575" algn="l"/>
              </a:tabLst>
            </a:pPr>
            <a:r>
              <a:rPr lang="en-US" smtClean="0"/>
              <a:t>Dmitriy Zheleznyakov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3504" y="989012"/>
            <a:ext cx="8083296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0000FF"/>
        </a:buClr>
        <a:buSzPct val="100000"/>
        <a:buFont typeface="Wingdings" charset="2"/>
        <a:buChar char="§"/>
        <a:defRPr kumimoji="0"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548640" indent="-228600" algn="l" rtl="0" eaLnBrk="1" latinLnBrk="0" hangingPunct="1">
        <a:spcBef>
          <a:spcPts val="370"/>
        </a:spcBef>
        <a:buClr>
          <a:srgbClr val="0000FF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399"/>
            <a:ext cx="6400800" cy="28956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D. </a:t>
            </a:r>
            <a:r>
              <a:rPr lang="en-US" dirty="0" err="1" smtClean="0">
                <a:solidFill>
                  <a:schemeClr val="tx1"/>
                </a:solidFill>
              </a:rPr>
              <a:t>Calvanese</a:t>
            </a:r>
            <a:r>
              <a:rPr lang="en-US" dirty="0" smtClean="0">
                <a:solidFill>
                  <a:schemeClr val="tx1"/>
                </a:solidFill>
              </a:rPr>
              <a:t>, E. </a:t>
            </a:r>
            <a:r>
              <a:rPr lang="en-US" dirty="0" err="1" smtClean="0">
                <a:solidFill>
                  <a:schemeClr val="tx1"/>
                </a:solidFill>
              </a:rPr>
              <a:t>Kharlamov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W. Nutt, and </a:t>
            </a:r>
            <a:r>
              <a:rPr lang="en-US" u="sng" dirty="0" smtClean="0">
                <a:solidFill>
                  <a:schemeClr val="tx1"/>
                </a:solidFill>
              </a:rPr>
              <a:t>D. </a:t>
            </a:r>
            <a:r>
              <a:rPr lang="en-US" u="sng" dirty="0" err="1" smtClean="0">
                <a:solidFill>
                  <a:schemeClr val="tx1"/>
                </a:solidFill>
              </a:rPr>
              <a:t>Zheleznyakov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Free University of </a:t>
            </a:r>
            <a:r>
              <a:rPr lang="en-US" dirty="0" err="1" smtClean="0">
                <a:solidFill>
                  <a:schemeClr val="tx1"/>
                </a:solidFill>
              </a:rPr>
              <a:t>Bozen</a:t>
            </a:r>
            <a:r>
              <a:rPr lang="en-US" dirty="0" smtClean="0">
                <a:solidFill>
                  <a:schemeClr val="tx1"/>
                </a:solidFill>
              </a:rPr>
              <a:t>-Bolzano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ISWC, Shanghai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November, 2010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DL-</a:t>
            </a:r>
            <a:r>
              <a:rPr lang="en-US" dirty="0" err="1" smtClean="0"/>
              <a:t>Lite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Knowledge Bases</a:t>
            </a:r>
            <a:endParaRPr lang="en-US" dirty="0"/>
          </a:p>
        </p:txBody>
      </p:sp>
      <p:pic>
        <p:nvPicPr>
          <p:cNvPr id="4" name="Picture 4" descr="fub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3296" y="93491"/>
            <a:ext cx="3306763" cy="1185862"/>
          </a:xfrm>
          <a:prstGeom prst="rect">
            <a:avLst/>
          </a:prstGeom>
          <a:noFill/>
        </p:spPr>
      </p:pic>
      <p:pic>
        <p:nvPicPr>
          <p:cNvPr id="6" name="Picture 5" descr="krdb-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661025"/>
            <a:ext cx="1433513" cy="10033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51725" y="5661025"/>
            <a:ext cx="143986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Previous Work Help?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96000"/>
            <a:ext cx="8001000" cy="4723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Knowledge evolution </a:t>
            </a:r>
            <a:br>
              <a:rPr lang="en-US" dirty="0" smtClean="0"/>
            </a:br>
            <a:r>
              <a:rPr lang="en-US" dirty="0" smtClean="0"/>
              <a:t>was studied by the AI community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Primarily for Propositional Logic (PL)</a:t>
            </a:r>
          </a:p>
          <a:p>
            <a:r>
              <a:rPr lang="en-US" dirty="0" smtClean="0"/>
              <a:t>Two main types of approaches to evolution in PL:</a:t>
            </a:r>
          </a:p>
          <a:p>
            <a:pPr marL="834390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600" dirty="0" smtClean="0">
                <a:solidFill>
                  <a:srgbClr val="0000FF"/>
                </a:solidFill>
              </a:rPr>
              <a:t>Model-Based Approaches </a:t>
            </a:r>
            <a:r>
              <a:rPr lang="en-US" sz="2600" dirty="0" smtClean="0"/>
              <a:t>(MBAs)</a:t>
            </a:r>
            <a:br>
              <a:rPr lang="en-US" sz="2600" dirty="0" smtClean="0"/>
            </a:br>
            <a:r>
              <a:rPr lang="en-US" sz="2600" dirty="0" smtClean="0"/>
              <a:t>operate with </a:t>
            </a:r>
            <a:r>
              <a:rPr lang="en-US" sz="2600" dirty="0" smtClean="0">
                <a:solidFill>
                  <a:srgbClr val="FF3131"/>
                </a:solidFill>
              </a:rPr>
              <a:t>set of models</a:t>
            </a:r>
          </a:p>
          <a:p>
            <a:pPr marL="83439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600" dirty="0" smtClean="0">
                <a:solidFill>
                  <a:srgbClr val="0000FF"/>
                </a:solidFill>
              </a:rPr>
              <a:t>Formula-Based Approaches </a:t>
            </a:r>
            <a:r>
              <a:rPr lang="en-US" sz="2600" dirty="0" smtClean="0"/>
              <a:t>(</a:t>
            </a:r>
            <a:r>
              <a:rPr lang="en-US" sz="2600" dirty="0" err="1" smtClean="0"/>
              <a:t>FBAs</a:t>
            </a:r>
            <a:r>
              <a:rPr lang="en-US" sz="2600" dirty="0" smtClean="0"/>
              <a:t>)</a:t>
            </a:r>
            <a:br>
              <a:rPr lang="en-US" sz="2600" dirty="0" smtClean="0"/>
            </a:br>
            <a:r>
              <a:rPr lang="en-US" sz="2600" dirty="0" smtClean="0"/>
              <a:t>operate with </a:t>
            </a:r>
            <a:r>
              <a:rPr lang="en-US" sz="2600" dirty="0" smtClean="0">
                <a:solidFill>
                  <a:srgbClr val="FF3131"/>
                </a:solidFill>
              </a:rPr>
              <a:t>set of formulas</a:t>
            </a:r>
          </a:p>
          <a:p>
            <a:pPr marL="263525" indent="-263525"/>
            <a:r>
              <a:rPr lang="en-US" dirty="0" smtClean="0"/>
              <a:t>Which of them are applicable to DL-</a:t>
            </a:r>
            <a:r>
              <a:rPr lang="en-US" err="1" smtClean="0"/>
              <a:t>Lite</a:t>
            </a:r>
            <a:r>
              <a:rPr lang="en-US" smtClean="0"/>
              <a:t> </a:t>
            </a:r>
            <a:r>
              <a:rPr lang="en-US" smtClean="0"/>
              <a:t>evolution?</a:t>
            </a:r>
            <a:endParaRPr lang="en-US" dirty="0" smtClean="0"/>
          </a:p>
          <a:p>
            <a:pPr marL="560070" indent="-514350">
              <a:buClr>
                <a:schemeClr val="tx1"/>
              </a:buClr>
              <a:buNone/>
            </a:pPr>
            <a:endParaRPr lang="en-US" sz="2800" dirty="0" smtClean="0">
              <a:solidFill>
                <a:srgbClr val="FF313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10/31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419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Requirements for an evolution operator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Attempt to apply classical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/>
              <a:t>Model-Based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Formula-Based approaches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Our proposal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Bold Semantics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Careful Semantics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 Conclusion</a:t>
            </a:r>
            <a:endParaRPr lang="en-US" dirty="0">
              <a:solidFill>
                <a:srgbClr val="CFCFC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Model-Based Approaches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3200400" y="2108017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1"/>
          <p:cNvGrpSpPr/>
          <p:nvPr/>
        </p:nvGrpSpPr>
        <p:grpSpPr>
          <a:xfrm>
            <a:off x="205313" y="1790993"/>
            <a:ext cx="2702243" cy="1866607"/>
            <a:chOff x="457201" y="1678445"/>
            <a:chExt cx="5404486" cy="3733213"/>
          </a:xfrm>
        </p:grpSpPr>
        <p:grpSp>
          <p:nvGrpSpPr>
            <p:cNvPr id="6" name="Group 22"/>
            <p:cNvGrpSpPr/>
            <p:nvPr/>
          </p:nvGrpSpPr>
          <p:grpSpPr>
            <a:xfrm>
              <a:off x="457201" y="1690687"/>
              <a:ext cx="1228343" cy="900000"/>
              <a:chOff x="1143000" y="2092324"/>
              <a:chExt cx="1462313" cy="1016495"/>
            </a:xfrm>
          </p:grpSpPr>
          <p:sp>
            <p:nvSpPr>
              <p:cNvPr id="6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Single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3"/>
            <p:cNvGrpSpPr/>
            <p:nvPr/>
          </p:nvGrpSpPr>
          <p:grpSpPr>
            <a:xfrm>
              <a:off x="4105656" y="1690687"/>
              <a:ext cx="1228343" cy="900000"/>
              <a:chOff x="1143000" y="2092324"/>
              <a:chExt cx="1462313" cy="1016495"/>
            </a:xfrm>
          </p:grpSpPr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Husband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John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2"/>
            <p:cNvGrpSpPr/>
            <p:nvPr/>
          </p:nvGrpSpPr>
          <p:grpSpPr>
            <a:xfrm>
              <a:off x="2317776" y="2702693"/>
              <a:ext cx="1224000" cy="900000"/>
              <a:chOff x="1148170" y="2149476"/>
              <a:chExt cx="1457143" cy="1016495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RentSub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10800000" flipH="1">
                <a:off x="1148170" y="2492043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8"/>
            <p:cNvGrpSpPr/>
            <p:nvPr/>
          </p:nvGrpSpPr>
          <p:grpSpPr>
            <a:xfrm>
              <a:off x="4110000" y="4511658"/>
              <a:ext cx="1224000" cy="900000"/>
              <a:chOff x="1148170" y="2092324"/>
              <a:chExt cx="1457143" cy="1016495"/>
            </a:xfrm>
          </p:grpSpPr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Wife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Mary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10" name="Group 35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1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31257" y="1219200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Knowledge </a:t>
            </a:r>
            <a:r>
              <a:rPr lang="en-US" dirty="0" smtClean="0">
                <a:latin typeface="Chalkduster"/>
                <a:cs typeface="Chalkduster"/>
              </a:rPr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1" name="Group 78"/>
          <p:cNvGrpSpPr/>
          <p:nvPr/>
        </p:nvGrpSpPr>
        <p:grpSpPr>
          <a:xfrm>
            <a:off x="1300498" y="4990025"/>
            <a:ext cx="1542288" cy="1176678"/>
            <a:chOff x="457200" y="3058302"/>
            <a:chExt cx="3084576" cy="2353356"/>
          </a:xfrm>
          <a:effectLst/>
        </p:grpSpPr>
        <p:grpSp>
          <p:nvGrpSpPr>
            <p:cNvPr id="12" name="Group 26"/>
            <p:cNvGrpSpPr/>
            <p:nvPr/>
          </p:nvGrpSpPr>
          <p:grpSpPr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8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Cleric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9"/>
            <p:cNvGrpSpPr/>
            <p:nvPr/>
          </p:nvGrpSpPr>
          <p:grpSpPr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8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Carl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Priest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Adam Bob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38200" y="4419077"/>
            <a:ext cx="214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Knowledge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124200" y="1676400"/>
            <a:ext cx="95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2" name="Right Arrow 91"/>
          <p:cNvSpPr/>
          <p:nvPr/>
        </p:nvSpPr>
        <p:spPr>
          <a:xfrm>
            <a:off x="3200400" y="5458968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124200" y="5027351"/>
            <a:ext cx="9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5" name="Picture 21" descr="databas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917700"/>
            <a:ext cx="679450" cy="768350"/>
          </a:xfrm>
          <a:prstGeom prst="rect">
            <a:avLst/>
          </a:prstGeom>
          <a:noFill/>
        </p:spPr>
      </p:pic>
      <p:pic>
        <p:nvPicPr>
          <p:cNvPr id="96" name="Picture 22" descr="databa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917700"/>
            <a:ext cx="639762" cy="792163"/>
          </a:xfrm>
          <a:prstGeom prst="rect">
            <a:avLst/>
          </a:prstGeom>
          <a:noFill/>
        </p:spPr>
      </p:pic>
      <p:pic>
        <p:nvPicPr>
          <p:cNvPr id="97" name="Picture 23" descr="databas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917700"/>
            <a:ext cx="615950" cy="779463"/>
          </a:xfrm>
          <a:prstGeom prst="rect">
            <a:avLst/>
          </a:prstGeom>
          <a:noFill/>
        </p:spPr>
      </p:pic>
      <p:pic>
        <p:nvPicPr>
          <p:cNvPr id="98" name="Picture 59" descr="database-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45125"/>
            <a:ext cx="812800" cy="612775"/>
          </a:xfrm>
          <a:prstGeom prst="rect">
            <a:avLst/>
          </a:prstGeom>
          <a:noFill/>
        </p:spPr>
      </p:pic>
      <p:pic>
        <p:nvPicPr>
          <p:cNvPr id="99" name="Picture 60" descr="database-5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445125"/>
            <a:ext cx="935037" cy="601663"/>
          </a:xfrm>
          <a:prstGeom prst="rect">
            <a:avLst/>
          </a:prstGeom>
          <a:noFill/>
        </p:spPr>
      </p:pic>
      <p:pic>
        <p:nvPicPr>
          <p:cNvPr id="100" name="Picture 61" descr="database-6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5445125"/>
            <a:ext cx="782638" cy="635000"/>
          </a:xfrm>
          <a:prstGeom prst="rect">
            <a:avLst/>
          </a:prstGeom>
          <a:noFill/>
        </p:spPr>
      </p:pic>
      <p:pic>
        <p:nvPicPr>
          <p:cNvPr id="101" name="Picture 62" descr="t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5445125"/>
            <a:ext cx="863600" cy="584200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1905000" y="2552343"/>
            <a:ext cx="6253311" cy="24006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4625">
              <a:spcAft>
                <a:spcPts val="1800"/>
              </a:spcAft>
              <a:buClr>
                <a:srgbClr val="0000FF"/>
              </a:buClr>
              <a:buFont typeface="Wingdings" charset="2"/>
              <a:buChar char="§"/>
            </a:pPr>
            <a:r>
              <a:rPr lang="en-US" sz="2400" i="1" dirty="0" err="1" smtClean="0">
                <a:latin typeface="Arial (Body)"/>
                <a:cs typeface="Arial (Body)"/>
              </a:rPr>
              <a:t>Mod</a:t>
            </a:r>
            <a:r>
              <a:rPr lang="en-US" sz="2400" dirty="0" err="1" smtClean="0"/>
              <a:t>(</a:t>
            </a:r>
            <a:r>
              <a:rPr lang="en-US" sz="2400" dirty="0" err="1" smtClean="0">
                <a:latin typeface="Chalkduster"/>
                <a:cs typeface="Chalkduster"/>
              </a:rPr>
              <a:t>N</a:t>
            </a:r>
            <a:r>
              <a:rPr lang="en-US" sz="2400" dirty="0" smtClean="0"/>
              <a:t>) are too many models</a:t>
            </a:r>
          </a:p>
          <a:p>
            <a:pPr indent="174625">
              <a:spcAft>
                <a:spcPts val="1800"/>
              </a:spcAft>
              <a:buClr>
                <a:srgbClr val="0000FF"/>
              </a:buClr>
              <a:buFont typeface="Wingdings" charset="2"/>
              <a:buChar char="§"/>
            </a:pPr>
            <a:r>
              <a:rPr lang="en-US" sz="2400" dirty="0" smtClean="0"/>
              <a:t>Keep those that are “closest” to </a:t>
            </a:r>
            <a:r>
              <a:rPr lang="en-US" sz="2400" i="1" dirty="0" err="1" smtClean="0">
                <a:latin typeface="Arial (Body)"/>
                <a:cs typeface="Arial (Body)"/>
              </a:rPr>
              <a:t>Mod</a:t>
            </a:r>
            <a:r>
              <a:rPr lang="en-US" sz="2400" dirty="0" err="1" smtClean="0"/>
              <a:t>(</a:t>
            </a:r>
            <a:r>
              <a:rPr lang="en-US" sz="2400" dirty="0" err="1" smtClean="0">
                <a:latin typeface="Chalkduster"/>
                <a:cs typeface="Chalkduster"/>
              </a:rPr>
              <a:t>K</a:t>
            </a:r>
            <a:r>
              <a:rPr lang="en-US" sz="2400" dirty="0" smtClean="0"/>
              <a:t>)</a:t>
            </a:r>
          </a:p>
          <a:p>
            <a:pPr indent="174625">
              <a:buClr>
                <a:srgbClr val="0000FF"/>
              </a:buClr>
              <a:buFont typeface="Wingdings" charset="2"/>
              <a:buChar char="§"/>
            </a:pPr>
            <a:r>
              <a:rPr lang="en-US" sz="2400" dirty="0" smtClean="0"/>
              <a:t>Two </a:t>
            </a:r>
            <a:r>
              <a:rPr lang="en-US" sz="2400" dirty="0" err="1" smtClean="0"/>
              <a:t>flavours</a:t>
            </a:r>
            <a:r>
              <a:rPr lang="en-US" sz="2400" dirty="0" smtClean="0"/>
              <a:t> of Model-Based Approaches: </a:t>
            </a:r>
          </a:p>
          <a:p>
            <a:pPr lvl="1" indent="174625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Local</a:t>
            </a:r>
          </a:p>
          <a:p>
            <a:pPr lvl="1" indent="174625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Global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12/31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1" grpId="0"/>
      <p:bldP spid="92" grpId="0" animBg="1"/>
      <p:bldP spid="93" grpId="0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Model-Based Approaches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3200400" y="2108017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205313" y="1790993"/>
            <a:ext cx="2702243" cy="1866607"/>
            <a:chOff x="457201" y="1678445"/>
            <a:chExt cx="5404486" cy="3733213"/>
          </a:xfrm>
        </p:grpSpPr>
        <p:grpSp>
          <p:nvGrpSpPr>
            <p:cNvPr id="4" name="Group 22"/>
            <p:cNvGrpSpPr/>
            <p:nvPr/>
          </p:nvGrpSpPr>
          <p:grpSpPr>
            <a:xfrm>
              <a:off x="457201" y="1690687"/>
              <a:ext cx="1228343" cy="900000"/>
              <a:chOff x="1143000" y="2092324"/>
              <a:chExt cx="1462313" cy="1016495"/>
            </a:xfrm>
          </p:grpSpPr>
          <p:sp>
            <p:nvSpPr>
              <p:cNvPr id="6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Single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3"/>
            <p:cNvGrpSpPr/>
            <p:nvPr/>
          </p:nvGrpSpPr>
          <p:grpSpPr>
            <a:xfrm>
              <a:off x="4105656" y="1690687"/>
              <a:ext cx="1228343" cy="900000"/>
              <a:chOff x="1143000" y="2092324"/>
              <a:chExt cx="1462313" cy="1016495"/>
            </a:xfrm>
          </p:grpSpPr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Husband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John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2"/>
            <p:cNvGrpSpPr/>
            <p:nvPr/>
          </p:nvGrpSpPr>
          <p:grpSpPr>
            <a:xfrm>
              <a:off x="2317776" y="2702693"/>
              <a:ext cx="1224000" cy="900000"/>
              <a:chOff x="1148170" y="2149476"/>
              <a:chExt cx="1457143" cy="1016495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RentSub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10800000" flipH="1">
                <a:off x="1148170" y="2492043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8"/>
            <p:cNvGrpSpPr/>
            <p:nvPr/>
          </p:nvGrpSpPr>
          <p:grpSpPr>
            <a:xfrm>
              <a:off x="4110000" y="4511658"/>
              <a:ext cx="1224000" cy="900000"/>
              <a:chOff x="1148170" y="2092324"/>
              <a:chExt cx="1457143" cy="1016495"/>
            </a:xfrm>
          </p:grpSpPr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Wife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Mary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8" name="Group 35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1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31257" y="1219200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Knowledge </a:t>
            </a:r>
            <a:r>
              <a:rPr lang="en-US" dirty="0" smtClean="0">
                <a:latin typeface="Chalkduster"/>
                <a:cs typeface="Chalkduster"/>
              </a:rPr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9" name="Group 78"/>
          <p:cNvGrpSpPr/>
          <p:nvPr/>
        </p:nvGrpSpPr>
        <p:grpSpPr>
          <a:xfrm>
            <a:off x="1300498" y="4990025"/>
            <a:ext cx="1542288" cy="1176678"/>
            <a:chOff x="457200" y="3058302"/>
            <a:chExt cx="3084576" cy="2353356"/>
          </a:xfrm>
          <a:effectLst/>
        </p:grpSpPr>
        <p:grpSp>
          <p:nvGrpSpPr>
            <p:cNvPr id="10" name="Group 26"/>
            <p:cNvGrpSpPr/>
            <p:nvPr/>
          </p:nvGrpSpPr>
          <p:grpSpPr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8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Cleric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9"/>
            <p:cNvGrpSpPr/>
            <p:nvPr/>
          </p:nvGrpSpPr>
          <p:grpSpPr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8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Carl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5"/>
            <p:cNvGrpSpPr/>
            <p:nvPr/>
          </p:nvGrpSpPr>
          <p:grpSpPr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Priest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Adam Bob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38200" y="4419077"/>
            <a:ext cx="214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Knowledge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124200" y="1676400"/>
            <a:ext cx="95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2" name="Right Arrow 91"/>
          <p:cNvSpPr/>
          <p:nvPr/>
        </p:nvSpPr>
        <p:spPr>
          <a:xfrm>
            <a:off x="3200400" y="5458968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124200" y="5027351"/>
            <a:ext cx="9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5" name="Picture 21" descr="databas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917700"/>
            <a:ext cx="679450" cy="768350"/>
          </a:xfrm>
          <a:prstGeom prst="rect">
            <a:avLst/>
          </a:prstGeom>
          <a:noFill/>
        </p:spPr>
      </p:pic>
      <p:pic>
        <p:nvPicPr>
          <p:cNvPr id="96" name="Picture 22" descr="databa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917700"/>
            <a:ext cx="639762" cy="792163"/>
          </a:xfrm>
          <a:prstGeom prst="rect">
            <a:avLst/>
          </a:prstGeom>
          <a:noFill/>
        </p:spPr>
      </p:pic>
      <p:pic>
        <p:nvPicPr>
          <p:cNvPr id="97" name="Picture 23" descr="databas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917700"/>
            <a:ext cx="615950" cy="779463"/>
          </a:xfrm>
          <a:prstGeom prst="rect">
            <a:avLst/>
          </a:prstGeom>
          <a:noFill/>
        </p:spPr>
      </p:pic>
      <p:pic>
        <p:nvPicPr>
          <p:cNvPr id="98" name="Picture 59" descr="database-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45125"/>
            <a:ext cx="812800" cy="612775"/>
          </a:xfrm>
          <a:prstGeom prst="rect">
            <a:avLst/>
          </a:prstGeom>
          <a:noFill/>
        </p:spPr>
      </p:pic>
      <p:pic>
        <p:nvPicPr>
          <p:cNvPr id="99" name="Picture 60" descr="database-5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445125"/>
            <a:ext cx="935037" cy="601663"/>
          </a:xfrm>
          <a:prstGeom prst="rect">
            <a:avLst/>
          </a:prstGeom>
          <a:noFill/>
        </p:spPr>
      </p:pic>
      <p:pic>
        <p:nvPicPr>
          <p:cNvPr id="100" name="Picture 61" descr="database-6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5445125"/>
            <a:ext cx="782638" cy="635000"/>
          </a:xfrm>
          <a:prstGeom prst="rect">
            <a:avLst/>
          </a:prstGeom>
          <a:noFill/>
        </p:spPr>
      </p:pic>
      <p:pic>
        <p:nvPicPr>
          <p:cNvPr id="101" name="Picture 62" descr="t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5445125"/>
            <a:ext cx="863600" cy="584200"/>
          </a:xfrm>
          <a:prstGeom prst="rect">
            <a:avLst/>
          </a:prstGeom>
          <a:noFill/>
        </p:spPr>
      </p:pic>
      <p:sp>
        <p:nvSpPr>
          <p:cNvPr id="102" name="Line 74"/>
          <p:cNvSpPr>
            <a:spLocks noChangeShapeType="1"/>
          </p:cNvSpPr>
          <p:nvPr/>
        </p:nvSpPr>
        <p:spPr bwMode="auto">
          <a:xfrm flipH="1">
            <a:off x="5119688" y="2852738"/>
            <a:ext cx="0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75"/>
          <p:cNvSpPr>
            <a:spLocks noChangeShapeType="1"/>
          </p:cNvSpPr>
          <p:nvPr/>
        </p:nvSpPr>
        <p:spPr bwMode="auto">
          <a:xfrm>
            <a:off x="5119689" y="2852737"/>
            <a:ext cx="952059" cy="2531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76"/>
          <p:cNvSpPr>
            <a:spLocks noChangeShapeType="1"/>
          </p:cNvSpPr>
          <p:nvPr/>
        </p:nvSpPr>
        <p:spPr bwMode="auto">
          <a:xfrm>
            <a:off x="5119688" y="2852738"/>
            <a:ext cx="1966912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77"/>
          <p:cNvSpPr>
            <a:spLocks noChangeShapeType="1"/>
          </p:cNvSpPr>
          <p:nvPr/>
        </p:nvSpPr>
        <p:spPr bwMode="auto">
          <a:xfrm>
            <a:off x="5119688" y="2852738"/>
            <a:ext cx="3095625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81"/>
          <p:cNvSpPr>
            <a:spLocks noChangeShapeType="1"/>
          </p:cNvSpPr>
          <p:nvPr/>
        </p:nvSpPr>
        <p:spPr bwMode="auto">
          <a:xfrm flipH="1">
            <a:off x="5335588" y="2856770"/>
            <a:ext cx="1238250" cy="25153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82"/>
          <p:cNvSpPr>
            <a:spLocks noChangeShapeType="1"/>
          </p:cNvSpPr>
          <p:nvPr/>
        </p:nvSpPr>
        <p:spPr bwMode="auto">
          <a:xfrm flipH="1">
            <a:off x="6199188" y="2852737"/>
            <a:ext cx="374650" cy="25209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83"/>
          <p:cNvSpPr>
            <a:spLocks noChangeShapeType="1"/>
          </p:cNvSpPr>
          <p:nvPr/>
        </p:nvSpPr>
        <p:spPr bwMode="auto">
          <a:xfrm>
            <a:off x="6573839" y="2856770"/>
            <a:ext cx="648764" cy="25013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84"/>
          <p:cNvSpPr>
            <a:spLocks noChangeShapeType="1"/>
          </p:cNvSpPr>
          <p:nvPr/>
        </p:nvSpPr>
        <p:spPr bwMode="auto">
          <a:xfrm>
            <a:off x="6573838" y="2852738"/>
            <a:ext cx="1786391" cy="25185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87"/>
          <p:cNvSpPr>
            <a:spLocks noChangeShapeType="1"/>
          </p:cNvSpPr>
          <p:nvPr/>
        </p:nvSpPr>
        <p:spPr bwMode="auto">
          <a:xfrm flipH="1">
            <a:off x="7353299" y="2852738"/>
            <a:ext cx="574675" cy="2505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89"/>
          <p:cNvSpPr>
            <a:spLocks noChangeShapeType="1"/>
          </p:cNvSpPr>
          <p:nvPr/>
        </p:nvSpPr>
        <p:spPr bwMode="auto">
          <a:xfrm>
            <a:off x="7927975" y="2852738"/>
            <a:ext cx="576263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90"/>
          <p:cNvSpPr>
            <a:spLocks noChangeShapeType="1"/>
          </p:cNvSpPr>
          <p:nvPr/>
        </p:nvSpPr>
        <p:spPr bwMode="auto">
          <a:xfrm flipH="1">
            <a:off x="6272213" y="2852738"/>
            <a:ext cx="1655762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91"/>
          <p:cNvSpPr>
            <a:spLocks noChangeShapeType="1"/>
          </p:cNvSpPr>
          <p:nvPr/>
        </p:nvSpPr>
        <p:spPr bwMode="auto">
          <a:xfrm flipH="1">
            <a:off x="4876799" y="2852738"/>
            <a:ext cx="3051175" cy="2505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791124" y="6019800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60103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0771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82201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471135" y="5318381"/>
            <a:ext cx="1031800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665256" y="5317200"/>
            <a:ext cx="1031800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68572" y="5317200"/>
            <a:ext cx="1031800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883600" y="5318381"/>
            <a:ext cx="1031800" cy="1137764"/>
          </a:xfrm>
          <a:prstGeom prst="rect">
            <a:avLst/>
          </a:prstGeom>
          <a:solidFill>
            <a:srgbClr val="CFCFCF">
              <a:alpha val="7000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469344" y="5317200"/>
            <a:ext cx="3331028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4473575" y="4788409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result of evolution: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Oval 208"/>
          <p:cNvSpPr>
            <a:spLocks noChangeArrowheads="1"/>
          </p:cNvSpPr>
          <p:nvPr/>
        </p:nvSpPr>
        <p:spPr bwMode="auto">
          <a:xfrm>
            <a:off x="4491037" y="1676400"/>
            <a:ext cx="1223963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208"/>
          <p:cNvSpPr>
            <a:spLocks noChangeArrowheads="1"/>
          </p:cNvSpPr>
          <p:nvPr/>
        </p:nvSpPr>
        <p:spPr bwMode="auto">
          <a:xfrm>
            <a:off x="5938837" y="1676400"/>
            <a:ext cx="1223963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208"/>
          <p:cNvSpPr>
            <a:spLocks noChangeArrowheads="1"/>
          </p:cNvSpPr>
          <p:nvPr/>
        </p:nvSpPr>
        <p:spPr bwMode="auto">
          <a:xfrm>
            <a:off x="7310437" y="1676400"/>
            <a:ext cx="1223963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4029075" y="35004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Minimal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distance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Text Box 78"/>
          <p:cNvSpPr txBox="1">
            <a:spLocks noChangeArrowheads="1"/>
          </p:cNvSpPr>
          <p:nvPr/>
        </p:nvSpPr>
        <p:spPr bwMode="auto">
          <a:xfrm>
            <a:off x="5410200" y="349991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Minimal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distance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Text Box 78"/>
          <p:cNvSpPr txBox="1">
            <a:spLocks noChangeArrowheads="1"/>
          </p:cNvSpPr>
          <p:nvPr/>
        </p:nvSpPr>
        <p:spPr bwMode="auto">
          <a:xfrm>
            <a:off x="6162675" y="35052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Minimal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distance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Text Box 78"/>
          <p:cNvSpPr txBox="1">
            <a:spLocks noChangeArrowheads="1"/>
          </p:cNvSpPr>
          <p:nvPr/>
        </p:nvSpPr>
        <p:spPr bwMode="auto">
          <a:xfrm>
            <a:off x="7686675" y="35052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Minimal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distance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13/31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21" grpId="0"/>
      <p:bldP spid="122" grpId="0"/>
      <p:bldP spid="123" grpId="0"/>
      <p:bldP spid="124" grpId="0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9" grpId="0" animBg="1"/>
      <p:bldP spid="130" grpId="0"/>
      <p:bldP spid="75" grpId="0" animBg="1"/>
      <p:bldP spid="75" grpId="1" animBg="1"/>
      <p:bldP spid="76" grpId="0" animBg="1"/>
      <p:bldP spid="76" grpId="1" animBg="1"/>
      <p:bldP spid="78" grpId="0" animBg="1"/>
      <p:bldP spid="78" grpId="1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Model-Based Approaches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00400" y="2108017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5313" y="1790993"/>
            <a:ext cx="2702243" cy="1866607"/>
            <a:chOff x="457201" y="1678445"/>
            <a:chExt cx="5404486" cy="3733213"/>
          </a:xfrm>
        </p:grpSpPr>
        <p:grpSp>
          <p:nvGrpSpPr>
            <p:cNvPr id="7" name="Group 22"/>
            <p:cNvGrpSpPr/>
            <p:nvPr/>
          </p:nvGrpSpPr>
          <p:grpSpPr>
            <a:xfrm>
              <a:off x="457201" y="1690687"/>
              <a:ext cx="1228343" cy="900000"/>
              <a:chOff x="1143000" y="2092324"/>
              <a:chExt cx="1462313" cy="1016495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Single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3"/>
            <p:cNvGrpSpPr/>
            <p:nvPr/>
          </p:nvGrpSpPr>
          <p:grpSpPr>
            <a:xfrm>
              <a:off x="4105656" y="1690687"/>
              <a:ext cx="1228343" cy="900000"/>
              <a:chOff x="1143000" y="2092324"/>
              <a:chExt cx="1462313" cy="1016495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Husband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John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2"/>
            <p:cNvGrpSpPr/>
            <p:nvPr/>
          </p:nvGrpSpPr>
          <p:grpSpPr>
            <a:xfrm>
              <a:off x="2317776" y="2702693"/>
              <a:ext cx="1224000" cy="900000"/>
              <a:chOff x="1148170" y="2149476"/>
              <a:chExt cx="1457143" cy="1016495"/>
            </a:xfrm>
          </p:grpSpPr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RentSub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0800000" flipH="1">
                <a:off x="1148170" y="2492043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8"/>
            <p:cNvGrpSpPr/>
            <p:nvPr/>
          </p:nvGrpSpPr>
          <p:grpSpPr>
            <a:xfrm>
              <a:off x="4110000" y="4511658"/>
              <a:ext cx="1224000" cy="900000"/>
              <a:chOff x="1148170" y="2092324"/>
              <a:chExt cx="1457143" cy="101649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Wife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Mary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14" name="Group 35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1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24200" y="1676400"/>
            <a:ext cx="95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3200400" y="5458968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24200" y="5027351"/>
            <a:ext cx="102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>
                <a:latin typeface="Chalkduster"/>
                <a:cs typeface="Chalkduster"/>
              </a:rPr>
              <a:t>’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3" name="Picture 21" descr="databas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917700"/>
            <a:ext cx="679450" cy="768350"/>
          </a:xfrm>
          <a:prstGeom prst="rect">
            <a:avLst/>
          </a:prstGeom>
          <a:noFill/>
        </p:spPr>
      </p:pic>
      <p:pic>
        <p:nvPicPr>
          <p:cNvPr id="34" name="Picture 22" descr="databa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917700"/>
            <a:ext cx="639762" cy="792163"/>
          </a:xfrm>
          <a:prstGeom prst="rect">
            <a:avLst/>
          </a:prstGeom>
          <a:noFill/>
        </p:spPr>
      </p:pic>
      <p:pic>
        <p:nvPicPr>
          <p:cNvPr id="35" name="Picture 23" descr="databas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917700"/>
            <a:ext cx="615950" cy="779463"/>
          </a:xfrm>
          <a:prstGeom prst="rect">
            <a:avLst/>
          </a:prstGeom>
          <a:noFill/>
        </p:spPr>
      </p:pic>
      <p:pic>
        <p:nvPicPr>
          <p:cNvPr id="36" name="Picture 59" descr="database-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45125"/>
            <a:ext cx="812800" cy="612775"/>
          </a:xfrm>
          <a:prstGeom prst="rect">
            <a:avLst/>
          </a:prstGeom>
          <a:noFill/>
        </p:spPr>
      </p:pic>
      <p:pic>
        <p:nvPicPr>
          <p:cNvPr id="38" name="Picture 61" descr="database-6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445125"/>
            <a:ext cx="782638" cy="635000"/>
          </a:xfrm>
          <a:prstGeom prst="rect">
            <a:avLst/>
          </a:prstGeom>
          <a:noFill/>
        </p:spPr>
      </p:pic>
      <p:pic>
        <p:nvPicPr>
          <p:cNvPr id="39" name="Picture 62" descr="tab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3425" y="5445125"/>
            <a:ext cx="863600" cy="584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791124" y="6019800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103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771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69344" y="5317200"/>
            <a:ext cx="3335300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876800" y="3105630"/>
            <a:ext cx="484632" cy="1313970"/>
          </a:xfrm>
          <a:prstGeom prst="downArrow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473575" y="4788409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result of evolution: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6297168" y="3106800"/>
            <a:ext cx="484632" cy="1313970"/>
          </a:xfrm>
          <a:prstGeom prst="downArrow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Down Arrow 96"/>
          <p:cNvSpPr/>
          <p:nvPr/>
        </p:nvSpPr>
        <p:spPr>
          <a:xfrm>
            <a:off x="7668768" y="3106800"/>
            <a:ext cx="484632" cy="1313970"/>
          </a:xfrm>
          <a:prstGeom prst="downArrow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893240" y="5079007"/>
            <a:ext cx="1621283" cy="1075094"/>
            <a:chOff x="457200" y="1678445"/>
            <a:chExt cx="5375156" cy="3733211"/>
          </a:xfrm>
          <a:effectLst/>
        </p:grpSpPr>
        <p:grpSp>
          <p:nvGrpSpPr>
            <p:cNvPr id="99" name="Group 79"/>
            <p:cNvGrpSpPr/>
            <p:nvPr/>
          </p:nvGrpSpPr>
          <p:grpSpPr>
            <a:xfrm>
              <a:off x="457200" y="1690687"/>
              <a:ext cx="4876800" cy="3720969"/>
              <a:chOff x="914399" y="1690686"/>
              <a:chExt cx="5805714" cy="4202608"/>
            </a:xfrm>
            <a:effectLst/>
          </p:grpSpPr>
          <p:grpSp>
            <p:nvGrpSpPr>
              <p:cNvPr id="118" name="Group 22"/>
              <p:cNvGrpSpPr/>
              <p:nvPr/>
            </p:nvGrpSpPr>
            <p:grpSpPr>
              <a:xfrm>
                <a:off x="914400" y="1690686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Single</a:t>
                  </a: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23"/>
              <p:cNvGrpSpPr/>
              <p:nvPr/>
            </p:nvGrpSpPr>
            <p:grpSpPr>
              <a:xfrm>
                <a:off x="5257799" y="1690686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Husband</a:t>
                  </a:r>
                </a:p>
                <a:p>
                  <a:r>
                    <a:rPr lang="en-US" altLang="zh-CN" sz="5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John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26"/>
              <p:cNvGrpSpPr/>
              <p:nvPr/>
            </p:nvGrpSpPr>
            <p:grpSpPr>
              <a:xfrm>
                <a:off x="914400" y="3235323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Cleric</a:t>
                  </a:r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29"/>
              <p:cNvGrpSpPr/>
              <p:nvPr/>
            </p:nvGrpSpPr>
            <p:grpSpPr>
              <a:xfrm>
                <a:off x="914399" y="4876799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500" dirty="0" err="1" smtClean="0">
                      <a:ea typeface="SimSun" pitchFamily="2" charset="-122"/>
                      <a:cs typeface="SimSun" pitchFamily="2" charset="-122"/>
                    </a:rPr>
                    <a:t>Minister</a:t>
                  </a:r>
                  <a:r>
                    <a:rPr lang="en-US" altLang="zh-CN" sz="500" b="1" dirty="0" err="1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Carl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32"/>
              <p:cNvGrpSpPr/>
              <p:nvPr/>
            </p:nvGrpSpPr>
            <p:grpSpPr>
              <a:xfrm>
                <a:off x="3129370" y="2833685"/>
                <a:ext cx="1457143" cy="1016495"/>
                <a:chOff x="1148170" y="2149476"/>
                <a:chExt cx="1457143" cy="1016495"/>
              </a:xfrm>
            </p:grpSpPr>
            <p:sp>
              <p:nvSpPr>
                <p:cNvPr id="12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8170" y="2149476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500" dirty="0" err="1" smtClean="0">
                      <a:ea typeface="SimSun" pitchFamily="2" charset="-122"/>
                      <a:cs typeface="SimSun" pitchFamily="2" charset="-122"/>
                    </a:rPr>
                    <a:t>RentSub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 rot="10800000" flipH="1">
                  <a:off x="1148170" y="2492043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5"/>
              <p:cNvGrpSpPr/>
              <p:nvPr/>
            </p:nvGrpSpPr>
            <p:grpSpPr>
              <a:xfrm>
                <a:off x="3124200" y="4876799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2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Priest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altLang="zh-CN" sz="5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Adam Bob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38"/>
              <p:cNvGrpSpPr/>
              <p:nvPr/>
            </p:nvGrpSpPr>
            <p:grpSpPr>
              <a:xfrm>
                <a:off x="5262970" y="4876799"/>
                <a:ext cx="1457143" cy="1016495"/>
                <a:chOff x="1148170" y="2092324"/>
                <a:chExt cx="1457143" cy="1016495"/>
              </a:xfrm>
            </p:grpSpPr>
            <p:sp>
              <p:nvSpPr>
                <p:cNvPr id="12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817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500" dirty="0" err="1" smtClean="0">
                      <a:ea typeface="SimSun" pitchFamily="2" charset="-122"/>
                      <a:cs typeface="SimSun" pitchFamily="2" charset="-122"/>
                    </a:rPr>
                    <a:t>Wife</a:t>
                  </a:r>
                  <a:r>
                    <a:rPr lang="en-US" altLang="zh-CN" sz="500" b="1" dirty="0" err="1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Mary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0" name="Straight Connector 99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835394" y="2824495"/>
              <a:ext cx="4676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1685544" y="3152693"/>
              <a:ext cx="632232" cy="21202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106" name="Group 107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11"/>
            <p:cNvGrpSpPr/>
            <p:nvPr/>
          </p:nvGrpSpPr>
          <p:grpSpPr>
            <a:xfrm rot="5400000">
              <a:off x="3321959" y="3718682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Arrow Connector 108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876798" y="2819401"/>
              <a:ext cx="955558" cy="4460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dirty="0" err="1" smtClean="0"/>
                <a:t>hasHb</a:t>
              </a:r>
              <a:endParaRPr lang="en-US" sz="5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20573" y="3547648"/>
              <a:ext cx="760546" cy="4460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1..n</a:t>
              </a:r>
              <a:endParaRPr lang="en-US" sz="500" dirty="0"/>
            </a:p>
          </p:txBody>
        </p:sp>
      </p:grpSp>
      <p:sp>
        <p:nvSpPr>
          <p:cNvPr id="139" name="Oval 138"/>
          <p:cNvSpPr/>
          <p:nvPr/>
        </p:nvSpPr>
        <p:spPr>
          <a:xfrm>
            <a:off x="152400" y="3809999"/>
            <a:ext cx="2918887" cy="264614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33400" y="3886200"/>
            <a:ext cx="215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Is there a representation?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1257" y="1219200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Knowledge </a:t>
            </a:r>
            <a:r>
              <a:rPr lang="en-US" dirty="0" smtClean="0">
                <a:latin typeface="Chalkduster"/>
                <a:cs typeface="Chalkduster"/>
              </a:rPr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64138" y="4603743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Evolved KB </a:t>
            </a:r>
            <a:r>
              <a:rPr lang="en-US" dirty="0" smtClean="0">
                <a:latin typeface="Chalkduster"/>
                <a:cs typeface="Chalkduster"/>
              </a:rPr>
              <a:t>K’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13/31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39" grpId="0" animBg="1"/>
      <p:bldP spid="140" grpId="0"/>
      <p:bldP spid="1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Model-Based Approaches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3200400" y="2108017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31257" y="1219200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Knowledge </a:t>
            </a:r>
            <a:r>
              <a:rPr lang="en-US" dirty="0" smtClean="0">
                <a:latin typeface="Chalkduster"/>
                <a:cs typeface="Chalkduster"/>
              </a:rPr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300498" y="4990025"/>
            <a:ext cx="1542288" cy="1176678"/>
            <a:chOff x="457200" y="3058302"/>
            <a:chExt cx="3084576" cy="2353356"/>
          </a:xfrm>
          <a:effectLst/>
        </p:grpSpPr>
        <p:grpSp>
          <p:nvGrpSpPr>
            <p:cNvPr id="80" name="Group 26"/>
            <p:cNvGrpSpPr/>
            <p:nvPr/>
          </p:nvGrpSpPr>
          <p:grpSpPr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8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Cleric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29"/>
            <p:cNvGrpSpPr/>
            <p:nvPr/>
          </p:nvGrpSpPr>
          <p:grpSpPr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8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Carl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5"/>
            <p:cNvGrpSpPr/>
            <p:nvPr/>
          </p:nvGrpSpPr>
          <p:grpSpPr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Priest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Adam Bob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38200" y="4419077"/>
            <a:ext cx="214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Knowledge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124200" y="1676400"/>
            <a:ext cx="95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2" name="Right Arrow 91"/>
          <p:cNvSpPr/>
          <p:nvPr/>
        </p:nvSpPr>
        <p:spPr>
          <a:xfrm>
            <a:off x="3200400" y="5458968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124200" y="5027351"/>
            <a:ext cx="9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5" name="Picture 21" descr="databas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917700"/>
            <a:ext cx="679450" cy="768350"/>
          </a:xfrm>
          <a:prstGeom prst="rect">
            <a:avLst/>
          </a:prstGeom>
          <a:noFill/>
        </p:spPr>
      </p:pic>
      <p:pic>
        <p:nvPicPr>
          <p:cNvPr id="96" name="Picture 22" descr="databa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917700"/>
            <a:ext cx="639762" cy="792163"/>
          </a:xfrm>
          <a:prstGeom prst="rect">
            <a:avLst/>
          </a:prstGeom>
          <a:noFill/>
        </p:spPr>
      </p:pic>
      <p:pic>
        <p:nvPicPr>
          <p:cNvPr id="97" name="Picture 23" descr="databas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917700"/>
            <a:ext cx="615950" cy="779463"/>
          </a:xfrm>
          <a:prstGeom prst="rect">
            <a:avLst/>
          </a:prstGeom>
          <a:noFill/>
        </p:spPr>
      </p:pic>
      <p:pic>
        <p:nvPicPr>
          <p:cNvPr id="98" name="Picture 59" descr="database-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45125"/>
            <a:ext cx="812800" cy="612775"/>
          </a:xfrm>
          <a:prstGeom prst="rect">
            <a:avLst/>
          </a:prstGeom>
          <a:noFill/>
        </p:spPr>
      </p:pic>
      <p:pic>
        <p:nvPicPr>
          <p:cNvPr id="99" name="Picture 60" descr="database-5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445125"/>
            <a:ext cx="935037" cy="601663"/>
          </a:xfrm>
          <a:prstGeom prst="rect">
            <a:avLst/>
          </a:prstGeom>
          <a:noFill/>
        </p:spPr>
      </p:pic>
      <p:pic>
        <p:nvPicPr>
          <p:cNvPr id="100" name="Picture 61" descr="database-6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5445125"/>
            <a:ext cx="782638" cy="635000"/>
          </a:xfrm>
          <a:prstGeom prst="rect">
            <a:avLst/>
          </a:prstGeom>
          <a:noFill/>
        </p:spPr>
      </p:pic>
      <p:pic>
        <p:nvPicPr>
          <p:cNvPr id="101" name="Picture 62" descr="t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5445125"/>
            <a:ext cx="863600" cy="584200"/>
          </a:xfrm>
          <a:prstGeom prst="rect">
            <a:avLst/>
          </a:prstGeom>
          <a:noFill/>
        </p:spPr>
      </p:pic>
      <p:sp>
        <p:nvSpPr>
          <p:cNvPr id="102" name="Line 74"/>
          <p:cNvSpPr>
            <a:spLocks noChangeShapeType="1"/>
          </p:cNvSpPr>
          <p:nvPr/>
        </p:nvSpPr>
        <p:spPr bwMode="auto">
          <a:xfrm flipH="1">
            <a:off x="5119688" y="2852738"/>
            <a:ext cx="0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75"/>
          <p:cNvSpPr>
            <a:spLocks noChangeShapeType="1"/>
          </p:cNvSpPr>
          <p:nvPr/>
        </p:nvSpPr>
        <p:spPr bwMode="auto">
          <a:xfrm>
            <a:off x="5119689" y="2852737"/>
            <a:ext cx="952059" cy="2531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76"/>
          <p:cNvSpPr>
            <a:spLocks noChangeShapeType="1"/>
          </p:cNvSpPr>
          <p:nvPr/>
        </p:nvSpPr>
        <p:spPr bwMode="auto">
          <a:xfrm>
            <a:off x="5119688" y="2852738"/>
            <a:ext cx="1966912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77"/>
          <p:cNvSpPr>
            <a:spLocks noChangeShapeType="1"/>
          </p:cNvSpPr>
          <p:nvPr/>
        </p:nvSpPr>
        <p:spPr bwMode="auto">
          <a:xfrm>
            <a:off x="5119688" y="2852738"/>
            <a:ext cx="3095625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81"/>
          <p:cNvSpPr>
            <a:spLocks noChangeShapeType="1"/>
          </p:cNvSpPr>
          <p:nvPr/>
        </p:nvSpPr>
        <p:spPr bwMode="auto">
          <a:xfrm flipH="1">
            <a:off x="5335588" y="2856770"/>
            <a:ext cx="1238250" cy="25153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82"/>
          <p:cNvSpPr>
            <a:spLocks noChangeShapeType="1"/>
          </p:cNvSpPr>
          <p:nvPr/>
        </p:nvSpPr>
        <p:spPr bwMode="auto">
          <a:xfrm flipH="1">
            <a:off x="6199188" y="2852737"/>
            <a:ext cx="374650" cy="25209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83"/>
          <p:cNvSpPr>
            <a:spLocks noChangeShapeType="1"/>
          </p:cNvSpPr>
          <p:nvPr/>
        </p:nvSpPr>
        <p:spPr bwMode="auto">
          <a:xfrm>
            <a:off x="6573839" y="2856770"/>
            <a:ext cx="648764" cy="25013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84"/>
          <p:cNvSpPr>
            <a:spLocks noChangeShapeType="1"/>
          </p:cNvSpPr>
          <p:nvPr/>
        </p:nvSpPr>
        <p:spPr bwMode="auto">
          <a:xfrm>
            <a:off x="6573838" y="2852738"/>
            <a:ext cx="1786391" cy="25185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87"/>
          <p:cNvSpPr>
            <a:spLocks noChangeShapeType="1"/>
          </p:cNvSpPr>
          <p:nvPr/>
        </p:nvSpPr>
        <p:spPr bwMode="auto">
          <a:xfrm flipH="1">
            <a:off x="7353299" y="2852738"/>
            <a:ext cx="574675" cy="2505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89"/>
          <p:cNvSpPr>
            <a:spLocks noChangeShapeType="1"/>
          </p:cNvSpPr>
          <p:nvPr/>
        </p:nvSpPr>
        <p:spPr bwMode="auto">
          <a:xfrm>
            <a:off x="7927975" y="2852738"/>
            <a:ext cx="576263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90"/>
          <p:cNvSpPr>
            <a:spLocks noChangeShapeType="1"/>
          </p:cNvSpPr>
          <p:nvPr/>
        </p:nvSpPr>
        <p:spPr bwMode="auto">
          <a:xfrm flipH="1">
            <a:off x="6272213" y="2852738"/>
            <a:ext cx="1655762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91"/>
          <p:cNvSpPr>
            <a:spLocks noChangeShapeType="1"/>
          </p:cNvSpPr>
          <p:nvPr/>
        </p:nvSpPr>
        <p:spPr bwMode="auto">
          <a:xfrm flipH="1">
            <a:off x="4876799" y="2852738"/>
            <a:ext cx="3051175" cy="2505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791124" y="6019800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60103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0771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82201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471135" y="5318381"/>
            <a:ext cx="1031800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665256" y="5317200"/>
            <a:ext cx="1031800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68572" y="5317200"/>
            <a:ext cx="1031800" cy="1137764"/>
          </a:xfrm>
          <a:prstGeom prst="rect">
            <a:avLst/>
          </a:prstGeom>
          <a:solidFill>
            <a:srgbClr val="CFCFCF">
              <a:alpha val="7000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883600" y="5318381"/>
            <a:ext cx="1031800" cy="1137764"/>
          </a:xfrm>
          <a:prstGeom prst="rect">
            <a:avLst/>
          </a:prstGeom>
          <a:solidFill>
            <a:srgbClr val="CFCFCF">
              <a:alpha val="7000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469344" y="5317200"/>
            <a:ext cx="2227712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4473575" y="4788409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result of evolution: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05313" y="1790993"/>
            <a:ext cx="2702243" cy="1866607"/>
            <a:chOff x="457201" y="1678445"/>
            <a:chExt cx="5404486" cy="3733213"/>
          </a:xfrm>
        </p:grpSpPr>
        <p:grpSp>
          <p:nvGrpSpPr>
            <p:cNvPr id="133" name="Group 22"/>
            <p:cNvGrpSpPr/>
            <p:nvPr/>
          </p:nvGrpSpPr>
          <p:grpSpPr>
            <a:xfrm>
              <a:off x="457201" y="1690687"/>
              <a:ext cx="1228343" cy="900000"/>
              <a:chOff x="1143000" y="2092324"/>
              <a:chExt cx="1462313" cy="1016495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Single</a:t>
                </a:r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23"/>
            <p:cNvGrpSpPr/>
            <p:nvPr/>
          </p:nvGrpSpPr>
          <p:grpSpPr>
            <a:xfrm>
              <a:off x="4105656" y="1690687"/>
              <a:ext cx="1228343" cy="900000"/>
              <a:chOff x="1143000" y="2092324"/>
              <a:chExt cx="1462313" cy="1016495"/>
            </a:xfrm>
          </p:grpSpPr>
          <p:sp>
            <p:nvSpPr>
              <p:cNvPr id="15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Husband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John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32"/>
            <p:cNvGrpSpPr/>
            <p:nvPr/>
          </p:nvGrpSpPr>
          <p:grpSpPr>
            <a:xfrm>
              <a:off x="2317776" y="2702693"/>
              <a:ext cx="1224000" cy="900000"/>
              <a:chOff x="1148170" y="2149476"/>
              <a:chExt cx="1457143" cy="1016495"/>
            </a:xfrm>
          </p:grpSpPr>
          <p:sp>
            <p:nvSpPr>
              <p:cNvPr id="150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RentSub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rot="10800000" flipH="1">
                <a:off x="1148170" y="2492043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38"/>
            <p:cNvGrpSpPr/>
            <p:nvPr/>
          </p:nvGrpSpPr>
          <p:grpSpPr>
            <a:xfrm>
              <a:off x="4110000" y="4511658"/>
              <a:ext cx="1224000" cy="900000"/>
              <a:chOff x="1148170" y="2092324"/>
              <a:chExt cx="1457143" cy="1016495"/>
            </a:xfrm>
          </p:grpSpPr>
          <p:sp>
            <p:nvSpPr>
              <p:cNvPr id="148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Wife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Mary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140" name="Group 35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876801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14/31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FCFCF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21" grpId="0"/>
      <p:bldP spid="122" grpId="0"/>
      <p:bldP spid="123" grpId="0"/>
      <p:bldP spid="124" grpId="0"/>
      <p:bldP spid="125" grpId="0" animBg="1"/>
      <p:bldP spid="125" grpId="1" animBg="1"/>
      <p:bldP spid="126" grpId="0" animBg="1"/>
      <p:bldP spid="126" grpId="1" animBg="1"/>
      <p:bldP spid="127" grpId="0" animBg="1"/>
      <p:bldP spid="128" grpId="0" animBg="1"/>
      <p:bldP spid="129" grpId="0" animBg="1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Model-Based Approaches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00400" y="2108017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A4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313" y="1790993"/>
            <a:ext cx="2702243" cy="1866607"/>
            <a:chOff x="457201" y="1678445"/>
            <a:chExt cx="5404486" cy="3733213"/>
          </a:xfrm>
        </p:grpSpPr>
        <p:grpSp>
          <p:nvGrpSpPr>
            <p:cNvPr id="7" name="Group 22"/>
            <p:cNvGrpSpPr/>
            <p:nvPr/>
          </p:nvGrpSpPr>
          <p:grpSpPr>
            <a:xfrm>
              <a:off x="457201" y="1690687"/>
              <a:ext cx="1228343" cy="900000"/>
              <a:chOff x="1143000" y="2092324"/>
              <a:chExt cx="1462313" cy="1016495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Single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3"/>
            <p:cNvGrpSpPr/>
            <p:nvPr/>
          </p:nvGrpSpPr>
          <p:grpSpPr>
            <a:xfrm>
              <a:off x="4105656" y="1690687"/>
              <a:ext cx="1228343" cy="900000"/>
              <a:chOff x="1143000" y="2092324"/>
              <a:chExt cx="1462313" cy="1016495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Husband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John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2"/>
            <p:cNvGrpSpPr/>
            <p:nvPr/>
          </p:nvGrpSpPr>
          <p:grpSpPr>
            <a:xfrm>
              <a:off x="2317776" y="2702693"/>
              <a:ext cx="1224000" cy="900000"/>
              <a:chOff x="1148170" y="2149476"/>
              <a:chExt cx="1457143" cy="1016495"/>
            </a:xfrm>
          </p:grpSpPr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RentSub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0800000" flipH="1">
                <a:off x="1148170" y="2492043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8"/>
            <p:cNvGrpSpPr/>
            <p:nvPr/>
          </p:nvGrpSpPr>
          <p:grpSpPr>
            <a:xfrm>
              <a:off x="4110000" y="4511658"/>
              <a:ext cx="1224000" cy="900000"/>
              <a:chOff x="1148170" y="2092324"/>
              <a:chExt cx="1457143" cy="101649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Wife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Mary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14" name="Group 35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1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24200" y="1676400"/>
            <a:ext cx="95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3200400" y="5458968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24200" y="5027351"/>
            <a:ext cx="102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 (Body)"/>
                <a:cs typeface="Arial (Body)"/>
              </a:rPr>
              <a:t>Mod</a:t>
            </a:r>
            <a:r>
              <a:rPr lang="en-US" dirty="0" err="1" smtClean="0"/>
              <a:t>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dirty="0" smtClean="0">
                <a:latin typeface="Chalkduster"/>
                <a:cs typeface="Chalkduster"/>
              </a:rPr>
              <a:t>’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3" name="Picture 21" descr="databas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917700"/>
            <a:ext cx="679450" cy="768350"/>
          </a:xfrm>
          <a:prstGeom prst="rect">
            <a:avLst/>
          </a:prstGeom>
          <a:noFill/>
        </p:spPr>
      </p:pic>
      <p:pic>
        <p:nvPicPr>
          <p:cNvPr id="34" name="Picture 22" descr="databa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917700"/>
            <a:ext cx="639762" cy="792163"/>
          </a:xfrm>
          <a:prstGeom prst="rect">
            <a:avLst/>
          </a:prstGeom>
          <a:noFill/>
        </p:spPr>
      </p:pic>
      <p:pic>
        <p:nvPicPr>
          <p:cNvPr id="35" name="Picture 23" descr="databas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917700"/>
            <a:ext cx="615950" cy="779463"/>
          </a:xfrm>
          <a:prstGeom prst="rect">
            <a:avLst/>
          </a:prstGeom>
          <a:noFill/>
        </p:spPr>
      </p:pic>
      <p:pic>
        <p:nvPicPr>
          <p:cNvPr id="38" name="Picture 61" descr="database-6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445125"/>
            <a:ext cx="782638" cy="635000"/>
          </a:xfrm>
          <a:prstGeom prst="rect">
            <a:avLst/>
          </a:prstGeom>
          <a:noFill/>
        </p:spPr>
      </p:pic>
      <p:pic>
        <p:nvPicPr>
          <p:cNvPr id="39" name="Picture 62" descr="tab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5445125"/>
            <a:ext cx="863600" cy="584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791124" y="6019800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10324" y="6021362"/>
            <a:ext cx="39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4876800" y="3105630"/>
            <a:ext cx="484632" cy="1313970"/>
          </a:xfrm>
          <a:prstGeom prst="downArrow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473575" y="4788409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result of evolution: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6297168" y="3106800"/>
            <a:ext cx="484632" cy="1313970"/>
          </a:xfrm>
          <a:prstGeom prst="downArrow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Down Arrow 96"/>
          <p:cNvSpPr/>
          <p:nvPr/>
        </p:nvSpPr>
        <p:spPr>
          <a:xfrm>
            <a:off x="7668768" y="3106800"/>
            <a:ext cx="484632" cy="1313970"/>
          </a:xfrm>
          <a:prstGeom prst="downArrow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97"/>
          <p:cNvGrpSpPr/>
          <p:nvPr/>
        </p:nvGrpSpPr>
        <p:grpSpPr>
          <a:xfrm>
            <a:off x="893240" y="5079007"/>
            <a:ext cx="1621283" cy="1075094"/>
            <a:chOff x="457200" y="1678445"/>
            <a:chExt cx="5375156" cy="3733211"/>
          </a:xfrm>
          <a:effectLst/>
        </p:grpSpPr>
        <p:grpSp>
          <p:nvGrpSpPr>
            <p:cNvPr id="45" name="Group 79"/>
            <p:cNvGrpSpPr/>
            <p:nvPr/>
          </p:nvGrpSpPr>
          <p:grpSpPr>
            <a:xfrm>
              <a:off x="457200" y="1690687"/>
              <a:ext cx="4876800" cy="3720969"/>
              <a:chOff x="914399" y="1690686"/>
              <a:chExt cx="5805714" cy="4202608"/>
            </a:xfrm>
            <a:effectLst/>
          </p:grpSpPr>
          <p:grpSp>
            <p:nvGrpSpPr>
              <p:cNvPr id="46" name="Group 22"/>
              <p:cNvGrpSpPr/>
              <p:nvPr/>
            </p:nvGrpSpPr>
            <p:grpSpPr>
              <a:xfrm>
                <a:off x="914400" y="1690686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Single</a:t>
                  </a: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23"/>
              <p:cNvGrpSpPr/>
              <p:nvPr/>
            </p:nvGrpSpPr>
            <p:grpSpPr>
              <a:xfrm>
                <a:off x="5257799" y="1690686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Husband</a:t>
                  </a:r>
                </a:p>
                <a:p>
                  <a:r>
                    <a:rPr lang="en-US" altLang="zh-CN" sz="5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John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26"/>
              <p:cNvGrpSpPr/>
              <p:nvPr/>
            </p:nvGrpSpPr>
            <p:grpSpPr>
              <a:xfrm>
                <a:off x="914400" y="3235323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Cleric</a:t>
                  </a:r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29"/>
              <p:cNvGrpSpPr/>
              <p:nvPr/>
            </p:nvGrpSpPr>
            <p:grpSpPr>
              <a:xfrm>
                <a:off x="914399" y="4876799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500" dirty="0" err="1" smtClean="0">
                      <a:ea typeface="SimSun" pitchFamily="2" charset="-122"/>
                      <a:cs typeface="SimSun" pitchFamily="2" charset="-122"/>
                    </a:rPr>
                    <a:t>Minister</a:t>
                  </a:r>
                  <a:r>
                    <a:rPr lang="en-US" altLang="zh-CN" sz="500" b="1" dirty="0" err="1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Carl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32"/>
              <p:cNvGrpSpPr/>
              <p:nvPr/>
            </p:nvGrpSpPr>
            <p:grpSpPr>
              <a:xfrm>
                <a:off x="3129370" y="2833685"/>
                <a:ext cx="1457143" cy="1016495"/>
                <a:chOff x="1148170" y="2149476"/>
                <a:chExt cx="1457143" cy="1016495"/>
              </a:xfrm>
            </p:grpSpPr>
            <p:sp>
              <p:nvSpPr>
                <p:cNvPr id="12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8170" y="2149476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500" dirty="0" err="1" smtClean="0">
                      <a:ea typeface="SimSun" pitchFamily="2" charset="-122"/>
                      <a:cs typeface="SimSun" pitchFamily="2" charset="-122"/>
                    </a:rPr>
                    <a:t>RentSub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 rot="10800000" flipH="1">
                  <a:off x="1148170" y="2492043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35"/>
              <p:cNvGrpSpPr/>
              <p:nvPr/>
            </p:nvGrpSpPr>
            <p:grpSpPr>
              <a:xfrm>
                <a:off x="3124200" y="4876799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2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500" dirty="0" smtClean="0">
                      <a:ea typeface="SimSun" pitchFamily="2" charset="-122"/>
                      <a:cs typeface="SimSun" pitchFamily="2" charset="-122"/>
                    </a:rPr>
                    <a:t>Priest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altLang="zh-CN" sz="5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Adam Bob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38"/>
              <p:cNvGrpSpPr/>
              <p:nvPr/>
            </p:nvGrpSpPr>
            <p:grpSpPr>
              <a:xfrm>
                <a:off x="5262970" y="4876799"/>
                <a:ext cx="1457143" cy="1016495"/>
                <a:chOff x="1148170" y="2092324"/>
                <a:chExt cx="1457143" cy="1016495"/>
              </a:xfrm>
            </p:grpSpPr>
            <p:sp>
              <p:nvSpPr>
                <p:cNvPr id="12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817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500" dirty="0" err="1" smtClean="0">
                      <a:ea typeface="SimSun" pitchFamily="2" charset="-122"/>
                      <a:cs typeface="SimSun" pitchFamily="2" charset="-122"/>
                    </a:rPr>
                    <a:t>Wife</a:t>
                  </a:r>
                  <a:r>
                    <a:rPr lang="en-US" altLang="zh-CN" sz="500" b="1" dirty="0" err="1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Mary</a:t>
                  </a:r>
                  <a:endParaRPr lang="en-US" altLang="zh-CN" sz="5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0" name="Straight Connector 99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835394" y="2824495"/>
              <a:ext cx="4676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1685544" y="3152693"/>
              <a:ext cx="632232" cy="21202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56" name="Group 107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11"/>
            <p:cNvGrpSpPr/>
            <p:nvPr/>
          </p:nvGrpSpPr>
          <p:grpSpPr>
            <a:xfrm rot="5400000">
              <a:off x="3321959" y="3718682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Arrow Connector 108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876798" y="2819401"/>
              <a:ext cx="955558" cy="4460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dirty="0" err="1" smtClean="0"/>
                <a:t>hasHb</a:t>
              </a:r>
              <a:endParaRPr lang="en-US" sz="5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20573" y="3547648"/>
              <a:ext cx="760546" cy="4460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1..n</a:t>
              </a:r>
              <a:endParaRPr lang="en-US" sz="500" dirty="0"/>
            </a:p>
          </p:txBody>
        </p:sp>
      </p:grpSp>
      <p:sp>
        <p:nvSpPr>
          <p:cNvPr id="139" name="Oval 138"/>
          <p:cNvSpPr/>
          <p:nvPr/>
        </p:nvSpPr>
        <p:spPr>
          <a:xfrm>
            <a:off x="152400" y="3809999"/>
            <a:ext cx="2918887" cy="264614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09600" y="3886200"/>
            <a:ext cx="195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Is there a representation?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1257" y="1219200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Knowledge </a:t>
            </a:r>
            <a:r>
              <a:rPr lang="en-US" dirty="0" smtClean="0">
                <a:latin typeface="Chalkduster"/>
                <a:cs typeface="Chalkduster"/>
              </a:rPr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64138" y="4603743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Evolved KB </a:t>
            </a:r>
            <a:r>
              <a:rPr lang="en-US" dirty="0" smtClean="0">
                <a:latin typeface="Chalkduster"/>
                <a:cs typeface="Chalkduster"/>
              </a:rPr>
              <a:t>K’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469344" y="5317200"/>
            <a:ext cx="2227712" cy="11377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14/31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39" grpId="0" animBg="1"/>
      <p:bldP spid="140" grpId="0"/>
      <p:bldP spid="1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311896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Measure Distance btw Models?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5070982"/>
          </a:xfrm>
        </p:spPr>
        <p:txBody>
          <a:bodyPr/>
          <a:lstStyle/>
          <a:p>
            <a:r>
              <a:rPr lang="en-US" dirty="0" smtClean="0"/>
              <a:t>All MBAs are based on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FF0000"/>
                </a:solidFill>
              </a:rPr>
              <a:t>distances </a:t>
            </a:r>
            <a:r>
              <a:rPr lang="en-US" dirty="0" smtClean="0"/>
              <a:t>between interpretations</a:t>
            </a:r>
          </a:p>
          <a:p>
            <a:r>
              <a:rPr lang="en-US" dirty="0" smtClean="0"/>
              <a:t>Distance in </a:t>
            </a:r>
            <a:r>
              <a:rPr lang="en-US" dirty="0" smtClean="0">
                <a:solidFill>
                  <a:srgbClr val="0000FF"/>
                </a:solidFill>
              </a:rPr>
              <a:t>Propositional Logic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 a 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</a:p>
          <a:p>
            <a:pPr lvl="1"/>
            <a:r>
              <a:rPr lang="en-US" dirty="0" smtClean="0"/>
              <a:t>as a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b="1" dirty="0" smtClean="0">
                <a:latin typeface="Chalkduster"/>
                <a:cs typeface="Chalkduster"/>
              </a:rPr>
              <a:t>I </a:t>
            </a:r>
            <a:r>
              <a:rPr lang="en-US" dirty="0" smtClean="0"/>
              <a:t>= {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latin typeface="Chalkduster"/>
                <a:cs typeface="Chalkduster"/>
              </a:rPr>
              <a:t>J </a:t>
            </a:r>
            <a:r>
              <a:rPr lang="en-US" dirty="0" smtClean="0"/>
              <a:t>= {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dirty="0" smtClean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9582" y="2590800"/>
            <a:ext cx="2848371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400" i="1" dirty="0" err="1" smtClean="0">
                <a:latin typeface="Arial (Body)"/>
                <a:cs typeface="Arial (Body)"/>
              </a:rPr>
              <a:t>dist</a:t>
            </a:r>
            <a:r>
              <a:rPr lang="en-US" sz="5000" baseline="-25000" dirty="0" err="1" smtClean="0"/>
              <a:t>⊖</a:t>
            </a:r>
            <a:r>
              <a:rPr lang="en-US" sz="2400" dirty="0" err="1" smtClean="0"/>
              <a:t>(</a:t>
            </a:r>
            <a:r>
              <a:rPr lang="en-US" sz="2400" b="1" dirty="0" err="1" smtClean="0">
                <a:latin typeface="Chalkduster"/>
                <a:cs typeface="Chalkduster"/>
              </a:rPr>
              <a:t>I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Chalkduster"/>
                <a:cs typeface="Chalkduster"/>
              </a:rPr>
              <a:t>J</a:t>
            </a:r>
            <a:r>
              <a:rPr lang="en-US" sz="2400" dirty="0" smtClean="0"/>
              <a:t>) = </a:t>
            </a:r>
            <a:r>
              <a:rPr lang="en-US" sz="2400" b="1" dirty="0" smtClean="0">
                <a:latin typeface="Chalkduster"/>
                <a:cs typeface="Chalkduster"/>
              </a:rPr>
              <a:t>I </a:t>
            </a:r>
            <a:r>
              <a:rPr lang="en-US" sz="4000" dirty="0" smtClean="0">
                <a:solidFill>
                  <a:schemeClr val="bg1"/>
                </a:solidFill>
              </a:rPr>
              <a:t>⊖</a:t>
            </a:r>
            <a:r>
              <a:rPr lang="en-US" sz="2400" b="1" dirty="0" smtClean="0">
                <a:latin typeface="Chalkduster"/>
                <a:cs typeface="Chalkduster"/>
              </a:rPr>
              <a:t> </a:t>
            </a:r>
            <a:r>
              <a:rPr lang="en-US" sz="2400" dirty="0" smtClean="0">
                <a:latin typeface="Chalkduster"/>
                <a:cs typeface="Chalkduster"/>
              </a:rPr>
              <a:t>J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102114"/>
            <a:ext cx="3251429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400" i="1" dirty="0" smtClean="0">
                <a:latin typeface="Arial (Body)"/>
                <a:cs typeface="Arial (Body)"/>
              </a:rPr>
              <a:t>dist</a:t>
            </a:r>
            <a:r>
              <a:rPr lang="en-US" sz="2400" baseline="-25000" dirty="0" smtClean="0"/>
              <a:t>|</a:t>
            </a:r>
            <a:r>
              <a:rPr lang="en-US" sz="5000" baseline="-25000" dirty="0" smtClean="0"/>
              <a:t>⊖</a:t>
            </a:r>
            <a:r>
              <a:rPr lang="en-US" sz="2400" baseline="-25000" dirty="0" smtClean="0"/>
              <a:t>| 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Chalkduster"/>
                <a:cs typeface="Chalkduster"/>
              </a:rPr>
              <a:t>I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halkduster"/>
                <a:cs typeface="Chalkduster"/>
              </a:rPr>
              <a:t>J</a:t>
            </a:r>
            <a:r>
              <a:rPr lang="en-US" sz="2400" dirty="0" smtClean="0"/>
              <a:t>) = |</a:t>
            </a:r>
            <a:r>
              <a:rPr lang="en-US" sz="2400" b="1" dirty="0" smtClean="0">
                <a:latin typeface="Chalkduster"/>
                <a:cs typeface="Chalkduster"/>
              </a:rPr>
              <a:t>I </a:t>
            </a:r>
            <a:r>
              <a:rPr lang="en-US" sz="4000" dirty="0" smtClean="0">
                <a:solidFill>
                  <a:srgbClr val="FFFFFF"/>
                </a:solidFill>
              </a:rPr>
              <a:t>⊖</a:t>
            </a:r>
            <a:r>
              <a:rPr lang="en-US" sz="2400" b="1" dirty="0" smtClean="0">
                <a:latin typeface="Chalkduster"/>
                <a:cs typeface="Chalkduster"/>
              </a:rPr>
              <a:t> </a:t>
            </a:r>
            <a:r>
              <a:rPr lang="en-US" sz="2400" dirty="0" smtClean="0">
                <a:latin typeface="Chalkduster"/>
                <a:cs typeface="Chalkduster"/>
              </a:rPr>
              <a:t>J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200400" y="5001768"/>
            <a:ext cx="978408" cy="484632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8553" y="4572000"/>
            <a:ext cx="2969376" cy="60529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400" i="1" dirty="0" err="1" smtClean="0">
                <a:latin typeface="Arial (Body)"/>
                <a:cs typeface="Arial (Body)"/>
              </a:rPr>
              <a:t>dist</a:t>
            </a:r>
            <a:r>
              <a:rPr lang="en-US" sz="5000" baseline="-25000" dirty="0" err="1" smtClean="0"/>
              <a:t>⊖</a:t>
            </a:r>
            <a:r>
              <a:rPr lang="en-US" sz="2400" dirty="0" err="1" smtClean="0"/>
              <a:t>(</a:t>
            </a:r>
            <a:r>
              <a:rPr lang="en-US" sz="2400" b="1" dirty="0" err="1" smtClean="0">
                <a:latin typeface="Chalkduster"/>
                <a:cs typeface="Chalkduster"/>
              </a:rPr>
              <a:t>I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Chalkduster"/>
                <a:cs typeface="Chalkduster"/>
              </a:rPr>
              <a:t>J</a:t>
            </a:r>
            <a:r>
              <a:rPr lang="en-US" sz="2400" dirty="0" smtClean="0"/>
              <a:t>) = {</a:t>
            </a:r>
            <a:r>
              <a:rPr lang="en-US" sz="2400" dirty="0" err="1" smtClean="0"/>
              <a:t>q</a:t>
            </a:r>
            <a:r>
              <a:rPr lang="en-US" sz="2400" dirty="0" smtClean="0"/>
              <a:t>, </a:t>
            </a:r>
            <a:r>
              <a:rPr lang="en-US" sz="2400" dirty="0" err="1" smtClean="0"/>
              <a:t>r</a:t>
            </a:r>
            <a:r>
              <a:rPr lang="en-US" sz="2400" dirty="0" smtClean="0"/>
              <a:t>,  </a:t>
            </a:r>
            <a:r>
              <a:rPr lang="en-US" sz="2400" dirty="0" err="1" smtClean="0"/>
              <a:t>s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49571" y="5083314"/>
            <a:ext cx="2260448" cy="60529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400" i="1" dirty="0" smtClean="0">
                <a:latin typeface="Arial (Body)"/>
                <a:cs typeface="Arial (Body)"/>
              </a:rPr>
              <a:t>dist</a:t>
            </a:r>
            <a:r>
              <a:rPr lang="en-US" sz="2400" baseline="-25000" dirty="0" smtClean="0"/>
              <a:t>|</a:t>
            </a:r>
            <a:r>
              <a:rPr lang="en-US" sz="5000" baseline="-25000" dirty="0" smtClean="0"/>
              <a:t>⊖</a:t>
            </a:r>
            <a:r>
              <a:rPr lang="en-US" sz="2400" baseline="-25000" dirty="0" smtClean="0"/>
              <a:t>| 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Chalkduster"/>
                <a:cs typeface="Chalkduster"/>
              </a:rPr>
              <a:t>I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halkduster"/>
                <a:cs typeface="Chalkduster"/>
              </a:rPr>
              <a:t>J</a:t>
            </a:r>
            <a:r>
              <a:rPr lang="en-US" sz="2400" dirty="0" smtClean="0"/>
              <a:t>) = 3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5128704"/>
            <a:ext cx="252000" cy="1588"/>
          </a:xfrm>
          <a:prstGeom prst="line">
            <a:avLst/>
          </a:prstGeom>
          <a:ln w="25400">
            <a:solidFill>
              <a:srgbClr val="0DA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600" y="5134627"/>
            <a:ext cx="180000" cy="1588"/>
          </a:xfrm>
          <a:prstGeom prst="line">
            <a:avLst/>
          </a:prstGeom>
          <a:ln w="25400">
            <a:solidFill>
              <a:srgbClr val="0DA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68192" y="5637212"/>
            <a:ext cx="252000" cy="1588"/>
          </a:xfrm>
          <a:prstGeom prst="line">
            <a:avLst/>
          </a:prstGeom>
          <a:ln w="25400">
            <a:solidFill>
              <a:srgbClr val="0DA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904502"/>
            <a:ext cx="266700" cy="266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298" y="3408704"/>
            <a:ext cx="266700" cy="266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15/31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/>
      <p:bldP spid="7" grpId="0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of MBAs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57399" y="2057400"/>
            <a:ext cx="10668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798" y="2590801"/>
            <a:ext cx="2971801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8100000" flipV="1">
            <a:off x="1226368" y="3156556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97985" y="1154667"/>
            <a:ext cx="118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Approach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2025" y="2592389"/>
            <a:ext cx="187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distance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722313"/>
            <a:ext cx="237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Distance is built upon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9050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6688" algn="l"/>
                <a:tab pos="1520825" algn="l"/>
              </a:tabLst>
            </a:pPr>
            <a:r>
              <a:rPr lang="en-US" dirty="0" smtClean="0"/>
              <a:t>set: </a:t>
            </a:r>
            <a:r>
              <a:rPr lang="en-US" sz="3000" dirty="0" smtClean="0">
                <a:solidFill>
                  <a:schemeClr val="bg1"/>
                </a:solidFill>
              </a:rPr>
              <a:t>⊖</a:t>
            </a:r>
            <a:r>
              <a:rPr lang="en-US" dirty="0" smtClean="0"/>
              <a:t>	number: |</a:t>
            </a:r>
            <a:r>
              <a:rPr lang="en-US" sz="3000" dirty="0" smtClean="0">
                <a:solidFill>
                  <a:srgbClr val="FFFFFF"/>
                </a:solidFill>
              </a:rPr>
              <a:t>⊖</a:t>
            </a:r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1447800"/>
            <a:ext cx="115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global: </a:t>
            </a:r>
            <a:r>
              <a:rPr lang="en-US" b="1" dirty="0" smtClean="0">
                <a:latin typeface="Arial"/>
                <a:cs typeface="Arial"/>
              </a:rPr>
              <a:t>G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local: </a:t>
            </a:r>
            <a:r>
              <a:rPr lang="en-US" b="1" dirty="0" smtClean="0">
                <a:latin typeface="Arial"/>
                <a:cs typeface="Arial"/>
              </a:rPr>
              <a:t>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7967" y="2743200"/>
            <a:ext cx="299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dirty="0" smtClean="0"/>
              <a:t>	symbols: S</a:t>
            </a:r>
          </a:p>
          <a:p>
            <a:endParaRPr lang="en-US" dirty="0" smtClean="0"/>
          </a:p>
          <a:p>
            <a:r>
              <a:rPr lang="en-US" dirty="0" smtClean="0"/>
              <a:t>atoms: A</a:t>
            </a:r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381600" y="4147066"/>
            <a:ext cx="8311896" cy="2253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Propositional Logic: two dimensions.</a:t>
            </a:r>
          </a:p>
          <a:p>
            <a:pPr marL="274320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Description Logics: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one more </a:t>
            </a:r>
            <a:r>
              <a:rPr lang="en-US" sz="2400" dirty="0" smtClean="0">
                <a:latin typeface="Arial"/>
                <a:cs typeface="Arial"/>
              </a:rPr>
              <a:t>dimension!</a:t>
            </a:r>
          </a:p>
          <a:p>
            <a:pPr marL="274320" indent="-274320" defTabSz="914400">
              <a:spcBef>
                <a:spcPts val="580"/>
              </a:spcBef>
              <a:buClr>
                <a:srgbClr val="0000FF"/>
              </a:buClr>
              <a:buSzPct val="100000"/>
            </a:pPr>
            <a:r>
              <a:rPr lang="en-US" sz="2400" dirty="0" smtClean="0">
                <a:latin typeface="Arial"/>
                <a:cs typeface="Arial"/>
              </a:rPr>
              <a:t>	Distance is built upon</a:t>
            </a:r>
          </a:p>
          <a:p>
            <a:pPr marL="731520" lvl="1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symbols</a:t>
            </a:r>
          </a:p>
          <a:p>
            <a:pPr marL="731520" lvl="1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atoms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16/31</a:t>
            </a:r>
            <a:endParaRPr lang="en-US" sz="1200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166031"/>
            <a:ext cx="177800" cy="1905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402" y="2171700"/>
            <a:ext cx="1778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of MBAs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57399" y="2057400"/>
            <a:ext cx="10668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798" y="2590801"/>
            <a:ext cx="2971801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8100000" flipV="1">
            <a:off x="1226368" y="3156556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97985" y="1154667"/>
            <a:ext cx="118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Approach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2025" y="2592389"/>
            <a:ext cx="187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distance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722313"/>
            <a:ext cx="237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Distance is built upon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9050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6688" algn="l"/>
                <a:tab pos="1520825" algn="l"/>
              </a:tabLst>
            </a:pPr>
            <a:r>
              <a:rPr lang="en-US" dirty="0" smtClean="0"/>
              <a:t>set: </a:t>
            </a:r>
            <a:r>
              <a:rPr lang="en-US" sz="3000" dirty="0" smtClean="0">
                <a:solidFill>
                  <a:srgbClr val="FFFFFF"/>
                </a:solidFill>
              </a:rPr>
              <a:t>⊖</a:t>
            </a:r>
            <a:r>
              <a:rPr lang="en-US" dirty="0" smtClean="0"/>
              <a:t>	number: |</a:t>
            </a:r>
            <a:r>
              <a:rPr lang="en-US" sz="3000" dirty="0" smtClean="0">
                <a:solidFill>
                  <a:srgbClr val="FFFFFF"/>
                </a:solidFill>
              </a:rPr>
              <a:t>⊖</a:t>
            </a:r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1447800"/>
            <a:ext cx="115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global: </a:t>
            </a:r>
            <a:r>
              <a:rPr lang="en-US" b="1" dirty="0" smtClean="0">
                <a:latin typeface="Arial"/>
                <a:cs typeface="Arial"/>
              </a:rPr>
              <a:t>G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local: </a:t>
            </a:r>
            <a:r>
              <a:rPr lang="en-US" b="1" dirty="0" smtClean="0">
                <a:latin typeface="Arial"/>
                <a:cs typeface="Arial"/>
              </a:rPr>
              <a:t>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7967" y="2743200"/>
            <a:ext cx="299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dirty="0" smtClean="0"/>
              <a:t>	symbols: S</a:t>
            </a:r>
          </a:p>
          <a:p>
            <a:endParaRPr lang="en-US" dirty="0" smtClean="0"/>
          </a:p>
          <a:p>
            <a:r>
              <a:rPr lang="en-US" dirty="0" smtClean="0"/>
              <a:t>atoms: A</a:t>
            </a:r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381600" y="4147066"/>
            <a:ext cx="8311896" cy="2253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ts val="580"/>
              </a:spcBef>
              <a:buClr>
                <a:srgbClr val="0000FF"/>
              </a:buClr>
              <a:buSzPct val="100000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74320" indent="-274320" defTabSz="914400">
              <a:spcBef>
                <a:spcPts val="580"/>
              </a:spcBef>
              <a:buClr>
                <a:srgbClr val="0000FF"/>
              </a:buClr>
              <a:buSzPct val="100000"/>
            </a:pPr>
            <a:r>
              <a:rPr lang="en-US" sz="2300" b="1" dirty="0" smtClean="0">
                <a:latin typeface="Chalkduster"/>
                <a:cs typeface="Chalkduster"/>
              </a:rPr>
              <a:t>I </a:t>
            </a:r>
            <a:r>
              <a:rPr lang="en-US" sz="2300" dirty="0" smtClean="0"/>
              <a:t>= {</a:t>
            </a:r>
            <a:r>
              <a:rPr lang="en-US" sz="2300" dirty="0" err="1" smtClean="0"/>
              <a:t>Priest(Bob</a:t>
            </a:r>
            <a:r>
              <a:rPr lang="en-US" sz="2300" dirty="0" smtClean="0"/>
              <a:t>), </a:t>
            </a:r>
            <a:r>
              <a:rPr lang="en-US" sz="2300" dirty="0" err="1" smtClean="0"/>
              <a:t>Wife(Mary</a:t>
            </a:r>
            <a:r>
              <a:rPr lang="en-US" sz="2300" dirty="0" smtClean="0"/>
              <a:t>)}, </a:t>
            </a:r>
            <a:r>
              <a:rPr lang="en-US" sz="2300" b="1" dirty="0" smtClean="0">
                <a:latin typeface="Chalkduster"/>
                <a:cs typeface="Chalkduster"/>
              </a:rPr>
              <a:t>J </a:t>
            </a:r>
            <a:r>
              <a:rPr lang="en-US" sz="2300" dirty="0" smtClean="0"/>
              <a:t>= {</a:t>
            </a:r>
            <a:r>
              <a:rPr lang="en-US" sz="2300" dirty="0" err="1" smtClean="0"/>
              <a:t>Priest(Adam</a:t>
            </a:r>
            <a:r>
              <a:rPr lang="en-US" sz="2300" dirty="0" smtClean="0"/>
              <a:t>), </a:t>
            </a:r>
            <a:r>
              <a:rPr lang="en-US" sz="2300" dirty="0" err="1" smtClean="0"/>
              <a:t>Wife(Mary</a:t>
            </a:r>
            <a:r>
              <a:rPr lang="en-US" sz="2300" dirty="0" smtClean="0"/>
              <a:t>)}</a:t>
            </a:r>
          </a:p>
          <a:p>
            <a:pPr marL="731520" lvl="1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  <a:tabLst>
                <a:tab pos="2058988" algn="l"/>
              </a:tabLst>
            </a:pPr>
            <a:r>
              <a:rPr lang="en-US" sz="2300" dirty="0" smtClean="0"/>
              <a:t>Atoms: 	</a:t>
            </a:r>
            <a:r>
              <a:rPr lang="en-US" sz="2300" i="1" dirty="0" err="1" smtClean="0">
                <a:latin typeface="Arial (Body)"/>
                <a:cs typeface="Arial (Body)"/>
              </a:rPr>
              <a:t>dist</a:t>
            </a:r>
            <a:r>
              <a:rPr lang="en-US" sz="4800" baseline="-25000" dirty="0" err="1" smtClean="0"/>
              <a:t>⊖</a:t>
            </a:r>
            <a:r>
              <a:rPr lang="en-US" sz="2300" dirty="0" err="1" smtClean="0"/>
              <a:t>(</a:t>
            </a:r>
            <a:r>
              <a:rPr lang="en-US" sz="2300" b="1" dirty="0" err="1" smtClean="0">
                <a:latin typeface="Chalkduster"/>
                <a:cs typeface="Chalkduster"/>
              </a:rPr>
              <a:t>I</a:t>
            </a:r>
            <a:r>
              <a:rPr lang="en-US" sz="2300" dirty="0" err="1" smtClean="0"/>
              <a:t>,</a:t>
            </a:r>
            <a:r>
              <a:rPr lang="en-US" sz="2300" dirty="0" err="1" smtClean="0">
                <a:latin typeface="Chalkduster"/>
                <a:cs typeface="Chalkduster"/>
              </a:rPr>
              <a:t>J</a:t>
            </a:r>
            <a:r>
              <a:rPr lang="en-US" sz="2300" dirty="0" smtClean="0"/>
              <a:t>) = {</a:t>
            </a:r>
            <a:r>
              <a:rPr lang="en-US" sz="2300" dirty="0" err="1" smtClean="0"/>
              <a:t>Priest(Bob</a:t>
            </a:r>
            <a:r>
              <a:rPr lang="en-US" sz="2300" dirty="0" smtClean="0"/>
              <a:t>), </a:t>
            </a:r>
            <a:r>
              <a:rPr lang="en-US" sz="2300" dirty="0" err="1" smtClean="0"/>
              <a:t>Priest(Adam</a:t>
            </a:r>
            <a:r>
              <a:rPr lang="en-US" sz="2300" dirty="0" smtClean="0"/>
              <a:t>)}</a:t>
            </a:r>
          </a:p>
          <a:p>
            <a:pPr marL="731520" lvl="1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  <a:tabLst>
                <a:tab pos="2058988" algn="l"/>
              </a:tabLst>
            </a:pPr>
            <a:r>
              <a:rPr lang="en-US" sz="2300" dirty="0" smtClean="0"/>
              <a:t>Symbols:	</a:t>
            </a:r>
            <a:r>
              <a:rPr lang="en-US" sz="2300" i="1" dirty="0" err="1" smtClean="0">
                <a:latin typeface="Arial (Body)"/>
                <a:cs typeface="Arial (Body)"/>
              </a:rPr>
              <a:t>dist</a:t>
            </a:r>
            <a:r>
              <a:rPr lang="en-US" sz="4800" baseline="-25000" dirty="0" err="1" smtClean="0"/>
              <a:t>⊖</a:t>
            </a:r>
            <a:r>
              <a:rPr lang="en-US" sz="2300" dirty="0" err="1" smtClean="0"/>
              <a:t>(</a:t>
            </a:r>
            <a:r>
              <a:rPr lang="en-US" sz="2300" b="1" dirty="0" err="1" smtClean="0">
                <a:latin typeface="Chalkduster"/>
                <a:cs typeface="Chalkduster"/>
              </a:rPr>
              <a:t>I</a:t>
            </a:r>
            <a:r>
              <a:rPr lang="en-US" sz="2300" dirty="0" err="1" smtClean="0"/>
              <a:t>,</a:t>
            </a:r>
            <a:r>
              <a:rPr lang="en-US" sz="2300" dirty="0" err="1" smtClean="0">
                <a:latin typeface="Chalkduster"/>
                <a:cs typeface="Chalkduster"/>
              </a:rPr>
              <a:t>J</a:t>
            </a:r>
            <a:r>
              <a:rPr lang="en-US" sz="2300" dirty="0" smtClean="0"/>
              <a:t>) = {Priest} </a:t>
            </a:r>
          </a:p>
          <a:p>
            <a:pPr marL="731520" lvl="1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</a:pPr>
            <a:endParaRPr lang="en-US" sz="2300" dirty="0" smtClean="0"/>
          </a:p>
          <a:p>
            <a:pPr marL="731520" lvl="1" indent="-274320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5030788"/>
            <a:ext cx="1524000" cy="1588"/>
          </a:xfrm>
          <a:prstGeom prst="line">
            <a:avLst/>
          </a:prstGeom>
          <a:ln w="25400">
            <a:solidFill>
              <a:srgbClr val="0DA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5042211"/>
            <a:ext cx="1752600" cy="1588"/>
          </a:xfrm>
          <a:prstGeom prst="line">
            <a:avLst/>
          </a:prstGeom>
          <a:ln w="25400">
            <a:solidFill>
              <a:srgbClr val="0DA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16/31</a:t>
            </a:r>
            <a:endParaRPr lang="en-US" sz="12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166031"/>
            <a:ext cx="177800" cy="190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402" y="2171700"/>
            <a:ext cx="1778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4800" y="274638"/>
            <a:ext cx="808355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Logics (</a:t>
            </a:r>
            <a:r>
              <a:rPr lang="en-US" dirty="0" err="1" smtClean="0"/>
              <a:t>DLs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3" name="Group 38"/>
          <p:cNvGrpSpPr/>
          <p:nvPr/>
        </p:nvGrpSpPr>
        <p:grpSpPr>
          <a:xfrm>
            <a:off x="1445398" y="2130623"/>
            <a:ext cx="852976" cy="627188"/>
            <a:chOff x="1148170" y="2092324"/>
            <a:chExt cx="1457143" cy="1016495"/>
          </a:xfrm>
        </p:grpSpPr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100" dirty="0" smtClean="0">
                  <a:ea typeface="SimSun" pitchFamily="2" charset="-122"/>
                  <a:cs typeface="SimSun" pitchFamily="2" charset="-122"/>
                </a:rPr>
                <a:t>Cleric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38"/>
          <p:cNvGrpSpPr/>
          <p:nvPr/>
        </p:nvGrpSpPr>
        <p:grpSpPr>
          <a:xfrm>
            <a:off x="1871886" y="3245764"/>
            <a:ext cx="852976" cy="627188"/>
            <a:chOff x="1148170" y="2092324"/>
            <a:chExt cx="1457143" cy="1016495"/>
          </a:xfrm>
        </p:grpSpPr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100" dirty="0" smtClean="0">
                  <a:ea typeface="SimSun" pitchFamily="2" charset="-122"/>
                  <a:cs typeface="SimSun" pitchFamily="2" charset="-122"/>
                </a:rPr>
                <a:t>Priest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38"/>
          <p:cNvGrpSpPr/>
          <p:nvPr/>
        </p:nvGrpSpPr>
        <p:grpSpPr>
          <a:xfrm>
            <a:off x="3261824" y="2136765"/>
            <a:ext cx="852976" cy="627188"/>
            <a:chOff x="1148170" y="2092324"/>
            <a:chExt cx="1457143" cy="1016495"/>
          </a:xfrm>
        </p:grpSpPr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100" dirty="0" smtClean="0">
                  <a:ea typeface="SimSun" pitchFamily="2" charset="-122"/>
                  <a:cs typeface="SimSun" pitchFamily="2" charset="-122"/>
                </a:rPr>
                <a:t>Husband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rot="16200000" flipV="1">
            <a:off x="1841154" y="2788544"/>
            <a:ext cx="487953" cy="4264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98374" y="2444217"/>
            <a:ext cx="963450" cy="61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59"/>
          <p:cNvGrpSpPr/>
          <p:nvPr/>
        </p:nvGrpSpPr>
        <p:grpSpPr>
          <a:xfrm rot="18900000">
            <a:off x="2575018" y="2333345"/>
            <a:ext cx="228600" cy="228600"/>
            <a:chOff x="3200400" y="1981201"/>
            <a:chExt cx="304800" cy="304800"/>
          </a:xfrm>
          <a:effectLst/>
        </p:grpSpPr>
        <p:cxnSp>
          <p:nvCxnSpPr>
            <p:cNvPr id="70" name="Straight Connector 69"/>
            <p:cNvCxnSpPr/>
            <p:nvPr/>
          </p:nvCxnSpPr>
          <p:spPr>
            <a:xfrm>
              <a:off x="3200400" y="2132012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>
              <a:off x="3201194" y="2132807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1219200" y="1825823"/>
            <a:ext cx="3124200" cy="2362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876800" y="1828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Concepts</a:t>
            </a:r>
            <a:r>
              <a:rPr lang="en-US" dirty="0" smtClean="0"/>
              <a:t> are </a:t>
            </a:r>
            <a:br>
              <a:rPr lang="en-US" dirty="0" smtClean="0"/>
            </a:br>
            <a:r>
              <a:rPr lang="en-US" dirty="0" smtClean="0"/>
              <a:t>classes of objects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Roles</a:t>
            </a:r>
            <a:r>
              <a:rPr lang="en-US" dirty="0" smtClean="0"/>
              <a:t> are </a:t>
            </a:r>
            <a:br>
              <a:rPr lang="en-US" dirty="0" smtClean="0"/>
            </a:br>
            <a:r>
              <a:rPr lang="en-US" dirty="0" smtClean="0"/>
              <a:t>relations between objects</a:t>
            </a:r>
            <a:br>
              <a:rPr lang="en-US" dirty="0" smtClean="0"/>
            </a:br>
            <a:endParaRPr lang="en-US" dirty="0" smtClean="0"/>
          </a:p>
          <a:p>
            <a:pPr marL="0" lvl="1"/>
            <a:r>
              <a:rPr lang="en-US" dirty="0" err="1" smtClean="0">
                <a:solidFill>
                  <a:srgbClr val="EA8C0D"/>
                </a:solidFill>
              </a:rPr>
              <a:t>TBox</a:t>
            </a:r>
            <a:r>
              <a:rPr lang="en-US" dirty="0" smtClean="0">
                <a:solidFill>
                  <a:srgbClr val="EA8C0D"/>
                </a:solidFill>
              </a:rPr>
              <a:t>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/>
              <a:t>for structure of the knowledge</a:t>
            </a:r>
            <a:br>
              <a:rPr lang="en-US" dirty="0" smtClean="0"/>
            </a:br>
            <a:endParaRPr lang="en-US" dirty="0" smtClean="0"/>
          </a:p>
          <a:p>
            <a:pPr marL="0" lvl="1"/>
            <a:r>
              <a:rPr lang="en-US" dirty="0" err="1" smtClean="0">
                <a:solidFill>
                  <a:srgbClr val="0066FF"/>
                </a:solidFill>
                <a:sym typeface="Wingdings" charset="2"/>
              </a:rPr>
              <a:t>ABox</a:t>
            </a:r>
            <a:r>
              <a:rPr lang="en-US" dirty="0" smtClean="0">
                <a:solidFill>
                  <a:srgbClr val="0066FF"/>
                </a:solidFill>
                <a:sym typeface="Wingdings" charset="2"/>
              </a:rPr>
              <a:t>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for instances of concepts and roles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219200" y="4645223"/>
            <a:ext cx="3124200" cy="12221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5398" y="5026223"/>
            <a:ext cx="61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DA400"/>
                </a:solidFill>
              </a:rPr>
              <a:t>Carl</a:t>
            </a:r>
            <a:endParaRPr lang="en-US" sz="1400" b="1" dirty="0">
              <a:solidFill>
                <a:srgbClr val="0DA40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1445397" y="2767313"/>
            <a:ext cx="277199" cy="2248285"/>
          </a:xfrm>
          <a:custGeom>
            <a:avLst/>
            <a:gdLst>
              <a:gd name="connsiteX0" fmla="*/ 810204 w 810204"/>
              <a:gd name="connsiteY0" fmla="*/ 2248285 h 2248285"/>
              <a:gd name="connsiteX1" fmla="*/ 51094 w 810204"/>
              <a:gd name="connsiteY1" fmla="*/ 919753 h 2248285"/>
              <a:gd name="connsiteX2" fmla="*/ 503641 w 810204"/>
              <a:gd name="connsiteY2" fmla="*/ 0 h 22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204" h="2248285">
                <a:moveTo>
                  <a:pt x="810204" y="2248285"/>
                </a:moveTo>
                <a:cubicBezTo>
                  <a:pt x="456196" y="1771376"/>
                  <a:pt x="102188" y="1294467"/>
                  <a:pt x="51094" y="919753"/>
                </a:cubicBezTo>
                <a:cubicBezTo>
                  <a:pt x="0" y="545039"/>
                  <a:pt x="503641" y="0"/>
                  <a:pt x="503641" y="0"/>
                </a:cubicBezTo>
              </a:path>
            </a:pathLst>
          </a:custGeom>
          <a:ln w="19050" cap="flat" cmpd="sng" algn="ctr">
            <a:solidFill>
              <a:srgbClr val="0DA4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261824" y="5332511"/>
            <a:ext cx="61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DA400"/>
                </a:solidFill>
              </a:rPr>
              <a:t>John</a:t>
            </a:r>
            <a:endParaRPr lang="en-US" sz="1400" b="1" dirty="0">
              <a:solidFill>
                <a:srgbClr val="0DA400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 flipH="1">
            <a:off x="3581400" y="2767313"/>
            <a:ext cx="240974" cy="2566687"/>
          </a:xfrm>
          <a:custGeom>
            <a:avLst/>
            <a:gdLst>
              <a:gd name="connsiteX0" fmla="*/ 810204 w 810204"/>
              <a:gd name="connsiteY0" fmla="*/ 2248285 h 2248285"/>
              <a:gd name="connsiteX1" fmla="*/ 51094 w 810204"/>
              <a:gd name="connsiteY1" fmla="*/ 919753 h 2248285"/>
              <a:gd name="connsiteX2" fmla="*/ 503641 w 810204"/>
              <a:gd name="connsiteY2" fmla="*/ 0 h 22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204" h="2248285">
                <a:moveTo>
                  <a:pt x="810204" y="2248285"/>
                </a:moveTo>
                <a:cubicBezTo>
                  <a:pt x="456196" y="1771376"/>
                  <a:pt x="102188" y="1294467"/>
                  <a:pt x="51094" y="919753"/>
                </a:cubicBezTo>
                <a:cubicBezTo>
                  <a:pt x="0" y="545039"/>
                  <a:pt x="503641" y="0"/>
                  <a:pt x="503641" y="0"/>
                </a:cubicBezTo>
              </a:path>
            </a:pathLst>
          </a:custGeom>
          <a:ln w="19050" cap="flat" cmpd="sng" algn="ctr">
            <a:solidFill>
              <a:srgbClr val="0DA4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826397" y="5559623"/>
            <a:ext cx="80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DA400"/>
                </a:solidFill>
              </a:rPr>
              <a:t>Adam</a:t>
            </a:r>
            <a:endParaRPr lang="en-US" sz="1400" b="1" dirty="0">
              <a:solidFill>
                <a:srgbClr val="0DA400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011681" y="3872952"/>
            <a:ext cx="45719" cy="1767336"/>
          </a:xfrm>
          <a:custGeom>
            <a:avLst/>
            <a:gdLst>
              <a:gd name="connsiteX0" fmla="*/ 810204 w 810204"/>
              <a:gd name="connsiteY0" fmla="*/ 2248285 h 2248285"/>
              <a:gd name="connsiteX1" fmla="*/ 51094 w 810204"/>
              <a:gd name="connsiteY1" fmla="*/ 919753 h 2248285"/>
              <a:gd name="connsiteX2" fmla="*/ 503641 w 810204"/>
              <a:gd name="connsiteY2" fmla="*/ 0 h 22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204" h="2248285">
                <a:moveTo>
                  <a:pt x="810204" y="2248285"/>
                </a:moveTo>
                <a:cubicBezTo>
                  <a:pt x="456196" y="1771376"/>
                  <a:pt x="102188" y="1294467"/>
                  <a:pt x="51094" y="919753"/>
                </a:cubicBezTo>
                <a:cubicBezTo>
                  <a:pt x="0" y="545039"/>
                  <a:pt x="503641" y="0"/>
                  <a:pt x="503641" y="0"/>
                </a:cubicBezTo>
              </a:path>
            </a:pathLst>
          </a:custGeom>
          <a:ln w="19050" cap="flat" cmpd="sng" algn="ctr">
            <a:solidFill>
              <a:srgbClr val="0DA4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209800" y="5178623"/>
            <a:ext cx="80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DA400"/>
                </a:solidFill>
              </a:rPr>
              <a:t>Bob</a:t>
            </a:r>
            <a:endParaRPr lang="en-US" sz="1400" b="1" dirty="0">
              <a:solidFill>
                <a:srgbClr val="0DA400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 flipH="1">
            <a:off x="2497349" y="3872951"/>
            <a:ext cx="63166" cy="1381871"/>
          </a:xfrm>
          <a:custGeom>
            <a:avLst/>
            <a:gdLst>
              <a:gd name="connsiteX0" fmla="*/ 810204 w 810204"/>
              <a:gd name="connsiteY0" fmla="*/ 2248285 h 2248285"/>
              <a:gd name="connsiteX1" fmla="*/ 51094 w 810204"/>
              <a:gd name="connsiteY1" fmla="*/ 919753 h 2248285"/>
              <a:gd name="connsiteX2" fmla="*/ 503641 w 810204"/>
              <a:gd name="connsiteY2" fmla="*/ 0 h 22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204" h="2248285">
                <a:moveTo>
                  <a:pt x="810204" y="2248285"/>
                </a:moveTo>
                <a:cubicBezTo>
                  <a:pt x="456196" y="1771376"/>
                  <a:pt x="102188" y="1294467"/>
                  <a:pt x="51094" y="919753"/>
                </a:cubicBezTo>
                <a:cubicBezTo>
                  <a:pt x="0" y="545039"/>
                  <a:pt x="503641" y="0"/>
                  <a:pt x="503641" y="0"/>
                </a:cubicBezTo>
              </a:path>
            </a:pathLst>
          </a:custGeom>
          <a:ln w="19050" cap="flat" cmpd="sng" algn="ctr">
            <a:solidFill>
              <a:srgbClr val="0DA4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19200" y="1143000"/>
            <a:ext cx="276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DL Knowledge Base:</a:t>
            </a:r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81000" y="2069068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EA8C0D"/>
                </a:solidFill>
              </a:rPr>
              <a:t>TBox</a:t>
            </a:r>
            <a:r>
              <a:rPr lang="en-US" dirty="0" smtClean="0">
                <a:solidFill>
                  <a:srgbClr val="EA8C0D"/>
                </a:solidFill>
              </a:rPr>
              <a:t>: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381000" y="4888468"/>
            <a:ext cx="8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  <a:sym typeface="Wingdings" charset="2"/>
              </a:rPr>
              <a:t>ABox</a:t>
            </a:r>
            <a:r>
              <a:rPr lang="en-US" dirty="0" smtClean="0">
                <a:solidFill>
                  <a:srgbClr val="0066FF"/>
                </a:solidFill>
                <a:sym typeface="Wingdings" charset="2"/>
              </a:rPr>
              <a:t>: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194344" y="6019800"/>
            <a:ext cx="5975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This is a formalism underlying </a:t>
            </a:r>
            <a:r>
              <a:rPr lang="en-US" sz="2500" dirty="0" err="1" smtClean="0">
                <a:solidFill>
                  <a:srgbClr val="FF0000"/>
                </a:solidFill>
              </a:rPr>
              <a:t>ontologies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allAtOnce"/>
      <p:bldP spid="74" grpId="0" animBg="1"/>
      <p:bldP spid="75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9" grpId="0" animBg="1"/>
      <p:bldP spid="100" grpId="0"/>
      <p:bldP spid="101" grpId="0"/>
      <p:bldP spid="102" grpId="0"/>
      <p:bldP spid="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of MBAs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57399" y="2057400"/>
            <a:ext cx="10668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798" y="2590801"/>
            <a:ext cx="2971801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8100000" flipV="1">
            <a:off x="1226368" y="3156556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97985" y="1154667"/>
            <a:ext cx="118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Approach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2025" y="2592389"/>
            <a:ext cx="187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distance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722313"/>
            <a:ext cx="237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Distance is built upon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9050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6688" algn="l"/>
                <a:tab pos="1520825" algn="l"/>
              </a:tabLst>
            </a:pPr>
            <a:r>
              <a:rPr lang="en-US" dirty="0" smtClean="0"/>
              <a:t>set: </a:t>
            </a:r>
            <a:r>
              <a:rPr lang="en-US" sz="3000" dirty="0" smtClean="0">
                <a:solidFill>
                  <a:srgbClr val="FFFFFF"/>
                </a:solidFill>
              </a:rPr>
              <a:t>⊖</a:t>
            </a:r>
            <a:r>
              <a:rPr lang="en-US" dirty="0" smtClean="0"/>
              <a:t>	number: |</a:t>
            </a:r>
            <a:r>
              <a:rPr lang="en-US" sz="3000" dirty="0" smtClean="0">
                <a:solidFill>
                  <a:srgbClr val="FFFFFF"/>
                </a:solidFill>
              </a:rPr>
              <a:t>⊖</a:t>
            </a:r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1447800"/>
            <a:ext cx="115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global: </a:t>
            </a:r>
            <a:r>
              <a:rPr lang="en-US" b="1" dirty="0" smtClean="0">
                <a:latin typeface="Arial"/>
                <a:cs typeface="Arial"/>
              </a:rPr>
              <a:t>G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local: </a:t>
            </a:r>
            <a:r>
              <a:rPr lang="en-US" b="1" dirty="0" smtClean="0">
                <a:latin typeface="Arial"/>
                <a:cs typeface="Arial"/>
              </a:rPr>
              <a:t>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7967" y="2743200"/>
            <a:ext cx="299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dirty="0" smtClean="0"/>
              <a:t>	symbols: S</a:t>
            </a:r>
          </a:p>
          <a:p>
            <a:endParaRPr lang="en-US" dirty="0" smtClean="0"/>
          </a:p>
          <a:p>
            <a:r>
              <a:rPr lang="en-US" dirty="0" smtClean="0"/>
              <a:t>atoms: A</a:t>
            </a:r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381600" y="4147066"/>
            <a:ext cx="8311896" cy="2253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63525" lvl="1" indent="-263525" defTabSz="914400">
              <a:spcBef>
                <a:spcPts val="580"/>
              </a:spcBef>
              <a:buClr>
                <a:srgbClr val="0000FF"/>
              </a:buClr>
              <a:buSzPct val="100000"/>
            </a:pPr>
            <a:r>
              <a:rPr lang="en-US" sz="2300" dirty="0" smtClean="0">
                <a:solidFill>
                  <a:srgbClr val="FF3131"/>
                </a:solidFill>
                <a:latin typeface="Arial"/>
                <a:cs typeface="Arial"/>
              </a:rPr>
              <a:t>Two</a:t>
            </a:r>
            <a:r>
              <a:rPr lang="en-US" sz="2300" dirty="0" smtClean="0">
                <a:latin typeface="Arial"/>
                <a:cs typeface="Arial"/>
              </a:rPr>
              <a:t> possibilities for each of </a:t>
            </a:r>
            <a:r>
              <a:rPr lang="en-US" sz="2300" dirty="0" smtClean="0">
                <a:solidFill>
                  <a:srgbClr val="FF3131"/>
                </a:solidFill>
                <a:latin typeface="Arial"/>
                <a:cs typeface="Arial"/>
              </a:rPr>
              <a:t>three</a:t>
            </a:r>
            <a:r>
              <a:rPr lang="en-US" sz="2300" dirty="0" smtClean="0">
                <a:latin typeface="Arial"/>
                <a:cs typeface="Arial"/>
              </a:rPr>
              <a:t> dimensions</a:t>
            </a:r>
          </a:p>
          <a:p>
            <a:pPr marL="263525" lvl="1" indent="-263525" defTabSz="914400">
              <a:spcBef>
                <a:spcPts val="580"/>
              </a:spcBef>
              <a:spcAft>
                <a:spcPts val="1200"/>
              </a:spcAft>
              <a:buClr>
                <a:srgbClr val="0000FF"/>
              </a:buClr>
              <a:buSzPct val="100000"/>
            </a:pPr>
            <a:r>
              <a:rPr lang="en-US" sz="2300" dirty="0" err="1" smtClean="0">
                <a:latin typeface="Arial"/>
                <a:cs typeface="Arial"/>
                <a:sym typeface="Wingdings"/>
              </a:rPr>
              <a:t></a:t>
            </a:r>
            <a:r>
              <a:rPr lang="en-US" sz="2300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2300" dirty="0" smtClean="0">
                <a:solidFill>
                  <a:srgbClr val="FF3131"/>
                </a:solidFill>
                <a:latin typeface="Arial"/>
                <a:cs typeface="Arial"/>
                <a:sym typeface="Wingdings"/>
              </a:rPr>
              <a:t>eight</a:t>
            </a:r>
            <a:r>
              <a:rPr lang="en-US" sz="2300" dirty="0" smtClean="0">
                <a:latin typeface="Arial"/>
                <a:cs typeface="Arial"/>
                <a:sym typeface="Wingdings"/>
              </a:rPr>
              <a:t> possible semantics</a:t>
            </a:r>
          </a:p>
          <a:p>
            <a:pPr marL="263525" lvl="1" indent="-263525" defTabSz="914400">
              <a:spcBef>
                <a:spcPts val="580"/>
              </a:spcBef>
              <a:buClr>
                <a:srgbClr val="0000FF"/>
              </a:buClr>
              <a:buSzPct val="100000"/>
            </a:pPr>
            <a:r>
              <a:rPr lang="en-US" sz="2300" dirty="0" smtClean="0">
                <a:latin typeface="Arial"/>
                <a:cs typeface="Arial"/>
              </a:rPr>
              <a:t>Inexpressibility </a:t>
            </a:r>
            <a: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  <a:t>Theorem</a:t>
            </a:r>
            <a:r>
              <a:rPr lang="en-US" sz="2300" dirty="0" smtClean="0">
                <a:latin typeface="Arial"/>
                <a:cs typeface="Arial"/>
              </a:rPr>
              <a:t>:</a:t>
            </a:r>
          </a:p>
          <a:p>
            <a:pPr marL="720725" lvl="2" indent="-263525" defTabSz="914400">
              <a:spcBef>
                <a:spcPts val="58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For all of eight semantics the result of the evolution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cannot be expressed in DL-</a:t>
            </a:r>
            <a:r>
              <a:rPr lang="en-US" sz="2300" dirty="0" err="1" smtClean="0">
                <a:latin typeface="Arial"/>
                <a:cs typeface="Arial"/>
              </a:rPr>
              <a:t>Lite</a:t>
            </a:r>
            <a:endParaRPr lang="en-US" sz="2300" dirty="0" smtClean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16/31</a:t>
            </a:r>
            <a:endParaRPr lang="en-US" sz="12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166031"/>
            <a:ext cx="177800" cy="190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402" y="2171700"/>
            <a:ext cx="1778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May Go Wrong?</a:t>
            </a:r>
            <a:endParaRPr lang="en-US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200" y="1303338"/>
            <a:ext cx="860425" cy="630237"/>
            <a:chOff x="1143000" y="2092324"/>
            <a:chExt cx="1462313" cy="1016495"/>
          </a:xfrm>
        </p:grpSpPr>
        <p:sp>
          <p:nvSpPr>
            <p:cNvPr id="13352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Single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H="1">
              <a:off x="1148396" y="2437983"/>
              <a:ext cx="14569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09900" y="1303338"/>
            <a:ext cx="860425" cy="630237"/>
            <a:chOff x="1143000" y="2092324"/>
            <a:chExt cx="1462313" cy="1016495"/>
          </a:xfrm>
        </p:grpSpPr>
        <p:sp>
          <p:nvSpPr>
            <p:cNvPr id="13350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Husband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 flipH="1">
              <a:off x="1145699" y="2437983"/>
              <a:ext cx="14596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31800" y="2516188"/>
            <a:ext cx="860425" cy="630237"/>
            <a:chOff x="1143000" y="2092324"/>
            <a:chExt cx="1462313" cy="1016495"/>
          </a:xfrm>
        </p:grpSpPr>
        <p:sp>
          <p:nvSpPr>
            <p:cNvPr id="13348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Priest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 flipH="1">
              <a:off x="1148396" y="2437983"/>
              <a:ext cx="14569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13075" y="3278188"/>
            <a:ext cx="857250" cy="630237"/>
            <a:chOff x="1148170" y="2092324"/>
            <a:chExt cx="1457143" cy="1016495"/>
          </a:xfrm>
        </p:grpSpPr>
        <p:sp>
          <p:nvSpPr>
            <p:cNvPr id="13346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Wife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 flipH="1">
              <a:off x="1148170" y="2437983"/>
              <a:ext cx="145714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 bwMode="auto">
          <a:xfrm>
            <a:off x="1314450" y="1400175"/>
            <a:ext cx="16970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348" idx="0"/>
          </p:cNvCxnSpPr>
          <p:nvPr/>
        </p:nvCxnSpPr>
        <p:spPr bwMode="auto">
          <a:xfrm rot="5400000" flipH="1" flipV="1">
            <a:off x="595312" y="2225676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>
            <a:grpSpLocks/>
          </p:cNvGrpSpPr>
          <p:nvPr/>
        </p:nvGrpSpPr>
        <p:grpSpPr bwMode="auto">
          <a:xfrm rot="-2700000">
            <a:off x="1951038" y="1295400"/>
            <a:ext cx="212725" cy="212725"/>
            <a:chOff x="3200400" y="1981201"/>
            <a:chExt cx="304800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03145" y="2126030"/>
              <a:ext cx="302526" cy="22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>
              <a:off x="3202811" y="2125226"/>
              <a:ext cx="304800" cy="22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 bwMode="auto">
          <a:xfrm flipV="1">
            <a:off x="1295400" y="1955800"/>
            <a:ext cx="1784350" cy="63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37"/>
          <p:cNvGrpSpPr>
            <a:grpSpLocks/>
          </p:cNvGrpSpPr>
          <p:nvPr/>
        </p:nvGrpSpPr>
        <p:grpSpPr bwMode="auto">
          <a:xfrm rot="-9900000">
            <a:off x="2119313" y="2159000"/>
            <a:ext cx="212725" cy="212725"/>
            <a:chOff x="3200400" y="1981201"/>
            <a:chExt cx="304800" cy="3048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00264" y="2140742"/>
              <a:ext cx="304800" cy="22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3200480" y="2137151"/>
              <a:ext cx="304800" cy="22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Isosceles Triangle 42"/>
          <p:cNvSpPr/>
          <p:nvPr/>
        </p:nvSpPr>
        <p:spPr bwMode="auto">
          <a:xfrm>
            <a:off x="3602037" y="2695575"/>
            <a:ext cx="127000" cy="1238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328" name="TextBox 43"/>
          <p:cNvSpPr txBox="1">
            <a:spLocks noChangeArrowheads="1"/>
          </p:cNvSpPr>
          <p:nvPr/>
        </p:nvSpPr>
        <p:spPr bwMode="auto">
          <a:xfrm>
            <a:off x="3409950" y="2363788"/>
            <a:ext cx="62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hasHb</a:t>
            </a:r>
          </a:p>
        </p:txBody>
      </p:sp>
      <p:sp>
        <p:nvSpPr>
          <p:cNvPr id="13329" name="TextBox 44"/>
          <p:cNvSpPr txBox="1">
            <a:spLocks noChangeArrowheads="1"/>
          </p:cNvSpPr>
          <p:nvPr/>
        </p:nvSpPr>
        <p:spPr bwMode="auto">
          <a:xfrm>
            <a:off x="3352800" y="2998787"/>
            <a:ext cx="441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1..n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60375" y="4038600"/>
            <a:ext cx="8455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 lvl="1" indent="-265113">
              <a:buClr>
                <a:srgbClr val="0000FF"/>
              </a:buClr>
              <a:buFont typeface="Wingdings" charset="2"/>
              <a:buChar char="§"/>
            </a:pPr>
            <a:r>
              <a:rPr lang="en-US" dirty="0"/>
              <a:t>MBAs give more cases:</a:t>
            </a:r>
          </a:p>
          <a:p>
            <a:pPr marL="342900" indent="-342900">
              <a:buClr>
                <a:srgbClr val="0000FF"/>
              </a:buClr>
              <a:buFont typeface="+mj-lt"/>
              <a:buAutoNum type="arabicPeriod" startAt="3"/>
            </a:pPr>
            <a:r>
              <a:rPr lang="en-US" dirty="0"/>
              <a:t>Mary is married to either Adam or </a:t>
            </a:r>
            <a:r>
              <a:rPr lang="en-US" dirty="0" smtClean="0"/>
              <a:t>Bob (but not to both)</a:t>
            </a:r>
            <a:endParaRPr lang="en-US" dirty="0"/>
          </a:p>
        </p:txBody>
      </p:sp>
      <p:sp>
        <p:nvSpPr>
          <p:cNvPr id="15368" name="TextBox 54"/>
          <p:cNvSpPr txBox="1">
            <a:spLocks noChangeArrowheads="1"/>
          </p:cNvSpPr>
          <p:nvPr/>
        </p:nvSpPr>
        <p:spPr bwMode="auto">
          <a:xfrm>
            <a:off x="3138488" y="1552575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DA400"/>
                </a:solidFill>
              </a:rPr>
              <a:t>John</a:t>
            </a:r>
          </a:p>
        </p:txBody>
      </p:sp>
      <p:sp>
        <p:nvSpPr>
          <p:cNvPr id="15371" name="TextBox 58"/>
          <p:cNvSpPr txBox="1">
            <a:spLocks noChangeArrowheads="1"/>
          </p:cNvSpPr>
          <p:nvPr/>
        </p:nvSpPr>
        <p:spPr bwMode="auto">
          <a:xfrm>
            <a:off x="381000" y="2743200"/>
            <a:ext cx="623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Adam</a:t>
            </a:r>
          </a:p>
        </p:txBody>
      </p:sp>
      <p:sp>
        <p:nvSpPr>
          <p:cNvPr id="15372" name="TextBox 59"/>
          <p:cNvSpPr txBox="1">
            <a:spLocks noChangeArrowheads="1"/>
          </p:cNvSpPr>
          <p:nvPr/>
        </p:nvSpPr>
        <p:spPr bwMode="auto">
          <a:xfrm>
            <a:off x="869950" y="2743200"/>
            <a:ext cx="484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Bob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138488" y="1552575"/>
            <a:ext cx="586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a guy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56" name="Content Placeholder 4"/>
          <p:cNvSpPr>
            <a:spLocks noGrp="1"/>
          </p:cNvSpPr>
          <p:nvPr>
            <p:ph sz="quarter" idx="1"/>
          </p:nvPr>
        </p:nvSpPr>
        <p:spPr>
          <a:xfrm>
            <a:off x="4260850" y="1295401"/>
            <a:ext cx="4654550" cy="27432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New Knowledge</a:t>
            </a:r>
            <a:r>
              <a:rPr lang="en-US" sz="1800" dirty="0" smtClean="0"/>
              <a:t>: </a:t>
            </a:r>
            <a:r>
              <a:rPr lang="en-US" sz="1800" dirty="0" err="1" smtClean="0"/>
              <a:t>Single</a:t>
            </a:r>
            <a:r>
              <a:rPr lang="en-US" sz="1800" dirty="0" err="1"/>
              <a:t>(John</a:t>
            </a:r>
            <a:r>
              <a:rPr lang="en-US" sz="1800" dirty="0" smtClean="0"/>
              <a:t>)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1800" dirty="0"/>
              <a:t>	What happened with Mary</a:t>
            </a:r>
            <a:r>
              <a:rPr lang="en-US" sz="18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Our intuition</a:t>
            </a:r>
            <a:r>
              <a:rPr lang="en-US" sz="1800" dirty="0" smtClean="0"/>
              <a:t>: 2 cases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/>
              <a:t>Mary is single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/>
              <a:t>Mary </a:t>
            </a:r>
            <a:r>
              <a:rPr lang="en-US" sz="1800" dirty="0"/>
              <a:t>is married to another guy</a:t>
            </a:r>
          </a:p>
          <a:p>
            <a:pPr eaLnBrk="1" hangingPunct="1"/>
            <a:endParaRPr lang="en-US" sz="1800" dirty="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0375" y="4724400"/>
            <a:ext cx="8226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Drawback I</a:t>
            </a:r>
            <a:r>
              <a:rPr lang="en-US" dirty="0"/>
              <a:t>:</a:t>
            </a:r>
            <a:r>
              <a:rPr lang="en-US" dirty="0" smtClean="0"/>
              <a:t> Mary married to one of the priest is counterintuitive</a:t>
            </a:r>
            <a:endParaRPr lang="en-US" dirty="0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04888" y="5562600"/>
            <a:ext cx="37195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halkduster" charset="0"/>
                <a:sym typeface="Wingdings" charset="2"/>
              </a:rPr>
              <a:t>K’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⊭ </a:t>
            </a:r>
            <a:r>
              <a:rPr lang="en-US" dirty="0" err="1" smtClean="0">
                <a:ea typeface="Arial Unicode MS" charset="0"/>
                <a:cs typeface="Arial Unicode MS" charset="0"/>
                <a:sym typeface="Wingdings" charset="2"/>
              </a:rPr>
              <a:t>Priest(Bob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)</a:t>
            </a:r>
            <a:endParaRPr lang="en-US" dirty="0" smtClean="0">
              <a:latin typeface="Chalkduster" charset="0"/>
              <a:sym typeface="Wingdings" charset="2"/>
            </a:endParaRPr>
          </a:p>
          <a:p>
            <a:r>
              <a:rPr lang="en-US" dirty="0" smtClean="0">
                <a:latin typeface="Chalkduster" charset="0"/>
                <a:sym typeface="Wingdings" charset="2"/>
              </a:rPr>
              <a:t>K</a:t>
            </a:r>
            <a:r>
              <a:rPr lang="en-US" dirty="0">
                <a:latin typeface="Chalkduster" charset="0"/>
                <a:sym typeface="Wingdings" charset="2"/>
              </a:rPr>
              <a:t>’</a:t>
            </a:r>
            <a:r>
              <a:rPr lang="en-US" dirty="0">
                <a:sym typeface="Wingdings" charset="2"/>
              </a:rPr>
              <a:t> </a:t>
            </a:r>
            <a:r>
              <a:rPr lang="en-US" dirty="0">
                <a:ea typeface="Arial Unicode MS" charset="0"/>
                <a:cs typeface="Arial Unicode MS" charset="0"/>
                <a:sym typeface="Wingdings" charset="2"/>
              </a:rPr>
              <a:t>⊭ </a:t>
            </a:r>
            <a:r>
              <a:rPr lang="en-US" dirty="0" err="1">
                <a:ea typeface="Arial Unicode MS" charset="0"/>
                <a:cs typeface="Arial Unicode MS" charset="0"/>
                <a:sym typeface="Wingdings" charset="2"/>
              </a:rPr>
              <a:t>Priest(Adam</a:t>
            </a:r>
            <a:r>
              <a:rPr lang="en-US" dirty="0">
                <a:ea typeface="Arial Unicode MS" charset="0"/>
                <a:cs typeface="Arial Unicode MS" charset="0"/>
                <a:sym typeface="Wingdings" charset="2"/>
              </a:rPr>
              <a:t>)</a:t>
            </a:r>
            <a:endParaRPr lang="en-US" dirty="0" smtClean="0">
              <a:ea typeface="Arial Unicode MS" charset="0"/>
              <a:cs typeface="Arial Unicode MS" charset="0"/>
              <a:sym typeface="Wingdings" charset="2"/>
            </a:endParaRPr>
          </a:p>
          <a:p>
            <a:r>
              <a:rPr lang="en-US" dirty="0" smtClean="0">
                <a:latin typeface="Chalkduster" charset="0"/>
              </a:rPr>
              <a:t>K’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⊨ </a:t>
            </a:r>
            <a:r>
              <a:rPr lang="en-US" dirty="0" err="1" smtClean="0">
                <a:ea typeface="Arial Unicode MS" charset="0"/>
                <a:cs typeface="Arial Unicode MS" charset="0"/>
                <a:sym typeface="Wingdings" charset="2"/>
              </a:rPr>
              <a:t>Priest(Adam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) </a:t>
            </a:r>
            <a:r>
              <a:rPr lang="en-US" dirty="0" smtClean="0">
                <a:latin typeface="ＭＳ ゴシック" charset="-128"/>
                <a:ea typeface="ＭＳ ゴシック" charset="-128"/>
                <a:cs typeface="ＭＳ ゴシック" charset="-128"/>
                <a:sym typeface="Wingdings" charset="2"/>
              </a:rPr>
              <a:t>∨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err="1" smtClean="0">
                <a:sym typeface="Wingdings" charset="2"/>
              </a:rPr>
              <a:t>Priest(Bob</a:t>
            </a:r>
            <a:r>
              <a:rPr lang="en-US" dirty="0" smtClean="0">
                <a:sym typeface="Wingdings" charset="2"/>
              </a:rPr>
              <a:t>)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0375" y="5192713"/>
            <a:ext cx="394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Drawback II</a:t>
            </a:r>
            <a:r>
              <a:rPr lang="en-US" dirty="0"/>
              <a:t>:</a:t>
            </a:r>
            <a:r>
              <a:rPr lang="en-US" dirty="0" smtClean="0"/>
              <a:t> Inexpressible </a:t>
            </a:r>
            <a:r>
              <a:rPr lang="en-US" dirty="0"/>
              <a:t>in DL-</a:t>
            </a:r>
            <a:r>
              <a:rPr lang="en-US" dirty="0" err="1"/>
              <a:t>Lite</a:t>
            </a:r>
            <a:endParaRPr lang="en-US" dirty="0"/>
          </a:p>
        </p:txBody>
      </p: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1769547" y="3278188"/>
            <a:ext cx="857250" cy="630237"/>
            <a:chOff x="1148170" y="2092324"/>
            <a:chExt cx="1457143" cy="1016495"/>
          </a:xfrm>
        </p:grpSpPr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 dirty="0" smtClean="0">
                  <a:ea typeface="SimSun" charset="-122"/>
                  <a:cs typeface="SimSun" charset="-122"/>
                </a:rPr>
                <a:t>Woman</a:t>
              </a:r>
              <a:endParaRPr lang="en-US" altLang="zh-CN" sz="1200" dirty="0">
                <a:ea typeface="SimSun" charset="-122"/>
                <a:cs typeface="SimSun" charset="-122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 flipH="1">
              <a:off x="1148170" y="2437983"/>
              <a:ext cx="145714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>
            <a:stCxn id="13346" idx="1"/>
            <a:endCxn id="45" idx="3"/>
          </p:cNvCxnSpPr>
          <p:nvPr/>
        </p:nvCxnSpPr>
        <p:spPr bwMode="auto">
          <a:xfrm rot="10800000">
            <a:off x="2626797" y="3593307"/>
            <a:ext cx="3862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56"/>
          <p:cNvSpPr txBox="1">
            <a:spLocks noChangeArrowheads="1"/>
          </p:cNvSpPr>
          <p:nvPr/>
        </p:nvSpPr>
        <p:spPr bwMode="auto">
          <a:xfrm>
            <a:off x="3138488" y="3505200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Mary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2767011" y="2616994"/>
            <a:ext cx="13223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44"/>
          <p:cNvSpPr txBox="1">
            <a:spLocks noChangeArrowheads="1"/>
          </p:cNvSpPr>
          <p:nvPr/>
        </p:nvSpPr>
        <p:spPr bwMode="auto">
          <a:xfrm>
            <a:off x="3354077" y="1931987"/>
            <a:ext cx="441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1..n</a:t>
            </a:r>
          </a:p>
        </p:txBody>
      </p:sp>
      <p:sp>
        <p:nvSpPr>
          <p:cNvPr id="53" name="TextBox 59"/>
          <p:cNvSpPr txBox="1">
            <a:spLocks noChangeArrowheads="1"/>
          </p:cNvSpPr>
          <p:nvPr/>
        </p:nvSpPr>
        <p:spPr bwMode="auto">
          <a:xfrm>
            <a:off x="2362200" y="2503100"/>
            <a:ext cx="1307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(Mary, John )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24796" y="2527802"/>
            <a:ext cx="36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DA400"/>
                </a:solidFill>
              </a:rPr>
              <a:t>?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17/31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457E-6 L -0.29844 -0.00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25468 -0.2868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69 -0.28681 L 0.00208 0.0020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1388 -0.04004 0.02847 -0.07963 0.07777 -0.10949 C 0.12604 -0.13889 0.20902 -0.15856 0.29253 -0.17777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89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2223 C 0.05885 -0.0419 0.10417 -0.06088 0.14358 -0.08611 C 0.18281 -0.11135 0.21701 -0.1426 0.25191 -0.17361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4 -0.17778 C 0.20591 -0.15533 0.12032 -0.13264 0.07448 -0.10278 C 0.02813 -0.07245 0.02153 -0.03565 0.01598 0.00208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5368" grpId="0"/>
      <p:bldP spid="15371" grpId="0"/>
      <p:bldP spid="15371" grpId="1"/>
      <p:bldP spid="15372" grpId="0"/>
      <p:bldP spid="55" grpId="0"/>
      <p:bldP spid="55" grpId="1"/>
      <p:bldP spid="56" grpId="0" build="p"/>
      <p:bldP spid="58" grpId="0"/>
      <p:bldP spid="59" grpId="0"/>
      <p:bldP spid="61" grpId="0"/>
      <p:bldP spid="47" grpId="0"/>
      <p:bldP spid="47" grpId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MBAs Do Not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190400"/>
          </a:xfrm>
        </p:spPr>
        <p:txBody>
          <a:bodyPr/>
          <a:lstStyle/>
          <a:p>
            <a:r>
              <a:rPr lang="en-US" dirty="0" smtClean="0"/>
              <a:t>… because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ignore</a:t>
            </a:r>
            <a:r>
              <a:rPr lang="en-US" dirty="0" smtClean="0"/>
              <a:t> structure of the KB</a:t>
            </a:r>
          </a:p>
          <a:p>
            <a:pPr lvl="1"/>
            <a:r>
              <a:rPr lang="en-US" dirty="0" smtClean="0"/>
              <a:t>the allow </a:t>
            </a:r>
            <a:r>
              <a:rPr lang="en-US" dirty="0" smtClean="0">
                <a:solidFill>
                  <a:srgbClr val="FF0000"/>
                </a:solidFill>
              </a:rPr>
              <a:t>too many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result of evolution </a:t>
            </a:r>
            <a:r>
              <a:rPr lang="en-US" dirty="0" smtClean="0">
                <a:solidFill>
                  <a:srgbClr val="FF0000"/>
                </a:solidFill>
              </a:rPr>
              <a:t>cannot be expressed </a:t>
            </a:r>
            <a:r>
              <a:rPr lang="en-US" dirty="0" smtClean="0"/>
              <a:t>in DL-</a:t>
            </a:r>
            <a:r>
              <a:rPr lang="en-US" dirty="0" err="1" smtClean="0"/>
              <a:t>Lite</a:t>
            </a:r>
            <a:endParaRPr lang="en-US" dirty="0" smtClean="0"/>
          </a:p>
          <a:p>
            <a:pPr lvl="1"/>
            <a:endParaRPr lang="en-US" dirty="0" smtClean="0"/>
          </a:p>
          <a:p>
            <a:pPr marL="265113" lvl="1" indent="-180975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MBAs </a:t>
            </a:r>
            <a:r>
              <a:rPr lang="en-US" dirty="0" smtClean="0">
                <a:solidFill>
                  <a:srgbClr val="FF0000"/>
                </a:solidFill>
              </a:rPr>
              <a:t>cannot be adopted </a:t>
            </a:r>
            <a:r>
              <a:rPr lang="en-US" dirty="0" smtClean="0"/>
              <a:t>for KB evolution in DL-</a:t>
            </a:r>
            <a:r>
              <a:rPr lang="en-US" dirty="0" err="1" smtClean="0"/>
              <a:t>Lite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18/31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419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Requirements for an evolution operator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Attempt to apply classical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Model-Based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/>
              <a:t>Formula-Based approaches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Our proposal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Bold Semantics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Careful Semantics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 Conclusion</a:t>
            </a:r>
            <a:endParaRPr lang="en-US" dirty="0">
              <a:solidFill>
                <a:srgbClr val="CFCFC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Formula-Based Approaches</a:t>
            </a:r>
          </a:p>
        </p:txBody>
      </p:sp>
      <p:sp>
        <p:nvSpPr>
          <p:cNvPr id="16389" name="Content Placeholder 4"/>
          <p:cNvSpPr>
            <a:spLocks noGrp="1"/>
          </p:cNvSpPr>
          <p:nvPr>
            <p:ph sz="quarter" idx="1"/>
          </p:nvPr>
        </p:nvSpPr>
        <p:spPr>
          <a:xfrm flipH="1">
            <a:off x="5257800" y="1676400"/>
            <a:ext cx="3581400" cy="35671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Idea</a:t>
            </a:r>
            <a:r>
              <a:rPr lang="en-US" sz="1800"/>
              <a:t>:</a:t>
            </a:r>
            <a:br>
              <a:rPr lang="en-US" sz="1800"/>
            </a:br>
            <a:r>
              <a:rPr lang="en-US" sz="1800"/>
              <a:t>To take union </a:t>
            </a:r>
            <a:r>
              <a:rPr lang="en-US" sz="1800">
                <a:latin typeface="Chalkduster" charset="0"/>
              </a:rPr>
              <a:t>K</a:t>
            </a:r>
            <a:r>
              <a:rPr lang="en-US" sz="1800"/>
              <a:t> ∪ </a:t>
            </a:r>
            <a:r>
              <a:rPr lang="en-US" sz="1800">
                <a:latin typeface="Chalkduster" charset="0"/>
              </a:rPr>
              <a:t>N</a:t>
            </a:r>
          </a:p>
          <a:p>
            <a:pPr marL="0" indent="0">
              <a:buFontTx/>
              <a:buNone/>
            </a:pPr>
            <a:endParaRPr lang="en-US" sz="1800">
              <a:latin typeface="Chalkduster" charset="0"/>
            </a:endParaRPr>
          </a:p>
          <a:p>
            <a:pPr marL="0" indent="0">
              <a:buFontTx/>
              <a:buNone/>
            </a:pPr>
            <a:r>
              <a:rPr lang="en-US" sz="1800"/>
              <a:t>What if </a:t>
            </a:r>
            <a:r>
              <a:rPr lang="en-US" sz="1800">
                <a:latin typeface="Chalkduster" charset="0"/>
              </a:rPr>
              <a:t>K</a:t>
            </a:r>
            <a:r>
              <a:rPr lang="en-US" sz="1800"/>
              <a:t> ∪ </a:t>
            </a:r>
            <a:r>
              <a:rPr lang="en-US" sz="1800">
                <a:latin typeface="Chalkduster" charset="0"/>
              </a:rPr>
              <a:t>N</a:t>
            </a:r>
            <a:r>
              <a:rPr lang="en-US" sz="1800"/>
              <a:t> is unsatisfiable?</a:t>
            </a: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1047750" y="5054600"/>
            <a:ext cx="1543050" cy="1176338"/>
            <a:chOff x="457200" y="3058302"/>
            <a:chExt cx="3084576" cy="2353356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1439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Cleric</a:t>
                </a: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10800000" flipH="1">
                <a:off x="1146777" y="2436676"/>
                <a:ext cx="14582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14390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Carl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10800000" flipH="1">
                <a:off x="1146779" y="2438048"/>
                <a:ext cx="14582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1438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>
                    <a:ea typeface="SimSun" charset="-122"/>
                    <a:cs typeface="SimSun" charset="-122"/>
                  </a:rPr>
                  <a:t>Priest</a:t>
                </a:r>
              </a:p>
              <a:p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Adam Bob</a:t>
                </a: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rot="10800000" flipH="1">
                <a:off x="1147046" y="2438048"/>
                <a:ext cx="14582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 rot="10800000">
              <a:off x="1371148" y="3957088"/>
              <a:ext cx="942510" cy="55578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Box 147"/>
          <p:cNvSpPr txBox="1">
            <a:spLocks noChangeArrowheads="1"/>
          </p:cNvSpPr>
          <p:nvPr/>
        </p:nvSpPr>
        <p:spPr bwMode="auto">
          <a:xfrm>
            <a:off x="457200" y="1219200"/>
            <a:ext cx="270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Old Knowledge </a:t>
            </a:r>
            <a:r>
              <a:rPr lang="en-US">
                <a:latin typeface="Chalkduster" charset="0"/>
              </a:rPr>
              <a:t>K</a:t>
            </a:r>
            <a:r>
              <a:rPr lang="en-US"/>
              <a:t>:</a:t>
            </a:r>
          </a:p>
        </p:txBody>
      </p:sp>
      <p:sp>
        <p:nvSpPr>
          <p:cNvPr id="14342" name="TextBox 148"/>
          <p:cNvSpPr txBox="1">
            <a:spLocks noChangeArrowheads="1"/>
          </p:cNvSpPr>
          <p:nvPr/>
        </p:nvSpPr>
        <p:spPr bwMode="auto">
          <a:xfrm>
            <a:off x="820738" y="4446588"/>
            <a:ext cx="2144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New Knowledge </a:t>
            </a:r>
            <a:r>
              <a:rPr lang="en-US">
                <a:latin typeface="Chalkduster" charset="0"/>
              </a:rPr>
              <a:t>N</a:t>
            </a:r>
            <a:r>
              <a:rPr lang="en-US"/>
              <a:t>:</a:t>
            </a:r>
          </a:p>
        </p:txBody>
      </p: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1047750" y="5072063"/>
            <a:ext cx="1543050" cy="1176337"/>
            <a:chOff x="457200" y="3058302"/>
            <a:chExt cx="3084576" cy="2353356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1438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Cleric</a:t>
                </a:r>
              </a:p>
            </p:txBody>
          </p:sp>
          <p:cxnSp>
            <p:nvCxnSpPr>
              <p:cNvPr id="14383" name="Straight Connector 260"/>
              <p:cNvCxnSpPr>
                <a:cxnSpLocks noChangeShapeType="1"/>
              </p:cNvCxnSpPr>
              <p:nvPr/>
            </p:nvCxnSpPr>
            <p:spPr bwMode="auto">
              <a:xfrm rot="10800000" flipH="1">
                <a:off x="1146777" y="2436676"/>
                <a:ext cx="1458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14380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Carl</a:t>
                </a:r>
              </a:p>
            </p:txBody>
          </p:sp>
          <p:cxnSp>
            <p:nvCxnSpPr>
              <p:cNvPr id="14381" name="Straight Connector 258"/>
              <p:cNvCxnSpPr>
                <a:cxnSpLocks noChangeShapeType="1"/>
              </p:cNvCxnSpPr>
              <p:nvPr/>
            </p:nvCxnSpPr>
            <p:spPr bwMode="auto">
              <a:xfrm rot="10800000" flipH="1">
                <a:off x="1146779" y="2438050"/>
                <a:ext cx="1458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1437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>
                    <a:ea typeface="SimSun" charset="-122"/>
                    <a:cs typeface="SimSun" charset="-122"/>
                  </a:rPr>
                  <a:t>Priest</a:t>
                </a:r>
              </a:p>
              <a:p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Adam Bob</a:t>
                </a:r>
              </a:p>
            </p:txBody>
          </p:sp>
          <p:cxnSp>
            <p:nvCxnSpPr>
              <p:cNvPr id="14379" name="Straight Connector 256"/>
              <p:cNvCxnSpPr>
                <a:cxnSpLocks noChangeShapeType="1"/>
              </p:cNvCxnSpPr>
              <p:nvPr/>
            </p:nvCxnSpPr>
            <p:spPr bwMode="auto">
              <a:xfrm rot="10800000" flipH="1">
                <a:off x="1147046" y="2438050"/>
                <a:ext cx="1458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4377" name="Straight Arrow Connector 254"/>
            <p:cNvCxnSpPr>
              <a:cxnSpLocks noChangeShapeType="1"/>
            </p:cNvCxnSpPr>
            <p:nvPr/>
          </p:nvCxnSpPr>
          <p:spPr bwMode="auto">
            <a:xfrm rot="10800000">
              <a:off x="1371148" y="3957086"/>
              <a:ext cx="942510" cy="555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sm"/>
            </a:ln>
          </p:spPr>
        </p:cxn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542925" y="1835150"/>
            <a:ext cx="614363" cy="449263"/>
            <a:chOff x="1143000" y="2092324"/>
            <a:chExt cx="1462313" cy="1016495"/>
          </a:xfrm>
        </p:grpSpPr>
        <p:sp>
          <p:nvSpPr>
            <p:cNvPr id="14372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Single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0800000" flipH="1">
              <a:off x="1146780" y="2437142"/>
              <a:ext cx="145853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2368550" y="1835150"/>
            <a:ext cx="614363" cy="449263"/>
            <a:chOff x="1143000" y="2092324"/>
            <a:chExt cx="1462313" cy="1016495"/>
          </a:xfrm>
        </p:grpSpPr>
        <p:sp>
          <p:nvSpPr>
            <p:cNvPr id="14370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Husband</a:t>
              </a:r>
            </a:p>
            <a:p>
              <a:r>
                <a:rPr lang="en-US" altLang="zh-CN" sz="800" b="1">
                  <a:solidFill>
                    <a:srgbClr val="0DA400"/>
                  </a:solidFill>
                  <a:ea typeface="SimSun" charset="-122"/>
                  <a:cs typeface="SimSun" charset="-122"/>
                </a:rPr>
                <a:t>John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0800000" flipH="1">
              <a:off x="1146780" y="2437142"/>
              <a:ext cx="145853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542925" y="2519363"/>
            <a:ext cx="614363" cy="449262"/>
            <a:chOff x="1143000" y="2092324"/>
            <a:chExt cx="1462313" cy="1016495"/>
          </a:xfrm>
        </p:grpSpPr>
        <p:sp>
          <p:nvSpPr>
            <p:cNvPr id="14368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Cleric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0800000" flipH="1">
              <a:off x="1146780" y="2437142"/>
              <a:ext cx="145853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473200" y="2341563"/>
            <a:ext cx="612775" cy="449262"/>
            <a:chOff x="1148170" y="2149476"/>
            <a:chExt cx="1457143" cy="1016495"/>
          </a:xfrm>
        </p:grpSpPr>
        <p:sp>
          <p:nvSpPr>
            <p:cNvPr id="14366" name="Text Box 6"/>
            <p:cNvSpPr txBox="1">
              <a:spLocks noChangeArrowheads="1"/>
            </p:cNvSpPr>
            <p:nvPr/>
          </p:nvSpPr>
          <p:spPr bwMode="auto">
            <a:xfrm>
              <a:off x="1148170" y="2149476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RentSub</a:t>
              </a:r>
              <a:endParaRPr lang="en-US" altLang="zh-CN" sz="800" b="1">
                <a:solidFill>
                  <a:srgbClr val="0DA400"/>
                </a:solidFill>
                <a:ea typeface="SimSun" charset="-122"/>
                <a:cs typeface="SimSun" charset="-122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10800000" flipH="1">
              <a:off x="1148170" y="2490701"/>
              <a:ext cx="1457143" cy="3593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2370138" y="3246438"/>
            <a:ext cx="612775" cy="449262"/>
            <a:chOff x="1148170" y="2092324"/>
            <a:chExt cx="1457143" cy="1016495"/>
          </a:xfrm>
        </p:grpSpPr>
        <p:sp>
          <p:nvSpPr>
            <p:cNvPr id="14364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Wife</a:t>
              </a:r>
            </a:p>
            <a:p>
              <a:pPr>
                <a:spcAft>
                  <a:spcPts val="1200"/>
                </a:spcAft>
              </a:pPr>
              <a:r>
                <a:rPr lang="en-US" altLang="zh-CN" sz="800" b="1">
                  <a:solidFill>
                    <a:srgbClr val="0DA400"/>
                  </a:solidFill>
                  <a:ea typeface="SimSun" charset="-122"/>
                  <a:cs typeface="SimSun" charset="-122"/>
                </a:rPr>
                <a:t>Mary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0800000" flipH="1">
              <a:off x="1148170" y="2437142"/>
              <a:ext cx="145714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1155700" y="1903413"/>
            <a:ext cx="1212850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732631" y="2402682"/>
            <a:ext cx="233363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157288" y="2565400"/>
            <a:ext cx="315912" cy="106363"/>
          </a:xfrm>
          <a:prstGeom prst="straightConnector1">
            <a:avLst/>
          </a:prstGeom>
          <a:ln w="635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1928019" y="2723356"/>
            <a:ext cx="679450" cy="363538"/>
          </a:xfrm>
          <a:prstGeom prst="straightConnector1">
            <a:avLst/>
          </a:prstGeom>
          <a:ln w="635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 rot="18900000">
            <a:off x="2563813" y="2622550"/>
            <a:ext cx="223837" cy="2254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 rot="-2700000">
            <a:off x="1609725" y="1828800"/>
            <a:ext cx="152400" cy="152400"/>
            <a:chOff x="3200400" y="1981201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201522" y="2130892"/>
              <a:ext cx="304800" cy="317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>
              <a:off x="3206013" y="2110685"/>
              <a:ext cx="304800" cy="317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/>
          <p:nvPr/>
        </p:nvCxnSpPr>
        <p:spPr>
          <a:xfrm rot="5400000" flipH="1" flipV="1">
            <a:off x="2528887" y="2430463"/>
            <a:ext cx="290513" cy="1588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2499519" y="3067844"/>
            <a:ext cx="350837" cy="317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Isosceles Triangle 80"/>
          <p:cNvSpPr/>
          <p:nvPr/>
        </p:nvSpPr>
        <p:spPr>
          <a:xfrm>
            <a:off x="2892425" y="2636838"/>
            <a:ext cx="90488" cy="88900"/>
          </a:xfrm>
          <a:prstGeom prst="triangl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14358" name="TextBox 81"/>
          <p:cNvSpPr txBox="1">
            <a:spLocks noChangeArrowheads="1"/>
          </p:cNvSpPr>
          <p:nvPr/>
        </p:nvSpPr>
        <p:spPr bwMode="auto">
          <a:xfrm>
            <a:off x="2754313" y="2398713"/>
            <a:ext cx="485775" cy="220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hasHb</a:t>
            </a:r>
          </a:p>
        </p:txBody>
      </p:sp>
      <p:sp>
        <p:nvSpPr>
          <p:cNvPr id="14359" name="TextBox 82"/>
          <p:cNvSpPr txBox="1">
            <a:spLocks noChangeArrowheads="1"/>
          </p:cNvSpPr>
          <p:nvPr/>
        </p:nvSpPr>
        <p:spPr bwMode="auto">
          <a:xfrm>
            <a:off x="2825750" y="2763838"/>
            <a:ext cx="361950" cy="220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1..n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505200" y="2819400"/>
            <a:ext cx="178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Unsatisfiable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21/31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3437 -0.503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Formula-Based Approaches</a:t>
            </a:r>
          </a:p>
        </p:txBody>
      </p:sp>
      <p:sp>
        <p:nvSpPr>
          <p:cNvPr id="16389" name="Content Placeholder 4"/>
          <p:cNvSpPr>
            <a:spLocks noGrp="1"/>
          </p:cNvSpPr>
          <p:nvPr>
            <p:ph sz="quarter" idx="1"/>
          </p:nvPr>
        </p:nvSpPr>
        <p:spPr>
          <a:xfrm flipH="1">
            <a:off x="3352800" y="2819400"/>
            <a:ext cx="3581400" cy="356711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Approach</a:t>
            </a:r>
            <a:r>
              <a:rPr lang="en-US" sz="1800" dirty="0"/>
              <a:t>:</a:t>
            </a:r>
          </a:p>
          <a:p>
            <a:r>
              <a:rPr lang="en-US" sz="1800" dirty="0"/>
              <a:t>Choose a subset </a:t>
            </a:r>
            <a:r>
              <a:rPr lang="en-US" sz="1800" dirty="0" err="1">
                <a:latin typeface="Chalkduster" charset="0"/>
              </a:rPr>
              <a:t>K</a:t>
            </a:r>
            <a:r>
              <a:rPr lang="en-US" sz="1800" baseline="-25000" dirty="0" err="1"/>
              <a:t>max</a:t>
            </a:r>
            <a:r>
              <a:rPr lang="en-US" sz="1800" dirty="0"/>
              <a:t> ⊆ </a:t>
            </a:r>
            <a:r>
              <a:rPr lang="en-US" sz="1800" dirty="0">
                <a:latin typeface="Chalkduster" charset="0"/>
              </a:rPr>
              <a:t>K</a:t>
            </a:r>
          </a:p>
          <a:p>
            <a:pPr lvl="1"/>
            <a:r>
              <a:rPr lang="en-US" sz="1600" dirty="0"/>
              <a:t>Consistent with </a:t>
            </a:r>
            <a:r>
              <a:rPr lang="en-US" sz="1600" dirty="0">
                <a:latin typeface="Chalkduster" charset="0"/>
              </a:rPr>
              <a:t>N</a:t>
            </a:r>
          </a:p>
          <a:p>
            <a:pPr lvl="1"/>
            <a:r>
              <a:rPr lang="en-US" sz="1600" dirty="0"/>
              <a:t>Coherent with </a:t>
            </a:r>
            <a:r>
              <a:rPr lang="en-US" sz="1600" dirty="0">
                <a:latin typeface="Chalkduster" charset="0"/>
              </a:rPr>
              <a:t>N</a:t>
            </a:r>
            <a:endParaRPr lang="en-US" sz="1600" dirty="0"/>
          </a:p>
          <a:p>
            <a:pPr lvl="1">
              <a:spcAft>
                <a:spcPts val="1200"/>
              </a:spcAft>
            </a:pPr>
            <a:r>
              <a:rPr lang="en-US" sz="1600" dirty="0"/>
              <a:t>Maximal </a:t>
            </a:r>
            <a:r>
              <a:rPr lang="en-US" sz="1600" dirty="0" err="1"/>
              <a:t>wrt</a:t>
            </a:r>
            <a:r>
              <a:rPr lang="en-US" sz="1600" dirty="0"/>
              <a:t> set inclusion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Result</a:t>
            </a:r>
            <a:r>
              <a:rPr lang="en-US" sz="1800" dirty="0"/>
              <a:t>:</a:t>
            </a:r>
          </a:p>
          <a:p>
            <a:pPr>
              <a:spcAft>
                <a:spcPts val="1200"/>
              </a:spcAft>
            </a:pPr>
            <a:r>
              <a:rPr lang="en-US" sz="1800" dirty="0" err="1">
                <a:latin typeface="Chalkduster" charset="0"/>
              </a:rPr>
              <a:t>K</a:t>
            </a:r>
            <a:r>
              <a:rPr lang="en-US" sz="1800" baseline="-25000" dirty="0" err="1"/>
              <a:t>max</a:t>
            </a:r>
            <a:r>
              <a:rPr lang="en-US" sz="1800" dirty="0"/>
              <a:t> ∪ </a:t>
            </a:r>
            <a:r>
              <a:rPr lang="en-US" sz="1800" dirty="0">
                <a:latin typeface="Chalkduster" charset="0"/>
              </a:rPr>
              <a:t>N</a:t>
            </a:r>
            <a:endParaRPr lang="en-US" sz="1800" dirty="0"/>
          </a:p>
          <a:p>
            <a:pPr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Problem</a:t>
            </a:r>
            <a:r>
              <a:rPr lang="en-US" sz="1800" dirty="0"/>
              <a:t>:</a:t>
            </a:r>
          </a:p>
          <a:p>
            <a:r>
              <a:rPr lang="en-US" sz="1800" dirty="0"/>
              <a:t>In general </a:t>
            </a:r>
            <a:r>
              <a:rPr lang="en-US" sz="1800" dirty="0" err="1">
                <a:latin typeface="Chalkduster" charset="0"/>
              </a:rPr>
              <a:t>K</a:t>
            </a:r>
            <a:r>
              <a:rPr lang="en-US" sz="1800" baseline="-25000" dirty="0" err="1"/>
              <a:t>max</a:t>
            </a:r>
            <a:r>
              <a:rPr lang="en-US" sz="1800" dirty="0"/>
              <a:t> is not unique</a:t>
            </a:r>
          </a:p>
        </p:txBody>
      </p: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1047750" y="5054600"/>
            <a:ext cx="1543050" cy="1176338"/>
            <a:chOff x="457200" y="3058302"/>
            <a:chExt cx="3084576" cy="2353356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15459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Cleric</a:t>
                </a: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10800000" flipH="1">
                <a:off x="1146777" y="2436676"/>
                <a:ext cx="14582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15457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Carl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10800000" flipH="1">
                <a:off x="1146779" y="2438048"/>
                <a:ext cx="14582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15455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>
                    <a:ea typeface="SimSun" charset="-122"/>
                    <a:cs typeface="SimSun" charset="-122"/>
                  </a:rPr>
                  <a:t>Priest</a:t>
                </a:r>
              </a:p>
              <a:p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Adam Bob</a:t>
                </a: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rot="10800000" flipH="1">
                <a:off x="1147046" y="2438048"/>
                <a:ext cx="14582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 rot="10800000">
              <a:off x="1371148" y="3957088"/>
              <a:ext cx="942510" cy="55578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Box 147"/>
          <p:cNvSpPr txBox="1">
            <a:spLocks noChangeArrowheads="1"/>
          </p:cNvSpPr>
          <p:nvPr/>
        </p:nvSpPr>
        <p:spPr bwMode="auto">
          <a:xfrm>
            <a:off x="457200" y="1219200"/>
            <a:ext cx="270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Old Knowledge </a:t>
            </a:r>
            <a:r>
              <a:rPr lang="en-US">
                <a:latin typeface="Chalkduster" charset="0"/>
              </a:rPr>
              <a:t>K</a:t>
            </a:r>
            <a:r>
              <a:rPr lang="en-US"/>
              <a:t>:</a:t>
            </a:r>
          </a:p>
        </p:txBody>
      </p:sp>
      <p:sp>
        <p:nvSpPr>
          <p:cNvPr id="15366" name="TextBox 148"/>
          <p:cNvSpPr txBox="1">
            <a:spLocks noChangeArrowheads="1"/>
          </p:cNvSpPr>
          <p:nvPr/>
        </p:nvSpPr>
        <p:spPr bwMode="auto">
          <a:xfrm>
            <a:off x="820738" y="4446588"/>
            <a:ext cx="2144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New Knowledge </a:t>
            </a:r>
            <a:r>
              <a:rPr lang="en-US">
                <a:latin typeface="Chalkduster" charset="0"/>
              </a:rPr>
              <a:t>N</a:t>
            </a:r>
            <a:r>
              <a:rPr lang="en-US"/>
              <a:t>:</a:t>
            </a:r>
          </a:p>
        </p:txBody>
      </p:sp>
      <p:grpSp>
        <p:nvGrpSpPr>
          <p:cNvPr id="9" name="Group 250"/>
          <p:cNvGrpSpPr>
            <a:grpSpLocks/>
          </p:cNvGrpSpPr>
          <p:nvPr/>
        </p:nvGrpSpPr>
        <p:grpSpPr bwMode="auto">
          <a:xfrm>
            <a:off x="1047750" y="5072063"/>
            <a:ext cx="1543050" cy="1176337"/>
            <a:chOff x="457200" y="3058302"/>
            <a:chExt cx="3084576" cy="2353356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15449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Cleric</a:t>
                </a:r>
              </a:p>
            </p:txBody>
          </p:sp>
          <p:cxnSp>
            <p:nvCxnSpPr>
              <p:cNvPr id="15450" name="Straight Connector 260"/>
              <p:cNvCxnSpPr>
                <a:cxnSpLocks noChangeShapeType="1"/>
              </p:cNvCxnSpPr>
              <p:nvPr/>
            </p:nvCxnSpPr>
            <p:spPr bwMode="auto">
              <a:xfrm rot="10800000" flipH="1">
                <a:off x="1146777" y="2436676"/>
                <a:ext cx="1458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15447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>
                    <a:ea typeface="SimSun" charset="-122"/>
                    <a:cs typeface="SimSun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Carl</a:t>
                </a:r>
              </a:p>
            </p:txBody>
          </p:sp>
          <p:cxnSp>
            <p:nvCxnSpPr>
              <p:cNvPr id="15448" name="Straight Connector 258"/>
              <p:cNvCxnSpPr>
                <a:cxnSpLocks noChangeShapeType="1"/>
              </p:cNvCxnSpPr>
              <p:nvPr/>
            </p:nvCxnSpPr>
            <p:spPr bwMode="auto">
              <a:xfrm rot="10800000" flipH="1">
                <a:off x="1146779" y="2438050"/>
                <a:ext cx="1458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15445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>
                    <a:ea typeface="SimSun" charset="-122"/>
                    <a:cs typeface="SimSun" charset="-122"/>
                  </a:rPr>
                  <a:t>Priest</a:t>
                </a:r>
              </a:p>
              <a:p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Adam Bob</a:t>
                </a:r>
              </a:p>
            </p:txBody>
          </p:sp>
          <p:cxnSp>
            <p:nvCxnSpPr>
              <p:cNvPr id="15446" name="Straight Connector 256"/>
              <p:cNvCxnSpPr>
                <a:cxnSpLocks noChangeShapeType="1"/>
              </p:cNvCxnSpPr>
              <p:nvPr/>
            </p:nvCxnSpPr>
            <p:spPr bwMode="auto">
              <a:xfrm rot="10800000" flipH="1">
                <a:off x="1147046" y="2438050"/>
                <a:ext cx="1458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5444" name="Straight Arrow Connector 254"/>
            <p:cNvCxnSpPr>
              <a:cxnSpLocks noChangeShapeType="1"/>
            </p:cNvCxnSpPr>
            <p:nvPr/>
          </p:nvCxnSpPr>
          <p:spPr bwMode="auto">
            <a:xfrm rot="10800000">
              <a:off x="1371148" y="3957086"/>
              <a:ext cx="942510" cy="555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sm"/>
            </a:ln>
          </p:spPr>
        </p:cxnSp>
      </p:grpSp>
      <p:sp>
        <p:nvSpPr>
          <p:cNvPr id="16394" name="Rectangle 108"/>
          <p:cNvSpPr>
            <a:spLocks noChangeArrowheads="1"/>
          </p:cNvSpPr>
          <p:nvPr/>
        </p:nvSpPr>
        <p:spPr bwMode="auto">
          <a:xfrm>
            <a:off x="6705600" y="1295400"/>
            <a:ext cx="19812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542925" y="1835150"/>
            <a:ext cx="614363" cy="449263"/>
            <a:chOff x="1143000" y="2092324"/>
            <a:chExt cx="1462313" cy="1016495"/>
          </a:xfrm>
        </p:grpSpPr>
        <p:sp>
          <p:nvSpPr>
            <p:cNvPr id="15439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Single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0800000" flipH="1">
              <a:off x="1146780" y="2437142"/>
              <a:ext cx="145853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368550" y="1835150"/>
            <a:ext cx="614363" cy="449263"/>
            <a:chOff x="1143000" y="2092324"/>
            <a:chExt cx="1462313" cy="1016495"/>
          </a:xfrm>
        </p:grpSpPr>
        <p:sp>
          <p:nvSpPr>
            <p:cNvPr id="15437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Husband</a:t>
              </a:r>
            </a:p>
            <a:p>
              <a:r>
                <a:rPr lang="en-US" altLang="zh-CN" sz="800" b="1">
                  <a:solidFill>
                    <a:srgbClr val="0DA400"/>
                  </a:solidFill>
                  <a:ea typeface="SimSun" charset="-122"/>
                  <a:cs typeface="SimSun" charset="-122"/>
                </a:rPr>
                <a:t>John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0800000" flipH="1">
              <a:off x="1146780" y="2437142"/>
              <a:ext cx="145853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542925" y="2519363"/>
            <a:ext cx="614363" cy="449262"/>
            <a:chOff x="1143000" y="2092324"/>
            <a:chExt cx="1462313" cy="1016495"/>
          </a:xfrm>
        </p:grpSpPr>
        <p:sp>
          <p:nvSpPr>
            <p:cNvPr id="15435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Cleric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0800000" flipH="1">
              <a:off x="1146780" y="2437142"/>
              <a:ext cx="145853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1473200" y="2341563"/>
            <a:ext cx="612775" cy="449262"/>
            <a:chOff x="1148170" y="2149476"/>
            <a:chExt cx="1457143" cy="1016495"/>
          </a:xfrm>
        </p:grpSpPr>
        <p:sp>
          <p:nvSpPr>
            <p:cNvPr id="15433" name="Text Box 6"/>
            <p:cNvSpPr txBox="1">
              <a:spLocks noChangeArrowheads="1"/>
            </p:cNvSpPr>
            <p:nvPr/>
          </p:nvSpPr>
          <p:spPr bwMode="auto">
            <a:xfrm>
              <a:off x="1148170" y="2149476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RentSub</a:t>
              </a:r>
              <a:endParaRPr lang="en-US" altLang="zh-CN" sz="800" b="1">
                <a:solidFill>
                  <a:srgbClr val="0DA400"/>
                </a:solidFill>
                <a:ea typeface="SimSun" charset="-122"/>
                <a:cs typeface="SimSun" charset="-122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10800000" flipH="1">
              <a:off x="1148170" y="2490701"/>
              <a:ext cx="1457143" cy="3593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2370138" y="3246438"/>
            <a:ext cx="612775" cy="449262"/>
            <a:chOff x="1148170" y="2092324"/>
            <a:chExt cx="1457143" cy="1016495"/>
          </a:xfrm>
        </p:grpSpPr>
        <p:sp>
          <p:nvSpPr>
            <p:cNvPr id="15431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800">
                  <a:ea typeface="SimSun" charset="-122"/>
                  <a:cs typeface="SimSun" charset="-122"/>
                </a:rPr>
                <a:t>Wife</a:t>
              </a:r>
            </a:p>
            <a:p>
              <a:pPr>
                <a:spcAft>
                  <a:spcPts val="1200"/>
                </a:spcAft>
              </a:pPr>
              <a:r>
                <a:rPr lang="en-US" altLang="zh-CN" sz="800" b="1">
                  <a:solidFill>
                    <a:srgbClr val="0DA400"/>
                  </a:solidFill>
                  <a:ea typeface="SimSun" charset="-122"/>
                  <a:cs typeface="SimSun" charset="-122"/>
                </a:rPr>
                <a:t>Mary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0800000" flipH="1">
              <a:off x="1148170" y="2437142"/>
              <a:ext cx="145714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1155700" y="1903413"/>
            <a:ext cx="1212850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732631" y="2402682"/>
            <a:ext cx="233363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157288" y="2565400"/>
            <a:ext cx="315912" cy="106363"/>
          </a:xfrm>
          <a:prstGeom prst="straightConnector1">
            <a:avLst/>
          </a:prstGeom>
          <a:ln w="635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1928019" y="2723356"/>
            <a:ext cx="679450" cy="363538"/>
          </a:xfrm>
          <a:prstGeom prst="straightConnector1">
            <a:avLst/>
          </a:prstGeom>
          <a:ln w="635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 rot="18900000">
            <a:off x="2563813" y="2622550"/>
            <a:ext cx="223837" cy="2254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grpSp>
        <p:nvGrpSpPr>
          <p:cNvPr id="18" name="Group 107"/>
          <p:cNvGrpSpPr>
            <a:grpSpLocks/>
          </p:cNvGrpSpPr>
          <p:nvPr/>
        </p:nvGrpSpPr>
        <p:grpSpPr bwMode="auto">
          <a:xfrm rot="-2700000">
            <a:off x="1609725" y="1828800"/>
            <a:ext cx="152400" cy="152400"/>
            <a:chOff x="3200400" y="1981201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201522" y="2130892"/>
              <a:ext cx="304800" cy="317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>
              <a:off x="3203767" y="2121911"/>
              <a:ext cx="304800" cy="317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/>
          <p:nvPr/>
        </p:nvCxnSpPr>
        <p:spPr>
          <a:xfrm rot="5400000" flipH="1" flipV="1">
            <a:off x="2528887" y="2430463"/>
            <a:ext cx="290513" cy="1588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2499519" y="3067844"/>
            <a:ext cx="350837" cy="317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Isosceles Triangle 80"/>
          <p:cNvSpPr/>
          <p:nvPr/>
        </p:nvSpPr>
        <p:spPr>
          <a:xfrm>
            <a:off x="2892425" y="2636838"/>
            <a:ext cx="90488" cy="88900"/>
          </a:xfrm>
          <a:prstGeom prst="triangl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15383" name="TextBox 81"/>
          <p:cNvSpPr txBox="1">
            <a:spLocks noChangeArrowheads="1"/>
          </p:cNvSpPr>
          <p:nvPr/>
        </p:nvSpPr>
        <p:spPr bwMode="auto">
          <a:xfrm>
            <a:off x="2754313" y="2398713"/>
            <a:ext cx="485775" cy="220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hasHb</a:t>
            </a:r>
          </a:p>
        </p:txBody>
      </p:sp>
      <p:sp>
        <p:nvSpPr>
          <p:cNvPr id="15384" name="TextBox 82"/>
          <p:cNvSpPr txBox="1">
            <a:spLocks noChangeArrowheads="1"/>
          </p:cNvSpPr>
          <p:nvPr/>
        </p:nvSpPr>
        <p:spPr bwMode="auto">
          <a:xfrm>
            <a:off x="2825750" y="2763838"/>
            <a:ext cx="361950" cy="220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1..n</a:t>
            </a:r>
          </a:p>
        </p:txBody>
      </p:sp>
      <p:grpSp>
        <p:nvGrpSpPr>
          <p:cNvPr id="19" name="Group 108"/>
          <p:cNvGrpSpPr>
            <a:grpSpLocks/>
          </p:cNvGrpSpPr>
          <p:nvPr/>
        </p:nvGrpSpPr>
        <p:grpSpPr bwMode="auto">
          <a:xfrm>
            <a:off x="533400" y="1828800"/>
            <a:ext cx="1543050" cy="1133475"/>
            <a:chOff x="3657600" y="3920592"/>
            <a:chExt cx="1542288" cy="1133807"/>
          </a:xfrm>
        </p:grpSpPr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3657600" y="3920592"/>
              <a:ext cx="614171" cy="450000"/>
              <a:chOff x="1143000" y="2092324"/>
              <a:chExt cx="1462313" cy="1016495"/>
            </a:xfrm>
          </p:grpSpPr>
          <p:sp>
            <p:nvSpPr>
              <p:cNvPr id="15427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Single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rot="10800000" flipH="1">
                <a:off x="1146779" y="2436678"/>
                <a:ext cx="14582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3657600" y="4604399"/>
              <a:ext cx="614171" cy="450000"/>
              <a:chOff x="1143000" y="2092324"/>
              <a:chExt cx="1462313" cy="1016495"/>
            </a:xfrm>
          </p:grpSpPr>
          <p:sp>
            <p:nvSpPr>
              <p:cNvPr id="15425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Cleric</a:t>
                </a:r>
              </a:p>
            </p:txBody>
          </p:sp>
          <p:cxnSp>
            <p:nvCxnSpPr>
              <p:cNvPr id="2" name="Straight Connector 117"/>
              <p:cNvCxnSpPr/>
              <p:nvPr/>
            </p:nvCxnSpPr>
            <p:spPr>
              <a:xfrm rot="10800000" flipH="1">
                <a:off x="1146779" y="2438047"/>
                <a:ext cx="14582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4587888" y="4426595"/>
              <a:ext cx="612000" cy="450000"/>
              <a:chOff x="1148170" y="2149476"/>
              <a:chExt cx="1457143" cy="1016495"/>
            </a:xfrm>
          </p:grpSpPr>
          <p:sp>
            <p:nvSpPr>
              <p:cNvPr id="15423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RentSub</a:t>
                </a:r>
                <a:endParaRPr lang="en-US" altLang="zh-CN" sz="800" b="1">
                  <a:solidFill>
                    <a:srgbClr val="0DA400"/>
                  </a:solidFill>
                  <a:ea typeface="SimSun" charset="-122"/>
                  <a:cs typeface="SimSun" charset="-122"/>
                </a:endParaRPr>
              </a:p>
            </p:txBody>
          </p:sp>
          <p:cxnSp>
            <p:nvCxnSpPr>
              <p:cNvPr id="3" name="Straight Connector 115"/>
              <p:cNvCxnSpPr/>
              <p:nvPr/>
            </p:nvCxnSpPr>
            <p:spPr>
              <a:xfrm rot="10800000" flipH="1">
                <a:off x="1147044" y="2491503"/>
                <a:ext cx="1458269" cy="3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847121" y="4488290"/>
              <a:ext cx="233431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113"/>
            <p:cNvCxnSpPr/>
            <p:nvPr/>
          </p:nvCxnSpPr>
          <p:spPr>
            <a:xfrm flipV="1">
              <a:off x="4271660" y="4651056"/>
              <a:ext cx="315756" cy="10639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0"/>
          <p:cNvGrpSpPr>
            <a:grpSpLocks/>
          </p:cNvGrpSpPr>
          <p:nvPr/>
        </p:nvGrpSpPr>
        <p:grpSpPr bwMode="auto">
          <a:xfrm>
            <a:off x="2362200" y="1828800"/>
            <a:ext cx="871538" cy="1860550"/>
            <a:chOff x="5481828" y="3920592"/>
            <a:chExt cx="871664" cy="1860485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5481828" y="3920592"/>
              <a:ext cx="614171" cy="450000"/>
              <a:chOff x="1143000" y="2092324"/>
              <a:chExt cx="1462313" cy="1016495"/>
            </a:xfrm>
          </p:grpSpPr>
          <p:sp>
            <p:nvSpPr>
              <p:cNvPr id="1541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Husband</a:t>
                </a:r>
              </a:p>
              <a:p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John</a:t>
                </a: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rot="10800000" flipH="1">
                <a:off x="1146782" y="2436565"/>
                <a:ext cx="145920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5484000" y="5331077"/>
              <a:ext cx="612000" cy="450000"/>
              <a:chOff x="1148170" y="2092324"/>
              <a:chExt cx="1457143" cy="1016495"/>
            </a:xfrm>
          </p:grpSpPr>
          <p:sp>
            <p:nvSpPr>
              <p:cNvPr id="15414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Wife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800" b="1">
                    <a:solidFill>
                      <a:srgbClr val="0DA400"/>
                    </a:solidFill>
                    <a:ea typeface="SimSun" charset="-122"/>
                    <a:cs typeface="SimSun" charset="-122"/>
                  </a:rPr>
                  <a:t>Mary</a:t>
                </a: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0800000" flipH="1">
                <a:off x="1146779" y="2438268"/>
                <a:ext cx="145919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ctangle 123"/>
            <p:cNvSpPr/>
            <p:nvPr/>
          </p:nvSpPr>
          <p:spPr>
            <a:xfrm rot="18900000">
              <a:off x="5677119" y="4707964"/>
              <a:ext cx="225458" cy="22541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 flipH="1" flipV="1">
              <a:off x="5642214" y="4515884"/>
              <a:ext cx="290503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16200000" flipH="1">
              <a:off x="5612847" y="5154830"/>
              <a:ext cx="350826" cy="317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>
              <a:off x="6005779" y="4722252"/>
              <a:ext cx="90501" cy="88897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15412" name="TextBox 127"/>
            <p:cNvSpPr txBox="1">
              <a:spLocks noChangeArrowheads="1"/>
            </p:cNvSpPr>
            <p:nvPr/>
          </p:nvSpPr>
          <p:spPr bwMode="auto">
            <a:xfrm>
              <a:off x="5867647" y="4485722"/>
              <a:ext cx="485845" cy="2206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hasHb</a:t>
              </a:r>
            </a:p>
          </p:txBody>
        </p:sp>
        <p:sp>
          <p:nvSpPr>
            <p:cNvPr id="15413" name="TextBox 128"/>
            <p:cNvSpPr txBox="1">
              <a:spLocks noChangeArrowheads="1"/>
            </p:cNvSpPr>
            <p:nvPr/>
          </p:nvSpPr>
          <p:spPr bwMode="auto">
            <a:xfrm>
              <a:off x="5939094" y="4849247"/>
              <a:ext cx="362003" cy="2206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1..n</a:t>
              </a:r>
            </a:p>
          </p:txBody>
        </p:sp>
      </p:grp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6705600" y="4267200"/>
            <a:ext cx="1981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6705600" y="2971800"/>
            <a:ext cx="1981200" cy="99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8686800" y="1687513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Wingdings" charset="2"/>
              </a:rPr>
              <a:t></a:t>
            </a:r>
            <a:endParaRPr lang="en-US"/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8686800" y="5029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8686800" y="3276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dirty="0"/>
          </a:p>
        </p:txBody>
      </p:sp>
      <p:sp>
        <p:nvSpPr>
          <p:cNvPr id="101" name="Rectangle 108"/>
          <p:cNvSpPr>
            <a:spLocks noChangeArrowheads="1"/>
          </p:cNvSpPr>
          <p:nvPr/>
        </p:nvSpPr>
        <p:spPr bwMode="auto">
          <a:xfrm>
            <a:off x="6705600" y="4267200"/>
            <a:ext cx="1981200" cy="2133600"/>
          </a:xfrm>
          <a:prstGeom prst="rect">
            <a:avLst/>
          </a:prstGeom>
          <a:solidFill>
            <a:srgbClr val="CFCFCF">
              <a:alpha val="70195"/>
            </a:srgb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114800" y="1687513"/>
            <a:ext cx="124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DA400"/>
                </a:solidFill>
              </a:rPr>
              <a:t>Satisfiable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038600" y="3276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DA400"/>
                </a:solidFill>
              </a:rPr>
              <a:t>Satisfiable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763963" y="4633118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3131"/>
                </a:solidFill>
              </a:rPr>
              <a:t>Unsatisfiable</a:t>
            </a:r>
            <a:endParaRPr lang="en-US" dirty="0">
              <a:solidFill>
                <a:srgbClr val="FF3131"/>
              </a:solidFill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8686800" y="2068513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Wingdings" charset="2"/>
              </a:rPr>
              <a:t></a:t>
            </a:r>
            <a:endParaRPr lang="en-US" dirty="0"/>
          </a:p>
        </p:txBody>
      </p:sp>
      <p:grpSp>
        <p:nvGrpSpPr>
          <p:cNvPr id="26" name="Group 116"/>
          <p:cNvGrpSpPr>
            <a:grpSpLocks/>
          </p:cNvGrpSpPr>
          <p:nvPr/>
        </p:nvGrpSpPr>
        <p:grpSpPr bwMode="auto">
          <a:xfrm>
            <a:off x="533400" y="2344738"/>
            <a:ext cx="1543050" cy="627062"/>
            <a:chOff x="432" y="2149"/>
            <a:chExt cx="972" cy="395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432" y="2261"/>
              <a:ext cx="387" cy="283"/>
              <a:chOff x="1143000" y="2092324"/>
              <a:chExt cx="1462313" cy="1016495"/>
            </a:xfrm>
          </p:grpSpPr>
          <p:sp>
            <p:nvSpPr>
              <p:cNvPr id="1540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Cleric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rot="10800000" flipH="1">
                <a:off x="1146780" y="2437142"/>
                <a:ext cx="1458533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32"/>
            <p:cNvGrpSpPr>
              <a:grpSpLocks/>
            </p:cNvGrpSpPr>
            <p:nvPr/>
          </p:nvGrpSpPr>
          <p:grpSpPr bwMode="auto">
            <a:xfrm>
              <a:off x="1018" y="2149"/>
              <a:ext cx="386" cy="283"/>
              <a:chOff x="1148170" y="2149476"/>
              <a:chExt cx="1457143" cy="1016495"/>
            </a:xfrm>
          </p:grpSpPr>
          <p:sp>
            <p:nvSpPr>
              <p:cNvPr id="15402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>
                    <a:ea typeface="SimSun" charset="-122"/>
                    <a:cs typeface="SimSun" charset="-122"/>
                  </a:rPr>
                  <a:t>RentSub</a:t>
                </a:r>
                <a:endParaRPr lang="en-US" altLang="zh-CN" sz="800" b="1">
                  <a:solidFill>
                    <a:srgbClr val="0DA400"/>
                  </a:solidFill>
                  <a:ea typeface="SimSun" charset="-122"/>
                  <a:cs typeface="SimSun" charset="-122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rot="10800000" flipH="1">
                <a:off x="1148170" y="2490701"/>
                <a:ext cx="1457143" cy="359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Arrow Connector 113"/>
            <p:cNvCxnSpPr/>
            <p:nvPr/>
          </p:nvCxnSpPr>
          <p:spPr>
            <a:xfrm flipV="1">
              <a:off x="819" y="2290"/>
              <a:ext cx="199" cy="6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21/31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87 L 0.69896 -0.060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69896 0.11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53577 0.375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45104 -0.5696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04 -0.56967 L 0.45104 -0.3474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04 -0.34745 L 0.45104 -0.1363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allAtOnce" autoUpdateAnimBg="0"/>
      <p:bldP spid="16394" grpId="0" animBg="1" autoUpdateAnimBg="0"/>
      <p:bldP spid="16492" grpId="0" animBg="1" autoUpdateAnimBg="0"/>
      <p:bldP spid="16492" grpId="1" animBg="1" autoUpdateAnimBg="0"/>
      <p:bldP spid="16493" grpId="0" animBg="1" autoUpdateAnimBg="0"/>
      <p:bldP spid="16493" grpId="1" animBg="1"/>
      <p:bldP spid="97" grpId="0" autoUpdateAnimBg="0"/>
      <p:bldP spid="98" grpId="0" autoUpdateAnimBg="0"/>
      <p:bldP spid="98" grpId="1" autoUpdateAnimBg="0"/>
      <p:bldP spid="99" grpId="0" autoUpdateAnimBg="0"/>
      <p:bldP spid="99" grpId="1"/>
      <p:bldP spid="101" grpId="0" animBg="1" autoUpdateAnimBg="0"/>
      <p:bldP spid="101" grpId="1" animBg="1" autoUpdateAnimBg="0"/>
      <p:bldP spid="102" grpId="0" autoUpdateAnimBg="0"/>
      <p:bldP spid="102" grpId="1" autoUpdateAnimBg="0"/>
      <p:bldP spid="103" grpId="1" autoUpdateAnimBg="0"/>
      <p:bldP spid="105" grpId="0" autoUpdateAnimBg="0"/>
      <p:bldP spid="105" grpId="1" autoUpdateAnimBg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143000"/>
            <a:ext cx="8311896" cy="2437800"/>
          </a:xfrm>
        </p:spPr>
        <p:txBody>
          <a:bodyPr/>
          <a:lstStyle/>
          <a:p>
            <a:r>
              <a:rPr lang="en-US" dirty="0" smtClean="0"/>
              <a:t>What to do with several </a:t>
            </a:r>
            <a:r>
              <a:rPr lang="en-US" sz="2800" dirty="0" err="1" smtClean="0">
                <a:latin typeface="Chalkduster"/>
                <a:cs typeface="Chalkduster"/>
              </a:rPr>
              <a:t>K</a:t>
            </a:r>
            <a:r>
              <a:rPr lang="en-US" sz="2800" baseline="-25000" dirty="0" err="1" smtClean="0"/>
              <a:t>max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Classical approaches: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When In Doubt Throw It Out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take intersection of 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baseline="-25000" dirty="0" err="1" smtClean="0"/>
              <a:t>max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Cross-Product</a:t>
            </a:r>
            <a:r>
              <a:rPr lang="en-US" dirty="0" smtClean="0"/>
              <a:t>: take disjunction of 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baseline="-25000" dirty="0" err="1" smtClean="0"/>
              <a:t>max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5000" y="2173069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lvl="1" indent="-180975">
              <a:buFont typeface="Arial"/>
              <a:buChar char="•"/>
              <a:tabLst>
                <a:tab pos="1809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Loses too much data</a:t>
            </a:r>
          </a:p>
          <a:p>
            <a:pPr marL="180975" indent="-180975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coNP</a:t>
            </a:r>
            <a:r>
              <a:rPr lang="en-US" dirty="0" smtClean="0">
                <a:solidFill>
                  <a:srgbClr val="FF0000"/>
                </a:solidFill>
              </a:rPr>
              <a:t>-complete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116" y="2782669"/>
            <a:ext cx="177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expressible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DL-</a:t>
            </a:r>
            <a:r>
              <a:rPr lang="en-US" dirty="0" err="1" smtClean="0">
                <a:solidFill>
                  <a:srgbClr val="FF0000"/>
                </a:solidFill>
              </a:rPr>
              <a:t>Lite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529677" y="4323781"/>
            <a:ext cx="3054038" cy="2228792"/>
            <a:chOff x="457201" y="2817829"/>
            <a:chExt cx="3560699" cy="2820971"/>
          </a:xfrm>
        </p:grpSpPr>
        <p:grpSp>
          <p:nvGrpSpPr>
            <p:cNvPr id="125" name="Group 22"/>
            <p:cNvGrpSpPr/>
            <p:nvPr/>
          </p:nvGrpSpPr>
          <p:grpSpPr>
            <a:xfrm>
              <a:off x="457201" y="2817829"/>
              <a:ext cx="1228343" cy="900000"/>
              <a:chOff x="1143000" y="2092324"/>
              <a:chExt cx="1462313" cy="1016495"/>
            </a:xfrm>
          </p:grpSpPr>
          <p:sp>
            <p:nvSpPr>
              <p:cNvPr id="13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err="1" smtClean="0">
                    <a:ea typeface="SimSun" pitchFamily="2" charset="-122"/>
                    <a:cs typeface="SimSun" pitchFamily="2" charset="-122"/>
                  </a:rPr>
                  <a:t>TempStaff</a:t>
                </a:r>
                <a:endParaRPr lang="en-US" altLang="zh-CN" sz="1300" dirty="0" smtClean="0"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23"/>
            <p:cNvGrpSpPr/>
            <p:nvPr/>
          </p:nvGrpSpPr>
          <p:grpSpPr>
            <a:xfrm>
              <a:off x="2789557" y="2818623"/>
              <a:ext cx="1228343" cy="900000"/>
              <a:chOff x="1143000" y="2092324"/>
              <a:chExt cx="1462313" cy="1016495"/>
            </a:xfrm>
          </p:grpSpPr>
          <p:sp>
            <p:nvSpPr>
              <p:cNvPr id="13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smtClean="0">
                    <a:ea typeface="SimSun" pitchFamily="2" charset="-122"/>
                    <a:cs typeface="SimSun" pitchFamily="2" charset="-122"/>
                  </a:rPr>
                  <a:t>Teaching</a:t>
                </a: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35"/>
            <p:cNvGrpSpPr/>
            <p:nvPr/>
          </p:nvGrpSpPr>
          <p:grpSpPr>
            <a:xfrm>
              <a:off x="2789557" y="4738800"/>
              <a:ext cx="1224000" cy="900000"/>
              <a:chOff x="2472814" y="2092324"/>
              <a:chExt cx="1457143" cy="1016495"/>
            </a:xfrm>
          </p:grpSpPr>
          <p:sp>
            <p:nvSpPr>
              <p:cNvPr id="134" name="Text Box 6"/>
              <p:cNvSpPr txBox="1">
                <a:spLocks noChangeArrowheads="1"/>
              </p:cNvSpPr>
              <p:nvPr/>
            </p:nvSpPr>
            <p:spPr bwMode="auto">
              <a:xfrm>
                <a:off x="2472814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smtClean="0">
                    <a:ea typeface="SimSun" pitchFamily="2" charset="-122"/>
                    <a:cs typeface="SimSun" pitchFamily="2" charset="-122"/>
                  </a:rPr>
                  <a:t>PhD</a:t>
                </a: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 rot="10800000" flipH="1">
                <a:off x="2472814" y="2438400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Arrow Connector 127"/>
            <p:cNvCxnSpPr/>
            <p:nvPr/>
          </p:nvCxnSpPr>
          <p:spPr>
            <a:xfrm rot="10800000">
              <a:off x="1447800" y="3719418"/>
              <a:ext cx="1341756" cy="13257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2891469" y="4228712"/>
              <a:ext cx="1020177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62"/>
            <p:cNvGrpSpPr/>
            <p:nvPr/>
          </p:nvGrpSpPr>
          <p:grpSpPr>
            <a:xfrm rot="8100000">
              <a:off x="3249952" y="4088233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Arrow Connector 130"/>
            <p:cNvCxnSpPr/>
            <p:nvPr/>
          </p:nvCxnSpPr>
          <p:spPr>
            <a:xfrm>
              <a:off x="1681201" y="3267829"/>
              <a:ext cx="110835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1090800" y="3816000"/>
            <a:ext cx="165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sz="2400" dirty="0" smtClean="0"/>
              <a:t> ∪ </a:t>
            </a:r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141" name="Right Arrow 140"/>
          <p:cNvSpPr/>
          <p:nvPr/>
        </p:nvSpPr>
        <p:spPr>
          <a:xfrm>
            <a:off x="4034875" y="5113164"/>
            <a:ext cx="685800" cy="484632"/>
          </a:xfrm>
          <a:prstGeom prst="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5025475" y="4324408"/>
            <a:ext cx="3054038" cy="2228792"/>
            <a:chOff x="457201" y="2817829"/>
            <a:chExt cx="3560699" cy="2820971"/>
          </a:xfrm>
        </p:grpSpPr>
        <p:grpSp>
          <p:nvGrpSpPr>
            <p:cNvPr id="143" name="Group 22"/>
            <p:cNvGrpSpPr/>
            <p:nvPr/>
          </p:nvGrpSpPr>
          <p:grpSpPr>
            <a:xfrm>
              <a:off x="457201" y="2817829"/>
              <a:ext cx="1228343" cy="900000"/>
              <a:chOff x="1143000" y="2092324"/>
              <a:chExt cx="1462313" cy="1016495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err="1" smtClean="0">
                    <a:ea typeface="SimSun" pitchFamily="2" charset="-122"/>
                    <a:cs typeface="SimSun" pitchFamily="2" charset="-122"/>
                  </a:rPr>
                  <a:t>TempStaff</a:t>
                </a:r>
                <a:endParaRPr lang="en-US" altLang="zh-CN" sz="1300" dirty="0" smtClean="0"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23"/>
            <p:cNvGrpSpPr/>
            <p:nvPr/>
          </p:nvGrpSpPr>
          <p:grpSpPr>
            <a:xfrm>
              <a:off x="2789557" y="2818623"/>
              <a:ext cx="1228343" cy="900000"/>
              <a:chOff x="1143000" y="2092324"/>
              <a:chExt cx="1462313" cy="1016495"/>
            </a:xfrm>
          </p:grpSpPr>
          <p:sp>
            <p:nvSpPr>
              <p:cNvPr id="15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smtClean="0">
                    <a:ea typeface="SimSun" pitchFamily="2" charset="-122"/>
                    <a:cs typeface="SimSun" pitchFamily="2" charset="-122"/>
                  </a:rPr>
                  <a:t>Teaching</a:t>
                </a: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35"/>
            <p:cNvGrpSpPr/>
            <p:nvPr/>
          </p:nvGrpSpPr>
          <p:grpSpPr>
            <a:xfrm>
              <a:off x="2789557" y="4738800"/>
              <a:ext cx="1224000" cy="900000"/>
              <a:chOff x="2472814" y="2092324"/>
              <a:chExt cx="1457143" cy="1016495"/>
            </a:xfrm>
          </p:grpSpPr>
          <p:sp>
            <p:nvSpPr>
              <p:cNvPr id="150" name="Text Box 6"/>
              <p:cNvSpPr txBox="1">
                <a:spLocks noChangeArrowheads="1"/>
              </p:cNvSpPr>
              <p:nvPr/>
            </p:nvSpPr>
            <p:spPr bwMode="auto">
              <a:xfrm>
                <a:off x="2472814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smtClean="0">
                    <a:ea typeface="SimSun" pitchFamily="2" charset="-122"/>
                    <a:cs typeface="SimSun" pitchFamily="2" charset="-122"/>
                  </a:rPr>
                  <a:t>PhD</a:t>
                </a: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rot="10800000" flipH="1">
                <a:off x="2472814" y="2438400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891469" y="4228712"/>
              <a:ext cx="1020177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62"/>
            <p:cNvGrpSpPr/>
            <p:nvPr/>
          </p:nvGrpSpPr>
          <p:grpSpPr>
            <a:xfrm rot="8100000">
              <a:off x="3249952" y="4088233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6" name="Oval 155"/>
          <p:cNvSpPr/>
          <p:nvPr/>
        </p:nvSpPr>
        <p:spPr>
          <a:xfrm rot="18748699">
            <a:off x="1717008" y="4631988"/>
            <a:ext cx="435868" cy="1873255"/>
          </a:xfrm>
          <a:prstGeom prst="ellipse">
            <a:avLst/>
          </a:prstGeom>
          <a:noFill/>
          <a:ln w="25400">
            <a:solidFill>
              <a:srgbClr val="0DA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 rot="16200000">
            <a:off x="1860756" y="4053560"/>
            <a:ext cx="350383" cy="1240855"/>
          </a:xfrm>
          <a:prstGeom prst="ellipse">
            <a:avLst/>
          </a:prstGeom>
          <a:noFill/>
          <a:ln w="25400">
            <a:solidFill>
              <a:srgbClr val="0DA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029200" y="366779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sz="2400" baseline="-25000" dirty="0" smtClean="0"/>
              <a:t>max2</a:t>
            </a:r>
            <a:r>
              <a:rPr lang="en-US" sz="2400" dirty="0" smtClean="0"/>
              <a:t> ∩ </a:t>
            </a:r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sz="2400" baseline="-25000" dirty="0" smtClean="0"/>
              <a:t>max1</a:t>
            </a:r>
            <a:r>
              <a:rPr lang="en-US" sz="2400" dirty="0" smtClean="0"/>
              <a:t>)∪ </a:t>
            </a:r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7195825" y="4724400"/>
            <a:ext cx="1795775" cy="1310530"/>
            <a:chOff x="457201" y="2817829"/>
            <a:chExt cx="3560699" cy="2820971"/>
          </a:xfrm>
        </p:grpSpPr>
        <p:grpSp>
          <p:nvGrpSpPr>
            <p:cNvPr id="160" name="Group 22"/>
            <p:cNvGrpSpPr/>
            <p:nvPr/>
          </p:nvGrpSpPr>
          <p:grpSpPr>
            <a:xfrm>
              <a:off x="457201" y="2817829"/>
              <a:ext cx="1228343" cy="900000"/>
              <a:chOff x="1143000" y="2092324"/>
              <a:chExt cx="1462313" cy="1016495"/>
            </a:xfrm>
          </p:grpSpPr>
          <p:sp>
            <p:nvSpPr>
              <p:cNvPr id="17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TempStaf</a:t>
                </a:r>
                <a:endParaRPr lang="en-US" altLang="zh-CN" sz="800" dirty="0" smtClean="0"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23"/>
            <p:cNvGrpSpPr/>
            <p:nvPr/>
          </p:nvGrpSpPr>
          <p:grpSpPr>
            <a:xfrm>
              <a:off x="2789557" y="2818623"/>
              <a:ext cx="1228343" cy="900000"/>
              <a:chOff x="1143000" y="2092324"/>
              <a:chExt cx="1462313" cy="1016495"/>
            </a:xfrm>
          </p:grpSpPr>
          <p:sp>
            <p:nvSpPr>
              <p:cNvPr id="170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Teaching</a:t>
                </a: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5"/>
            <p:cNvGrpSpPr/>
            <p:nvPr/>
          </p:nvGrpSpPr>
          <p:grpSpPr>
            <a:xfrm>
              <a:off x="2789556" y="4738800"/>
              <a:ext cx="1224002" cy="900000"/>
              <a:chOff x="2472812" y="2092324"/>
              <a:chExt cx="1457145" cy="1016495"/>
            </a:xfrm>
          </p:grpSpPr>
          <p:sp>
            <p:nvSpPr>
              <p:cNvPr id="168" name="Text Box 6"/>
              <p:cNvSpPr txBox="1">
                <a:spLocks noChangeArrowheads="1"/>
              </p:cNvSpPr>
              <p:nvPr/>
            </p:nvSpPr>
            <p:spPr bwMode="auto">
              <a:xfrm>
                <a:off x="2472812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PhD</a:t>
                </a: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rot="10800000" flipH="1">
                <a:off x="2472814" y="2438400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2891469" y="4228712"/>
              <a:ext cx="1020177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62"/>
            <p:cNvGrpSpPr/>
            <p:nvPr/>
          </p:nvGrpSpPr>
          <p:grpSpPr>
            <a:xfrm rot="8100000">
              <a:off x="3249952" y="4088233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Arrow Connector 164"/>
            <p:cNvCxnSpPr/>
            <p:nvPr/>
          </p:nvCxnSpPr>
          <p:spPr>
            <a:xfrm>
              <a:off x="1681201" y="3267829"/>
              <a:ext cx="110835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4800600" y="4724400"/>
            <a:ext cx="1795775" cy="1310530"/>
            <a:chOff x="457201" y="2817829"/>
            <a:chExt cx="3560699" cy="2820973"/>
          </a:xfrm>
        </p:grpSpPr>
        <p:grpSp>
          <p:nvGrpSpPr>
            <p:cNvPr id="175" name="Group 22"/>
            <p:cNvGrpSpPr/>
            <p:nvPr/>
          </p:nvGrpSpPr>
          <p:grpSpPr>
            <a:xfrm>
              <a:off x="457201" y="2817829"/>
              <a:ext cx="1228343" cy="900000"/>
              <a:chOff x="1143000" y="2092324"/>
              <a:chExt cx="1462313" cy="1016495"/>
            </a:xfrm>
          </p:grpSpPr>
          <p:sp>
            <p:nvSpPr>
              <p:cNvPr id="187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TempStaf</a:t>
                </a:r>
                <a:endParaRPr lang="en-US" altLang="zh-CN" sz="800" dirty="0" smtClean="0"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23"/>
            <p:cNvGrpSpPr/>
            <p:nvPr/>
          </p:nvGrpSpPr>
          <p:grpSpPr>
            <a:xfrm>
              <a:off x="2789557" y="2818623"/>
              <a:ext cx="1228343" cy="900000"/>
              <a:chOff x="1143000" y="2092324"/>
              <a:chExt cx="1462313" cy="1016495"/>
            </a:xfrm>
          </p:grpSpPr>
          <p:sp>
            <p:nvSpPr>
              <p:cNvPr id="185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Teaching</a:t>
                </a:r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35"/>
            <p:cNvGrpSpPr/>
            <p:nvPr/>
          </p:nvGrpSpPr>
          <p:grpSpPr>
            <a:xfrm>
              <a:off x="2789556" y="4738803"/>
              <a:ext cx="1224002" cy="899999"/>
              <a:chOff x="2472812" y="2092341"/>
              <a:chExt cx="1457145" cy="1016500"/>
            </a:xfrm>
          </p:grpSpPr>
          <p:sp>
            <p:nvSpPr>
              <p:cNvPr id="183" name="Text Box 6"/>
              <p:cNvSpPr txBox="1">
                <a:spLocks noChangeArrowheads="1"/>
              </p:cNvSpPr>
              <p:nvPr/>
            </p:nvSpPr>
            <p:spPr bwMode="auto">
              <a:xfrm>
                <a:off x="2472812" y="2092341"/>
                <a:ext cx="1457145" cy="10165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PhD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 rot="10800000" flipH="1">
                <a:off x="2472814" y="2438415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Arrow Connector 177"/>
            <p:cNvCxnSpPr/>
            <p:nvPr/>
          </p:nvCxnSpPr>
          <p:spPr>
            <a:xfrm rot="10800000">
              <a:off x="1447800" y="3719418"/>
              <a:ext cx="1341756" cy="13257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2891469" y="4228712"/>
              <a:ext cx="1020177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62"/>
            <p:cNvGrpSpPr/>
            <p:nvPr/>
          </p:nvGrpSpPr>
          <p:grpSpPr>
            <a:xfrm rot="8100000">
              <a:off x="3249952" y="4088233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9" name="TextBox 188"/>
          <p:cNvSpPr txBox="1"/>
          <p:nvPr/>
        </p:nvSpPr>
        <p:spPr>
          <a:xfrm>
            <a:off x="4724399" y="3664803"/>
            <a:ext cx="160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sz="2400" baseline="-25000" dirty="0" smtClean="0"/>
              <a:t>max1</a:t>
            </a:r>
            <a:r>
              <a:rPr lang="en-US" sz="2400" dirty="0" smtClean="0"/>
              <a:t>∪ </a:t>
            </a:r>
            <a:r>
              <a:rPr lang="en-US" sz="2400" dirty="0" smtClean="0">
                <a:solidFill>
                  <a:srgbClr val="FF3131"/>
                </a:solidFill>
                <a:latin typeface="Chalkduster"/>
                <a:cs typeface="Chalkduster"/>
              </a:rPr>
              <a:t>N</a:t>
            </a:r>
            <a:endParaRPr lang="en-US" sz="2400" dirty="0" smtClean="0">
              <a:solidFill>
                <a:srgbClr val="FF3131"/>
              </a:solidFill>
            </a:endParaRPr>
          </a:p>
          <a:p>
            <a:endParaRPr lang="en-US" sz="2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7239000" y="3664803"/>
            <a:ext cx="171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sz="2400" baseline="-25000" dirty="0" smtClean="0"/>
              <a:t>max2</a:t>
            </a:r>
            <a:r>
              <a:rPr lang="en-US" sz="2400" dirty="0" smtClean="0"/>
              <a:t>∪ </a:t>
            </a:r>
            <a:r>
              <a:rPr lang="en-US" sz="2400" dirty="0" smtClean="0">
                <a:solidFill>
                  <a:srgbClr val="FF3131"/>
                </a:solidFill>
                <a:latin typeface="Chalkduster"/>
                <a:cs typeface="Chalkduster"/>
              </a:rPr>
              <a:t>N</a:t>
            </a:r>
            <a:endParaRPr lang="en-US" sz="2400" dirty="0" smtClean="0">
              <a:solidFill>
                <a:srgbClr val="FF3131"/>
              </a:solidFill>
            </a:endParaRPr>
          </a:p>
          <a:p>
            <a:endParaRPr lang="en-US" sz="2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6479485" y="3759212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DA400"/>
                </a:solidFill>
              </a:rPr>
              <a:t>OR</a:t>
            </a:r>
            <a:endParaRPr lang="en-US" b="1" dirty="0">
              <a:solidFill>
                <a:srgbClr val="0DA4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33125" y="5142510"/>
            <a:ext cx="68207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DA400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sz="3000" dirty="0">
              <a:solidFill>
                <a:srgbClr val="0DA4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22/31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140" grpId="0"/>
      <p:bldP spid="141" grpId="0" animBg="1"/>
      <p:bldP spid="141" grpId="1" animBg="1"/>
      <p:bldP spid="141" grpId="2" animBg="1"/>
      <p:bldP spid="156" grpId="0" animBg="1"/>
      <p:bldP spid="157" grpId="0" animBg="1"/>
      <p:bldP spid="158" grpId="0"/>
      <p:bldP spid="158" grpId="1"/>
      <p:bldP spid="189" grpId="0"/>
      <p:bldP spid="190" grpId="0"/>
      <p:bldP spid="191" grpId="0"/>
      <p:bldP spid="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419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Requirements for an evolution operator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Attempt to apply classical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Model-Based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Formula-Based approaches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 proposal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0D0D0D"/>
                </a:solidFill>
              </a:rPr>
              <a:t>Bold Semantics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Careful Semantics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 Conclusion</a:t>
            </a:r>
            <a:endParaRPr lang="en-US" dirty="0">
              <a:solidFill>
                <a:srgbClr val="CFCFC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Proposal – Bold Semantics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1606228"/>
          </a:xfrm>
        </p:spPr>
        <p:txBody>
          <a:bodyPr>
            <a:normAutofit/>
          </a:bodyPr>
          <a:lstStyle/>
          <a:p>
            <a:r>
              <a:rPr lang="en-US" dirty="0" smtClean="0"/>
              <a:t>Take an </a:t>
            </a:r>
            <a:r>
              <a:rPr lang="en-US" dirty="0" smtClean="0">
                <a:solidFill>
                  <a:srgbClr val="0000FF"/>
                </a:solidFill>
              </a:rPr>
              <a:t>arbitrary</a:t>
            </a:r>
            <a:r>
              <a:rPr lang="en-US" dirty="0" smtClean="0"/>
              <a:t> </a:t>
            </a:r>
            <a:r>
              <a:rPr lang="en-US" sz="2800" dirty="0" err="1" smtClean="0">
                <a:latin typeface="Chalkduster"/>
                <a:cs typeface="Chalkduster"/>
              </a:rPr>
              <a:t>K</a:t>
            </a:r>
            <a:r>
              <a:rPr lang="en-US" sz="2800" baseline="-25000" dirty="0" err="1" smtClean="0"/>
              <a:t>max</a:t>
            </a:r>
            <a:endParaRPr lang="en-US" sz="2800" dirty="0" smtClean="0"/>
          </a:p>
          <a:p>
            <a:pPr algn="ctr">
              <a:buNone/>
            </a:pPr>
            <a:r>
              <a:rPr lang="en-US" dirty="0" err="1" smtClean="0"/>
              <a:t>Update(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sz="1500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r>
              <a:rPr lang="en-US" dirty="0" smtClean="0"/>
              <a:t>)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smtClean="0"/>
              <a:t>= </a:t>
            </a:r>
            <a:r>
              <a:rPr lang="en-US" sz="2400" dirty="0" err="1" smtClean="0">
                <a:latin typeface="Chalkduster"/>
                <a:cs typeface="Chalkduster"/>
              </a:rPr>
              <a:t>K</a:t>
            </a:r>
            <a:r>
              <a:rPr lang="en-US" sz="2400" baseline="-25000" dirty="0" err="1" smtClean="0"/>
              <a:t>max</a:t>
            </a:r>
            <a:r>
              <a:rPr lang="en-US" dirty="0" smtClean="0"/>
              <a:t>∪ </a:t>
            </a:r>
            <a:r>
              <a:rPr lang="en-US" dirty="0" smtClean="0">
                <a:latin typeface="Chalkduster"/>
                <a:cs typeface="Chalkduster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result is </a:t>
            </a:r>
            <a:r>
              <a:rPr lang="en-US" dirty="0" smtClean="0">
                <a:solidFill>
                  <a:srgbClr val="FF3131"/>
                </a:solidFill>
              </a:rPr>
              <a:t>non-deterministic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29677" y="3410008"/>
            <a:ext cx="3054038" cy="2228792"/>
            <a:chOff x="457201" y="2817829"/>
            <a:chExt cx="3560699" cy="2820971"/>
          </a:xfrm>
        </p:grpSpPr>
        <p:grpSp>
          <p:nvGrpSpPr>
            <p:cNvPr id="72" name="Group 22"/>
            <p:cNvGrpSpPr/>
            <p:nvPr/>
          </p:nvGrpSpPr>
          <p:grpSpPr>
            <a:xfrm>
              <a:off x="457201" y="2817829"/>
              <a:ext cx="1228343" cy="900000"/>
              <a:chOff x="1143000" y="2092324"/>
              <a:chExt cx="1462313" cy="1016495"/>
            </a:xfrm>
          </p:grpSpPr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err="1" smtClean="0">
                    <a:ea typeface="SimSun" pitchFamily="2" charset="-122"/>
                    <a:cs typeface="SimSun" pitchFamily="2" charset="-122"/>
                  </a:rPr>
                  <a:t>TempStaff</a:t>
                </a:r>
                <a:endParaRPr lang="en-US" altLang="zh-CN" sz="1300" dirty="0" smtClean="0"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23"/>
            <p:cNvGrpSpPr/>
            <p:nvPr/>
          </p:nvGrpSpPr>
          <p:grpSpPr>
            <a:xfrm>
              <a:off x="2789557" y="2818623"/>
              <a:ext cx="1228343" cy="900000"/>
              <a:chOff x="1143000" y="2092324"/>
              <a:chExt cx="1462313" cy="1016495"/>
            </a:xfrm>
          </p:grpSpPr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smtClean="0">
                    <a:ea typeface="SimSun" pitchFamily="2" charset="-122"/>
                    <a:cs typeface="SimSun" pitchFamily="2" charset="-122"/>
                  </a:rPr>
                  <a:t>Teaching</a:t>
                </a: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35"/>
            <p:cNvGrpSpPr/>
            <p:nvPr/>
          </p:nvGrpSpPr>
          <p:grpSpPr>
            <a:xfrm>
              <a:off x="2789557" y="4738800"/>
              <a:ext cx="1224000" cy="900000"/>
              <a:chOff x="2472814" y="2092324"/>
              <a:chExt cx="1457143" cy="1016495"/>
            </a:xfrm>
          </p:grpSpPr>
          <p:sp>
            <p:nvSpPr>
              <p:cNvPr id="96" name="Text Box 6"/>
              <p:cNvSpPr txBox="1">
                <a:spLocks noChangeArrowheads="1"/>
              </p:cNvSpPr>
              <p:nvPr/>
            </p:nvSpPr>
            <p:spPr bwMode="auto">
              <a:xfrm>
                <a:off x="2472814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1300" dirty="0" smtClean="0">
                    <a:ea typeface="SimSun" pitchFamily="2" charset="-122"/>
                    <a:cs typeface="SimSun" pitchFamily="2" charset="-122"/>
                  </a:rPr>
                  <a:t>PhD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10800000" flipH="1">
                <a:off x="2472814" y="2438400"/>
                <a:ext cx="145714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75"/>
            <p:cNvCxnSpPr/>
            <p:nvPr/>
          </p:nvCxnSpPr>
          <p:spPr>
            <a:xfrm rot="10800000">
              <a:off x="1447800" y="3719418"/>
              <a:ext cx="1341756" cy="13257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2891469" y="4228712"/>
              <a:ext cx="1020177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62"/>
            <p:cNvGrpSpPr/>
            <p:nvPr/>
          </p:nvGrpSpPr>
          <p:grpSpPr>
            <a:xfrm rot="8100000">
              <a:off x="3249952" y="4088233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>
            <a:xfrm>
              <a:off x="1681201" y="3267829"/>
              <a:ext cx="110835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1090800" y="2902227"/>
            <a:ext cx="165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sz="2400" dirty="0" smtClean="0"/>
              <a:t> ∪ </a:t>
            </a:r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104" name="Right Arrow 103"/>
          <p:cNvSpPr/>
          <p:nvPr/>
        </p:nvSpPr>
        <p:spPr>
          <a:xfrm>
            <a:off x="4034875" y="4199391"/>
            <a:ext cx="685800" cy="484632"/>
          </a:xfrm>
          <a:prstGeom prst="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22"/>
          <p:cNvGrpSpPr/>
          <p:nvPr/>
        </p:nvGrpSpPr>
        <p:grpSpPr>
          <a:xfrm>
            <a:off x="4946962" y="3410008"/>
            <a:ext cx="1053559" cy="711072"/>
            <a:chOff x="1143000" y="2092324"/>
            <a:chExt cx="1462313" cy="1016495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300" dirty="0" err="1" smtClean="0">
                  <a:ea typeface="SimSun" pitchFamily="2" charset="-122"/>
                  <a:cs typeface="SimSun" pitchFamily="2" charset="-122"/>
                </a:rPr>
                <a:t>TempStaff</a:t>
              </a:r>
              <a:endParaRPr lang="en-US" altLang="zh-CN" sz="1300" dirty="0" smtClean="0">
                <a:ea typeface="SimSun" pitchFamily="2" charset="-122"/>
                <a:cs typeface="SimSun" pitchFamily="2" charset="-122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23"/>
          <p:cNvGrpSpPr/>
          <p:nvPr/>
        </p:nvGrpSpPr>
        <p:grpSpPr>
          <a:xfrm>
            <a:off x="6947441" y="3410635"/>
            <a:ext cx="1053559" cy="711072"/>
            <a:chOff x="1143000" y="2092324"/>
            <a:chExt cx="1462313" cy="1016495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300" dirty="0" smtClean="0">
                  <a:ea typeface="SimSun" pitchFamily="2" charset="-122"/>
                  <a:cs typeface="SimSun" pitchFamily="2" charset="-122"/>
                </a:rPr>
                <a:t>Teaching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35"/>
          <p:cNvGrpSpPr/>
          <p:nvPr/>
        </p:nvGrpSpPr>
        <p:grpSpPr>
          <a:xfrm>
            <a:off x="6946760" y="4927728"/>
            <a:ext cx="1049834" cy="711072"/>
            <a:chOff x="2472814" y="2092324"/>
            <a:chExt cx="1457143" cy="1016495"/>
          </a:xfrm>
        </p:grpSpPr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2472814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300" dirty="0" smtClean="0">
                  <a:ea typeface="SimSun" pitchFamily="2" charset="-122"/>
                  <a:cs typeface="SimSun" pitchFamily="2" charset="-122"/>
                </a:rPr>
                <a:t>PhD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0800000" flipH="1">
              <a:off x="2472814" y="2438400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5796606" y="4122335"/>
            <a:ext cx="1150834" cy="1047485"/>
          </a:xfrm>
          <a:prstGeom prst="straightConnector1">
            <a:avLst/>
          </a:prstGeom>
          <a:ln>
            <a:solidFill>
              <a:schemeClr val="tx1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7069348" y="4524664"/>
            <a:ext cx="806021" cy="13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62"/>
          <p:cNvGrpSpPr/>
          <p:nvPr/>
        </p:nvGrpSpPr>
        <p:grpSpPr>
          <a:xfrm rot="8100000">
            <a:off x="7342325" y="4413728"/>
            <a:ext cx="261429" cy="240816"/>
            <a:chOff x="3200400" y="1981201"/>
            <a:chExt cx="304800" cy="304800"/>
          </a:xfrm>
          <a:effectLst/>
        </p:grpSpPr>
        <p:cxnSp>
          <p:nvCxnSpPr>
            <p:cNvPr id="117" name="Straight Connector 116"/>
            <p:cNvCxnSpPr/>
            <p:nvPr/>
          </p:nvCxnSpPr>
          <p:spPr>
            <a:xfrm>
              <a:off x="3200400" y="2132012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3201194" y="2132807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/>
          <p:cNvCxnSpPr/>
          <p:nvPr/>
        </p:nvCxnSpPr>
        <p:spPr>
          <a:xfrm>
            <a:off x="5996796" y="3765544"/>
            <a:ext cx="950645" cy="627"/>
          </a:xfrm>
          <a:prstGeom prst="straightConnector1">
            <a:avLst/>
          </a:prstGeom>
          <a:ln>
            <a:solidFill>
              <a:schemeClr val="tx1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 rot="18748699">
            <a:off x="6134293" y="3718215"/>
            <a:ext cx="435868" cy="1873255"/>
          </a:xfrm>
          <a:prstGeom prst="ellipse">
            <a:avLst/>
          </a:prstGeom>
          <a:noFill/>
          <a:ln w="25400">
            <a:solidFill>
              <a:srgbClr val="0DA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 rot="16200000">
            <a:off x="6278041" y="3139787"/>
            <a:ext cx="350383" cy="1240855"/>
          </a:xfrm>
          <a:prstGeom prst="ellipse">
            <a:avLst/>
          </a:prstGeom>
          <a:noFill/>
          <a:ln w="25400">
            <a:solidFill>
              <a:srgbClr val="0DA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5536544" y="2902227"/>
            <a:ext cx="165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halkduster"/>
                <a:cs typeface="Chalkduster"/>
              </a:rPr>
              <a:t>K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∪ </a:t>
            </a:r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3504" y="5736848"/>
            <a:ext cx="691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0000FF"/>
              </a:buClr>
              <a:buFont typeface="Wingdings" charset="2"/>
              <a:buChar char="§"/>
            </a:pPr>
            <a:r>
              <a:rPr lang="en-US" sz="2600" dirty="0" smtClean="0"/>
              <a:t>Can be computed in </a:t>
            </a:r>
            <a:r>
              <a:rPr lang="en-US" sz="2600" dirty="0" err="1" smtClean="0">
                <a:solidFill>
                  <a:srgbClr val="FF0000"/>
                </a:solidFill>
              </a:rPr>
              <a:t>PTime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23/31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3" grpId="0"/>
      <p:bldP spid="104" grpId="0" animBg="1"/>
      <p:bldP spid="120" grpId="0" animBg="1"/>
      <p:bldP spid="120" grpId="2" animBg="1"/>
      <p:bldP spid="121" grpId="0" animBg="1"/>
      <p:bldP spid="121" grpId="1" animBg="1"/>
      <p:bldP spid="121" grpId="2" animBg="1"/>
      <p:bldP spid="124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Avoid Non-Determinism?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19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Preferences </a:t>
            </a:r>
            <a:r>
              <a:rPr lang="en-US" dirty="0" smtClean="0"/>
              <a:t>“reduce” non-determinism:</a:t>
            </a:r>
          </a:p>
          <a:p>
            <a:pPr lvl="1"/>
            <a:r>
              <a:rPr lang="en-US" dirty="0" smtClean="0"/>
              <a:t>Order over assertions</a:t>
            </a:r>
          </a:p>
          <a:p>
            <a:pPr lvl="1"/>
            <a:r>
              <a:rPr lang="en-US" dirty="0" err="1" smtClean="0"/>
              <a:t>Minimality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cardinality</a:t>
            </a:r>
            <a:endParaRPr lang="ru-RU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etc.</a:t>
            </a:r>
          </a:p>
          <a:p>
            <a:r>
              <a:rPr lang="en-US" dirty="0" smtClean="0"/>
              <a:t>Evolution in </a:t>
            </a:r>
            <a:r>
              <a:rPr lang="en-US" dirty="0" smtClean="0">
                <a:solidFill>
                  <a:srgbClr val="FF0000"/>
                </a:solidFill>
              </a:rPr>
              <a:t>specific cases</a:t>
            </a:r>
            <a:r>
              <a:rPr lang="en-US" dirty="0" smtClean="0"/>
              <a:t> may be deterministic:</a:t>
            </a:r>
          </a:p>
          <a:p>
            <a:pPr lvl="1"/>
            <a:r>
              <a:rPr lang="en-US" dirty="0" err="1" smtClean="0"/>
              <a:t>ABox</a:t>
            </a:r>
            <a:r>
              <a:rPr lang="en-US" dirty="0" smtClean="0"/>
              <a:t> evolution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24/31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4800" y="274638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Base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457201" y="1690687"/>
            <a:ext cx="1228343" cy="900000"/>
            <a:chOff x="1143000" y="2092324"/>
            <a:chExt cx="1462313" cy="1016495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Single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/>
          <p:cNvGrpSpPr/>
          <p:nvPr/>
        </p:nvGrpSpPr>
        <p:grpSpPr>
          <a:xfrm>
            <a:off x="4105656" y="1690687"/>
            <a:ext cx="1228343" cy="900000"/>
            <a:chOff x="1143000" y="2092324"/>
            <a:chExt cx="1462313" cy="1016495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Husband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>
            <a:off x="452857" y="3442889"/>
            <a:ext cx="1228343" cy="900000"/>
            <a:chOff x="1143000" y="2092324"/>
            <a:chExt cx="1462313" cy="1016495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Priest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8"/>
          <p:cNvGrpSpPr/>
          <p:nvPr/>
        </p:nvGrpSpPr>
        <p:grpSpPr>
          <a:xfrm>
            <a:off x="4110000" y="4511658"/>
            <a:ext cx="1224000" cy="900000"/>
            <a:chOff x="1148170" y="2092324"/>
            <a:chExt cx="1457143" cy="1016495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Wife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1681200" y="1827212"/>
            <a:ext cx="242445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V="1">
            <a:off x="655870" y="3002363"/>
            <a:ext cx="86453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59"/>
          <p:cNvGrpSpPr/>
          <p:nvPr/>
        </p:nvGrpSpPr>
        <p:grpSpPr>
          <a:xfrm rot="18900000">
            <a:off x="2590800" y="1678445"/>
            <a:ext cx="304800" cy="304800"/>
            <a:chOff x="3200400" y="1981201"/>
            <a:chExt cx="304800" cy="304800"/>
          </a:xfrm>
          <a:effectLst/>
        </p:grpSpPr>
        <p:cxnSp>
          <p:nvCxnSpPr>
            <p:cNvPr id="58" name="Straight Connector 57"/>
            <p:cNvCxnSpPr/>
            <p:nvPr/>
          </p:nvCxnSpPr>
          <p:spPr>
            <a:xfrm>
              <a:off x="3200400" y="2132012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>
              <a:off x="3201194" y="2132807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 flipV="1">
            <a:off x="1685546" y="2570097"/>
            <a:ext cx="2875995" cy="9775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62"/>
          <p:cNvGrpSpPr/>
          <p:nvPr/>
        </p:nvGrpSpPr>
        <p:grpSpPr>
          <a:xfrm rot="6300000">
            <a:off x="2531565" y="3053131"/>
            <a:ext cx="304800" cy="304800"/>
            <a:chOff x="3200400" y="1981201"/>
            <a:chExt cx="304800" cy="304800"/>
          </a:xfrm>
          <a:effectLst/>
        </p:grpSpPr>
        <p:cxnSp>
          <p:nvCxnSpPr>
            <p:cNvPr id="64" name="Straight Connector 63"/>
            <p:cNvCxnSpPr/>
            <p:nvPr/>
          </p:nvCxnSpPr>
          <p:spPr>
            <a:xfrm>
              <a:off x="3200400" y="2132012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3201194" y="2132807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Isosceles Triangle 70"/>
          <p:cNvSpPr/>
          <p:nvPr/>
        </p:nvSpPr>
        <p:spPr>
          <a:xfrm>
            <a:off x="5000818" y="3556617"/>
            <a:ext cx="180782" cy="1771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724400" y="308265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hasHb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257800" y="1419705"/>
            <a:ext cx="1219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Concepts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Roles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err="1" smtClean="0">
                <a:solidFill>
                  <a:srgbClr val="EA8C0D"/>
                </a:solidFill>
              </a:rPr>
              <a:t>TBox</a:t>
            </a:r>
            <a:r>
              <a:rPr lang="en-US" sz="1600" dirty="0" smtClean="0">
                <a:solidFill>
                  <a:srgbClr val="EA8C0D"/>
                </a:solidFill>
              </a:rPr>
              <a:t>: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lang="en-US" sz="1600" dirty="0" smtClean="0">
              <a:solidFill>
                <a:srgbClr val="FF0000"/>
              </a:solidFill>
            </a:endParaRPr>
          </a:p>
          <a:p>
            <a:pPr algn="r">
              <a:spcAft>
                <a:spcPts val="600"/>
              </a:spcAft>
            </a:pPr>
            <a:endParaRPr lang="en-US" sz="1600" dirty="0" smtClean="0">
              <a:solidFill>
                <a:srgbClr val="FF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lang="en-US" sz="1600" dirty="0" smtClean="0">
              <a:solidFill>
                <a:srgbClr val="FF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sz="1600" dirty="0" err="1" smtClean="0">
                <a:solidFill>
                  <a:srgbClr val="0066FF"/>
                </a:solidFill>
                <a:sym typeface="Wingdings" charset="2"/>
              </a:rPr>
              <a:t>ABox</a:t>
            </a:r>
            <a:r>
              <a:rPr lang="en-US" sz="1600" dirty="0" smtClean="0">
                <a:solidFill>
                  <a:srgbClr val="0066FF"/>
                </a:solidFill>
                <a:sym typeface="Wingdings" charset="2"/>
              </a:rPr>
              <a:t>:</a:t>
            </a:r>
            <a:endParaRPr lang="en-US" sz="1600" dirty="0" smtClean="0">
              <a:solidFill>
                <a:srgbClr val="CDF4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16520" y="1421018"/>
            <a:ext cx="29560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Wife, Husband, Single, Woman, Priest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HasHb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Wife </a:t>
            </a:r>
            <a:r>
              <a:rPr lang="en-US" sz="1600" dirty="0" smtClean="0">
                <a:solidFill>
                  <a:srgbClr val="000000"/>
                </a:solidFill>
              </a:rPr>
              <a:t>⊑ Woman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Wife ≡ ∃</a:t>
            </a:r>
            <a:r>
              <a:rPr lang="en-US" sz="1600" dirty="0" err="1" smtClean="0"/>
              <a:t>HasHb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Husband ≡ ∃</a:t>
            </a:r>
            <a:r>
              <a:rPr lang="en-US" sz="1600" dirty="0" err="1" smtClean="0"/>
              <a:t>HasHb</a:t>
            </a:r>
            <a:r>
              <a:rPr lang="en-US" sz="1600" baseline="30000" dirty="0" smtClean="0">
                <a:solidFill>
                  <a:srgbClr val="000000"/>
                </a:solidFill>
              </a:rPr>
              <a:t>–</a:t>
            </a:r>
            <a:br>
              <a:rPr lang="en-US" sz="1600" baseline="300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Husband ⊑ ¬ Single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Priest ⊑ Single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Husband ⊑ ¬ Priest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</a:rPr>
              <a:t>Wife(Mary</a:t>
            </a:r>
            <a:r>
              <a:rPr lang="en-US" sz="1600" dirty="0" smtClean="0">
                <a:solidFill>
                  <a:srgbClr val="000000"/>
                </a:solidFill>
              </a:rPr>
              <a:t>),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err="1" smtClean="0">
                <a:solidFill>
                  <a:srgbClr val="000000"/>
                </a:solidFill>
              </a:rPr>
              <a:t>hasHb(Mary,John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err="1" smtClean="0">
                <a:solidFill>
                  <a:srgbClr val="000000"/>
                </a:solidFill>
              </a:rPr>
              <a:t>Priest(Adam</a:t>
            </a:r>
            <a:r>
              <a:rPr lang="en-US" sz="1600" dirty="0" smtClean="0">
                <a:solidFill>
                  <a:srgbClr val="000000"/>
                </a:solidFill>
              </a:rPr>
              <a:t>), </a:t>
            </a:r>
            <a:r>
              <a:rPr lang="en-US" sz="1600" dirty="0" err="1" smtClean="0">
                <a:solidFill>
                  <a:srgbClr val="000000"/>
                </a:solidFill>
              </a:rPr>
              <a:t>Priest(Bob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45" name="Group 38"/>
          <p:cNvGrpSpPr/>
          <p:nvPr/>
        </p:nvGrpSpPr>
        <p:grpSpPr>
          <a:xfrm>
            <a:off x="2057399" y="4511658"/>
            <a:ext cx="1224000" cy="900000"/>
            <a:chOff x="1148170" y="2092324"/>
            <a:chExt cx="1457143" cy="101649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Woman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rot="10800000">
            <a:off x="3281400" y="4904413"/>
            <a:ext cx="824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0"/>
            <a:endCxn id="25" idx="2"/>
          </p:cNvCxnSpPr>
          <p:nvPr/>
        </p:nvCxnSpPr>
        <p:spPr>
          <a:xfrm rot="16200000" flipV="1">
            <a:off x="3759343" y="3549001"/>
            <a:ext cx="1920971" cy="4344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10000" y="4906002"/>
            <a:ext cx="10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Mary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0000" y="2069068"/>
            <a:ext cx="10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John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196" y="3825005"/>
            <a:ext cx="15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Adam  Bob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34343" y="3200400"/>
            <a:ext cx="17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(Mary, John)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24400" y="4188023"/>
            <a:ext cx="60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1..n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724400" y="2590800"/>
            <a:ext cx="60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1..n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3/31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4" grpId="0" uiExpand="1" build="allAtOnce"/>
      <p:bldP spid="74" grpId="1" uiExpand="1" build="allAtOnce"/>
      <p:bldP spid="74" grpId="2" uiExpand="1" build="allAtOnce"/>
      <p:bldP spid="74" grpId="3" uiExpand="1" build="allAtOnce"/>
      <p:bldP spid="75" grpId="0" uiExpand="1" build="allAtOnce"/>
      <p:bldP spid="75" grpId="1" uiExpand="1" build="allAtOnce"/>
      <p:bldP spid="75" grpId="2" uiExpand="1" build="allAtOnce"/>
      <p:bldP spid="75" grpId="3" uiExpand="1" build="allAtOnce"/>
      <p:bldP spid="75" grpId="4" uiExpand="1" build="allAtOnce"/>
      <p:bldP spid="52" grpId="0"/>
      <p:bldP spid="55" grpId="0"/>
      <p:bldP spid="57" grpId="0"/>
      <p:bldP spid="60" grpId="0"/>
      <p:bldP spid="60" grpId="1"/>
      <p:bldP spid="61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ABox</a:t>
            </a:r>
            <a:r>
              <a:rPr lang="en-US" dirty="0" smtClean="0"/>
              <a:t> Evolution Is Deterministic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32000" y="4114800"/>
            <a:ext cx="44448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Add assertions from </a:t>
            </a:r>
            <a:r>
              <a:rPr lang="en-US" sz="1800" dirty="0" smtClean="0">
                <a:latin typeface="Chalkduster"/>
                <a:cs typeface="Chalkduster"/>
              </a:rPr>
              <a:t>N</a:t>
            </a:r>
            <a:endParaRPr lang="en-US" sz="1800" dirty="0" smtClean="0"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Find conflicting assertions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1800" dirty="0" smtClean="0"/>
              <a:t>Resolve conflicts</a:t>
            </a:r>
          </a:p>
          <a:p>
            <a:pPr marL="1158875" indent="-1158875">
              <a:buNone/>
            </a:pPr>
            <a:r>
              <a:rPr lang="en-US" sz="1800" dirty="0" smtClean="0">
                <a:solidFill>
                  <a:srgbClr val="FF3131"/>
                </a:solidFill>
                <a:latin typeface="+mj-lt"/>
                <a:cs typeface="Chalkduster"/>
              </a:rPr>
              <a:t>Drawback</a:t>
            </a:r>
            <a:r>
              <a:rPr lang="en-US" sz="1800" dirty="0" smtClean="0">
                <a:latin typeface="+mj-lt"/>
                <a:cs typeface="Chalkduster"/>
              </a:rPr>
              <a:t>: Mary cannot get divorced</a:t>
            </a:r>
            <a:endParaRPr lang="en-US" sz="1800" dirty="0" smtClean="0"/>
          </a:p>
        </p:txBody>
      </p: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457201" y="1303969"/>
            <a:ext cx="860425" cy="629946"/>
            <a:chOff x="1143000" y="2092324"/>
            <a:chExt cx="1463516" cy="1016495"/>
          </a:xfrm>
        </p:grpSpPr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Single</a:t>
              </a:r>
            </a:p>
          </p:txBody>
        </p:sp>
        <p:cxnSp>
          <p:nvCxnSpPr>
            <p:cNvPr id="46" name="Straight Connector 26"/>
            <p:cNvCxnSpPr/>
            <p:nvPr/>
          </p:nvCxnSpPr>
          <p:spPr>
            <a:xfrm rot="10800000" flipH="1">
              <a:off x="1148399" y="2437124"/>
              <a:ext cx="14581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3010756" y="1303969"/>
            <a:ext cx="859571" cy="629946"/>
            <a:chOff x="1143000" y="2092324"/>
            <a:chExt cx="1462063" cy="1016495"/>
          </a:xfrm>
        </p:grpSpPr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Husband</a:t>
              </a:r>
            </a:p>
          </p:txBody>
        </p:sp>
        <p:cxnSp>
          <p:nvCxnSpPr>
            <p:cNvPr id="44" name="Straight Connector 24"/>
            <p:cNvCxnSpPr/>
            <p:nvPr/>
          </p:nvCxnSpPr>
          <p:spPr>
            <a:xfrm rot="10800000" flipH="1">
              <a:off x="1146946" y="2437124"/>
              <a:ext cx="14581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432000" y="2516400"/>
            <a:ext cx="859823" cy="629946"/>
            <a:chOff x="1143000" y="2092324"/>
            <a:chExt cx="1462492" cy="1016495"/>
          </a:xfrm>
        </p:grpSpPr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Priest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 flipH="1">
              <a:off x="1147375" y="2437673"/>
              <a:ext cx="14581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3013076" y="3278478"/>
            <a:ext cx="857399" cy="629946"/>
            <a:chOff x="1146945" y="2092324"/>
            <a:chExt cx="1458368" cy="1016495"/>
          </a:xfrm>
        </p:grpSpPr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Wife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 flipH="1">
              <a:off x="1146945" y="2437673"/>
              <a:ext cx="145811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 bwMode="auto">
          <a:xfrm>
            <a:off x="1314450" y="1400175"/>
            <a:ext cx="16970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18900000">
            <a:off x="1951038" y="1400175"/>
            <a:ext cx="2127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3500000">
            <a:off x="1950244" y="1399382"/>
            <a:ext cx="212724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54"/>
          <p:cNvSpPr txBox="1">
            <a:spLocks noChangeArrowheads="1"/>
          </p:cNvSpPr>
          <p:nvPr/>
        </p:nvSpPr>
        <p:spPr bwMode="auto">
          <a:xfrm>
            <a:off x="3138488" y="1552575"/>
            <a:ext cx="552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John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48" name="TextBox 56"/>
          <p:cNvSpPr txBox="1">
            <a:spLocks noChangeArrowheads="1"/>
          </p:cNvSpPr>
          <p:nvPr/>
        </p:nvSpPr>
        <p:spPr bwMode="auto">
          <a:xfrm>
            <a:off x="3138488" y="3505200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Mary</a:t>
            </a:r>
          </a:p>
        </p:txBody>
      </p:sp>
      <p:sp>
        <p:nvSpPr>
          <p:cNvPr id="50" name="TextBox 58"/>
          <p:cNvSpPr txBox="1">
            <a:spLocks noChangeArrowheads="1"/>
          </p:cNvSpPr>
          <p:nvPr/>
        </p:nvSpPr>
        <p:spPr bwMode="auto">
          <a:xfrm>
            <a:off x="381600" y="2743200"/>
            <a:ext cx="623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Adam</a:t>
            </a:r>
          </a:p>
        </p:txBody>
      </p:sp>
      <p:sp>
        <p:nvSpPr>
          <p:cNvPr id="51" name="TextBox 59"/>
          <p:cNvSpPr txBox="1">
            <a:spLocks noChangeArrowheads="1"/>
          </p:cNvSpPr>
          <p:nvPr/>
        </p:nvSpPr>
        <p:spPr bwMode="auto">
          <a:xfrm>
            <a:off x="871200" y="2743200"/>
            <a:ext cx="484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DA400"/>
                </a:solidFill>
              </a:rPr>
              <a:t>Bob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132608" y="1551801"/>
            <a:ext cx="586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a guy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53" name="TextBox 57"/>
          <p:cNvSpPr txBox="1">
            <a:spLocks noChangeArrowheads="1"/>
          </p:cNvSpPr>
          <p:nvPr/>
        </p:nvSpPr>
        <p:spPr bwMode="auto">
          <a:xfrm>
            <a:off x="590745" y="1552575"/>
            <a:ext cx="552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John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54" name="Content Placeholder 4"/>
          <p:cNvSpPr txBox="1">
            <a:spLocks/>
          </p:cNvSpPr>
          <p:nvPr/>
        </p:nvSpPr>
        <p:spPr>
          <a:xfrm>
            <a:off x="457200" y="4114800"/>
            <a:ext cx="7391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Content Placeholder 4"/>
          <p:cNvSpPr txBox="1">
            <a:spLocks/>
          </p:cNvSpPr>
          <p:nvPr/>
        </p:nvSpPr>
        <p:spPr>
          <a:xfrm>
            <a:off x="4179888" y="1162010"/>
            <a:ext cx="4735512" cy="27464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Assumptions: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duster"/>
                <a:ea typeface="+mn-ea"/>
                <a:cs typeface="Chalkduster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a set of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assertions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1200"/>
              </a:spcAft>
              <a:buClr>
                <a:srgbClr val="0000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Evolution does not change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TB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lvl="0" indent="-274320" defTabSz="914400">
              <a:spcBef>
                <a:spcPts val="580"/>
              </a:spcBef>
              <a:spcAft>
                <a:spcPts val="1200"/>
              </a:spcAft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Theorem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lang="en-US" dirty="0" smtClean="0"/>
              <a:t>For a DL-</a:t>
            </a:r>
            <a:r>
              <a:rPr lang="en-US" dirty="0" err="1" smtClean="0"/>
              <a:t>Lite</a:t>
            </a:r>
            <a:r>
              <a:rPr lang="en-US" dirty="0" smtClean="0"/>
              <a:t> KB the result of </a:t>
            </a:r>
            <a:r>
              <a:rPr lang="en-US" dirty="0" err="1" smtClean="0"/>
              <a:t>ABox</a:t>
            </a:r>
            <a:r>
              <a:rPr lang="en-US" dirty="0" smtClean="0"/>
              <a:t> evolution is </a:t>
            </a:r>
            <a:r>
              <a:rPr lang="en-US" dirty="0" smtClean="0">
                <a:solidFill>
                  <a:srgbClr val="FF0000"/>
                </a:solidFill>
              </a:rPr>
              <a:t>unique</a:t>
            </a:r>
            <a:r>
              <a:rPr lang="en-US" dirty="0" smtClean="0"/>
              <a:t> and computable in </a:t>
            </a:r>
            <a:r>
              <a:rPr lang="en-US" dirty="0" err="1" smtClean="0">
                <a:solidFill>
                  <a:srgbClr val="FF0000"/>
                </a:solidFill>
              </a:rPr>
              <a:t>PTime</a:t>
            </a:r>
            <a:r>
              <a:rPr lang="en-US" dirty="0" smtClean="0"/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33400" y="1552575"/>
            <a:ext cx="723134" cy="2769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76957" y="1552575"/>
            <a:ext cx="723134" cy="2769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 flipH="1" flipV="1">
            <a:off x="595312" y="2225676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1295400" y="1955800"/>
            <a:ext cx="1784350" cy="63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rot="11700000">
            <a:off x="2120900" y="2259013"/>
            <a:ext cx="212725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rot="6300000">
            <a:off x="2120106" y="2261394"/>
            <a:ext cx="2127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91000" y="3733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New knowledge</a:t>
            </a:r>
            <a:r>
              <a:rPr lang="en-US" dirty="0" smtClean="0">
                <a:latin typeface="Chalkduster"/>
                <a:cs typeface="Chalkduster"/>
              </a:rPr>
              <a:t> N</a:t>
            </a:r>
            <a:r>
              <a:rPr lang="en-US" dirty="0" smtClean="0">
                <a:cs typeface="Chalkduster"/>
              </a:rPr>
              <a:t>: </a:t>
            </a:r>
            <a:r>
              <a:rPr lang="en-US" dirty="0" err="1" smtClean="0">
                <a:cs typeface="Chalkduster"/>
              </a:rPr>
              <a:t>Single(John</a:t>
            </a:r>
            <a:r>
              <a:rPr lang="en-US" dirty="0" smtClean="0">
                <a:cs typeface="Chalkduster"/>
              </a:rPr>
              <a:t>)</a:t>
            </a:r>
          </a:p>
          <a:p>
            <a:endParaRPr lang="en-US" dirty="0"/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1769547" y="3278188"/>
            <a:ext cx="857250" cy="630237"/>
            <a:chOff x="1148170" y="2092324"/>
            <a:chExt cx="1457143" cy="1016495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 dirty="0" smtClean="0">
                  <a:ea typeface="SimSun" charset="-122"/>
                  <a:cs typeface="SimSun" charset="-122"/>
                </a:rPr>
                <a:t>Woman</a:t>
              </a:r>
              <a:endParaRPr lang="en-US" altLang="zh-CN" sz="1200" dirty="0">
                <a:ea typeface="SimSun" charset="-122"/>
                <a:cs typeface="SimSun" charset="-122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 flipH="1">
              <a:off x="1148170" y="2437983"/>
              <a:ext cx="145714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>
            <a:endCxn id="49" idx="3"/>
          </p:cNvCxnSpPr>
          <p:nvPr/>
        </p:nvCxnSpPr>
        <p:spPr bwMode="auto">
          <a:xfrm rot="10800000">
            <a:off x="2626797" y="3593307"/>
            <a:ext cx="3862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26/31</a:t>
            </a:r>
            <a:endParaRPr lang="en-US" sz="1200" dirty="0"/>
          </a:p>
        </p:txBody>
      </p:sp>
      <p:sp>
        <p:nvSpPr>
          <p:cNvPr id="69" name="TextBox 43"/>
          <p:cNvSpPr txBox="1">
            <a:spLocks noChangeArrowheads="1"/>
          </p:cNvSpPr>
          <p:nvPr/>
        </p:nvSpPr>
        <p:spPr bwMode="auto">
          <a:xfrm>
            <a:off x="3409950" y="2363788"/>
            <a:ext cx="62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hasHb</a:t>
            </a:r>
          </a:p>
        </p:txBody>
      </p:sp>
      <p:sp>
        <p:nvSpPr>
          <p:cNvPr id="70" name="TextBox 44"/>
          <p:cNvSpPr txBox="1">
            <a:spLocks noChangeArrowheads="1"/>
          </p:cNvSpPr>
          <p:nvPr/>
        </p:nvSpPr>
        <p:spPr bwMode="auto">
          <a:xfrm>
            <a:off x="3352800" y="2998787"/>
            <a:ext cx="441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1..n</a:t>
            </a:r>
          </a:p>
        </p:txBody>
      </p:sp>
      <p:cxnSp>
        <p:nvCxnSpPr>
          <p:cNvPr id="71" name="Straight Connector 70"/>
          <p:cNvCxnSpPr/>
          <p:nvPr/>
        </p:nvCxnSpPr>
        <p:spPr>
          <a:xfrm rot="5400000">
            <a:off x="2767011" y="2616994"/>
            <a:ext cx="13223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4"/>
          <p:cNvSpPr txBox="1">
            <a:spLocks noChangeArrowheads="1"/>
          </p:cNvSpPr>
          <p:nvPr/>
        </p:nvSpPr>
        <p:spPr bwMode="auto">
          <a:xfrm>
            <a:off x="3354077" y="1931987"/>
            <a:ext cx="441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1..n</a:t>
            </a:r>
          </a:p>
        </p:txBody>
      </p:sp>
      <p:sp>
        <p:nvSpPr>
          <p:cNvPr id="73" name="TextBox 59"/>
          <p:cNvSpPr txBox="1">
            <a:spLocks noChangeArrowheads="1"/>
          </p:cNvSpPr>
          <p:nvPr/>
        </p:nvSpPr>
        <p:spPr bwMode="auto">
          <a:xfrm>
            <a:off x="2362200" y="2503100"/>
            <a:ext cx="1307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(Mary, John )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24796" y="2527802"/>
            <a:ext cx="36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DA400"/>
                </a:solidFill>
              </a:rPr>
              <a:t>?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10756" y="2133600"/>
            <a:ext cx="5066444" cy="180049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4625">
              <a:spcAft>
                <a:spcPts val="1800"/>
              </a:spcAft>
              <a:buClr>
                <a:srgbClr val="0000FF"/>
              </a:buClr>
            </a:pPr>
            <a:r>
              <a:rPr lang="en-US" sz="2400" dirty="0" smtClean="0"/>
              <a:t>Recall: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Our intuition</a:t>
            </a:r>
            <a:r>
              <a:rPr lang="en-US" sz="2400" dirty="0" smtClean="0"/>
              <a:t>: 2 cases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Mary is single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Mary is married to another guy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10200" y="31638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20000" y="34686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5" grpId="7" uiExpand="1" build="p"/>
      <p:bldP spid="47" grpId="0"/>
      <p:bldP spid="52" grpId="0"/>
      <p:bldP spid="53" grpId="0"/>
      <p:bldP spid="55" grpId="0" build="p"/>
      <p:bldP spid="56" grpId="0" animBg="1"/>
      <p:bldP spid="56" grpId="1" animBg="1"/>
      <p:bldP spid="57" grpId="0" animBg="1"/>
      <p:bldP spid="57" grpId="1" animBg="1"/>
      <p:bldP spid="41" grpId="0"/>
      <p:bldP spid="74" grpId="0" animBg="1"/>
      <p:bldP spid="75" grpId="0" animBg="1"/>
      <p:bldP spid="76" grpId="0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419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Requirements for an evolution operator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Attempt to apply classical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Model-Based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Formula-Based approaches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 proposal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Bold Semantics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Careful Semantics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 Conclusion</a:t>
            </a:r>
            <a:endParaRPr lang="en-US" dirty="0">
              <a:solidFill>
                <a:srgbClr val="CFCFC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Careful Semantics for </a:t>
            </a:r>
            <a:r>
              <a:rPr lang="en-US" dirty="0" err="1" smtClean="0"/>
              <a:t>ABox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50900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Formula </a:t>
            </a:r>
            <a:r>
              <a:rPr lang="en-US" dirty="0" err="1" smtClean="0"/>
              <a:t>φ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3131"/>
                </a:solidFill>
              </a:rPr>
              <a:t>unexpected</a:t>
            </a:r>
            <a:r>
              <a:rPr lang="en-US" dirty="0" smtClean="0"/>
              <a:t> for </a:t>
            </a:r>
            <a:r>
              <a:rPr lang="en-US" sz="2800" dirty="0" err="1" smtClean="0">
                <a:latin typeface="Chalkduster"/>
                <a:cs typeface="Chalkduster"/>
              </a:rPr>
              <a:t>K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dirty="0" smtClean="0"/>
              <a:t>if </a:t>
            </a:r>
            <a:r>
              <a:rPr lang="en-US" sz="2800" dirty="0" err="1" smtClean="0">
                <a:latin typeface="Chalkduster"/>
                <a:cs typeface="Chalkduster"/>
              </a:rPr>
              <a:t>K</a:t>
            </a:r>
            <a:r>
              <a:rPr lang="en-US" sz="2800" baseline="-25000" dirty="0" err="1" smtClean="0"/>
              <a:t>max</a:t>
            </a:r>
            <a:r>
              <a:rPr lang="en-US" dirty="0" smtClean="0"/>
              <a:t>∪ </a:t>
            </a:r>
            <a:r>
              <a:rPr lang="en-US" dirty="0" smtClean="0">
                <a:latin typeface="Chalkduster"/>
                <a:cs typeface="Chalkduster"/>
              </a:rPr>
              <a:t>N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⊨ </a:t>
            </a:r>
            <a:r>
              <a:rPr lang="en-US" dirty="0" err="1" smtClean="0"/>
              <a:t>φ</a:t>
            </a:r>
            <a:r>
              <a:rPr lang="en-US" dirty="0" smtClean="0"/>
              <a:t> and </a:t>
            </a:r>
            <a:r>
              <a:rPr lang="en-US" sz="2400" dirty="0" err="1" smtClean="0">
                <a:latin typeface="Chalkduster"/>
                <a:cs typeface="Chalkduster"/>
              </a:rPr>
              <a:t>K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⊭ </a:t>
            </a:r>
            <a:r>
              <a:rPr lang="en-US" dirty="0" err="1" smtClean="0"/>
              <a:t>φ</a:t>
            </a:r>
            <a:r>
              <a:rPr lang="en-US" dirty="0" smtClean="0"/>
              <a:t> nor </a:t>
            </a:r>
            <a:r>
              <a:rPr lang="en-US" sz="2800" dirty="0" smtClean="0">
                <a:latin typeface="Chalkduster"/>
                <a:cs typeface="Chalkduster"/>
              </a:rPr>
              <a:t>N</a:t>
            </a:r>
            <a:r>
              <a:rPr lang="en-US" sz="2800" dirty="0" smtClean="0"/>
              <a:t>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⊭ </a:t>
            </a:r>
            <a:r>
              <a:rPr lang="en-US" dirty="0" err="1" smtClean="0"/>
              <a:t>φ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In our example an unexpected formula is:</a:t>
            </a:r>
            <a:br>
              <a:rPr lang="en-US" dirty="0" smtClean="0"/>
            </a:br>
            <a:r>
              <a:rPr lang="en-US" sz="2200" dirty="0" err="1" smtClean="0"/>
              <a:t>φ</a:t>
            </a:r>
            <a:r>
              <a:rPr lang="en-US" sz="2200" dirty="0" smtClean="0"/>
              <a:t> = ∃</a:t>
            </a:r>
            <a:r>
              <a:rPr lang="en-US" sz="2200" dirty="0" smtClean="0">
                <a:solidFill>
                  <a:srgbClr val="0DA400"/>
                </a:solidFill>
              </a:rPr>
              <a:t>a </a:t>
            </a:r>
            <a:r>
              <a:rPr lang="en-US" sz="2200" dirty="0" err="1" smtClean="0">
                <a:solidFill>
                  <a:srgbClr val="0DA400"/>
                </a:solidFill>
              </a:rPr>
              <a:t>guy</a:t>
            </a:r>
            <a:r>
              <a:rPr lang="en-US" sz="2200" dirty="0" err="1" smtClean="0"/>
              <a:t>.hasHb(Mary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DA400"/>
                </a:solidFill>
              </a:rPr>
              <a:t>a </a:t>
            </a:r>
            <a:r>
              <a:rPr lang="en-US" sz="2200" dirty="0" err="1" smtClean="0">
                <a:solidFill>
                  <a:srgbClr val="0DA400"/>
                </a:solidFill>
              </a:rPr>
              <a:t>guy</a:t>
            </a:r>
            <a:r>
              <a:rPr lang="en-US" sz="2200" dirty="0" err="1" smtClean="0"/>
              <a:t>)</a:t>
            </a:r>
            <a:r>
              <a:rPr lang="en-US" sz="2200" dirty="0" err="1" smtClean="0">
                <a:latin typeface="ＭＳ ゴシック"/>
                <a:ea typeface="ＭＳ ゴシック"/>
                <a:cs typeface="ＭＳ ゴシック"/>
              </a:rPr>
              <a:t>∧(</a:t>
            </a:r>
            <a:r>
              <a:rPr lang="en-US" sz="2200" dirty="0" err="1" smtClean="0">
                <a:solidFill>
                  <a:srgbClr val="0DA400"/>
                </a:solidFill>
                <a:ea typeface="ＭＳ ゴシック"/>
              </a:rPr>
              <a:t>a</a:t>
            </a:r>
            <a:r>
              <a:rPr lang="en-US" sz="2200" dirty="0" smtClean="0">
                <a:solidFill>
                  <a:srgbClr val="0DA400"/>
                </a:solidFill>
                <a:ea typeface="ＭＳ ゴシック"/>
              </a:rPr>
              <a:t> </a:t>
            </a:r>
            <a:r>
              <a:rPr lang="en-US" sz="2200" dirty="0" err="1" smtClean="0">
                <a:solidFill>
                  <a:srgbClr val="0DA400"/>
                </a:solidFill>
                <a:ea typeface="ＭＳ ゴシック"/>
              </a:rPr>
              <a:t>guy</a:t>
            </a:r>
            <a:r>
              <a:rPr lang="en-US" sz="2200" dirty="0" err="1" smtClean="0">
                <a:ea typeface="ＭＳ ゴシック"/>
              </a:rPr>
              <a:t>≠John</a:t>
            </a:r>
            <a:r>
              <a:rPr lang="en-US" sz="22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Role-constraining formula </a:t>
            </a:r>
            <a:r>
              <a:rPr lang="en-US" dirty="0" smtClean="0"/>
              <a:t>(RCF): </a:t>
            </a:r>
            <a:br>
              <a:rPr lang="en-US" dirty="0" smtClean="0"/>
            </a:br>
            <a:r>
              <a:rPr lang="en-US" sz="2200" dirty="0" err="1" smtClean="0"/>
              <a:t>φ</a:t>
            </a:r>
            <a:r>
              <a:rPr lang="en-US" sz="2200" dirty="0" smtClean="0"/>
              <a:t> = ∃x.R(a,x)</a:t>
            </a:r>
            <a:r>
              <a:rPr lang="en-US" sz="2200" dirty="0" smtClean="0">
                <a:latin typeface="ＭＳ ゴシック"/>
                <a:ea typeface="ＭＳ ゴシック"/>
                <a:cs typeface="ＭＳ ゴシック"/>
              </a:rPr>
              <a:t>∧(x≠c</a:t>
            </a:r>
            <a:r>
              <a:rPr lang="en-US" sz="2200" baseline="-25000" dirty="0" smtClean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sz="2200" dirty="0" smtClean="0">
                <a:latin typeface="ＭＳ ゴシック"/>
                <a:ea typeface="ＭＳ ゴシック"/>
                <a:cs typeface="ＭＳ ゴシック"/>
              </a:rPr>
              <a:t>)∧...∧(</a:t>
            </a:r>
            <a:r>
              <a:rPr lang="en-US" sz="2200" dirty="0" err="1" smtClean="0">
                <a:latin typeface="ＭＳ ゴシック"/>
                <a:ea typeface="ＭＳ ゴシック"/>
                <a:cs typeface="ＭＳ ゴシック"/>
              </a:rPr>
              <a:t>x≠c</a:t>
            </a:r>
            <a:r>
              <a:rPr lang="en-US" sz="2200" baseline="-25000" dirty="0" err="1" smtClean="0">
                <a:latin typeface="ＭＳ ゴシック"/>
                <a:ea typeface="ＭＳ ゴシック"/>
                <a:cs typeface="ＭＳ ゴシック"/>
              </a:rPr>
              <a:t>n</a:t>
            </a:r>
            <a:r>
              <a:rPr lang="en-US" sz="2200" dirty="0" smtClean="0">
                <a:latin typeface="ＭＳ ゴシック"/>
                <a:ea typeface="ＭＳ ゴシック"/>
                <a:cs typeface="ＭＳ ゴシック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Preference</a:t>
            </a:r>
            <a:r>
              <a:rPr lang="en-US" dirty="0" smtClean="0"/>
              <a:t>: We want 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to be </a:t>
            </a:r>
            <a:r>
              <a:rPr lang="en-US" dirty="0" smtClean="0">
                <a:solidFill>
                  <a:srgbClr val="FF0000"/>
                </a:solidFill>
              </a:rPr>
              <a:t>careful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no unexpected RCF are allowed</a:t>
            </a:r>
            <a:br>
              <a:rPr lang="en-US" dirty="0" smtClean="0"/>
            </a:b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∪ </a:t>
            </a:r>
            <a:r>
              <a:rPr lang="en-US" dirty="0" smtClean="0">
                <a:latin typeface="Chalkduster"/>
                <a:cs typeface="Chalkduster"/>
              </a:rPr>
              <a:t>N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⊨ </a:t>
            </a:r>
            <a:r>
              <a:rPr lang="en-US" dirty="0" err="1" smtClean="0"/>
              <a:t>φ</a:t>
            </a:r>
            <a:r>
              <a:rPr lang="en-US" dirty="0" smtClean="0"/>
              <a:t> then  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baseline="-25000" dirty="0" err="1" smtClean="0"/>
              <a:t>max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⊨ </a:t>
            </a:r>
            <a:r>
              <a:rPr lang="en-US" dirty="0" err="1" smtClean="0"/>
              <a:t>φ</a:t>
            </a:r>
            <a:r>
              <a:rPr lang="en-US" dirty="0" smtClean="0"/>
              <a:t> or </a:t>
            </a:r>
            <a:r>
              <a:rPr lang="en-US" dirty="0" smtClean="0">
                <a:latin typeface="Chalkduster"/>
                <a:cs typeface="Chalkduster"/>
              </a:rPr>
              <a:t>N </a:t>
            </a:r>
            <a:r>
              <a:rPr lang="en-US" dirty="0" smtClean="0">
                <a:ea typeface="Arial Unicode MS" charset="0"/>
                <a:cs typeface="Arial Unicode MS" charset="0"/>
                <a:sym typeface="Wingdings" charset="2"/>
              </a:rPr>
              <a:t>⊨ </a:t>
            </a:r>
            <a:r>
              <a:rPr lang="en-US" dirty="0" err="1" smtClean="0"/>
              <a:t>φ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Theorem</a:t>
            </a:r>
            <a:r>
              <a:rPr lang="en-US" dirty="0" smtClean="0"/>
              <a:t>: For every DL-</a:t>
            </a:r>
            <a:r>
              <a:rPr lang="en-US" dirty="0" err="1" smtClean="0"/>
              <a:t>Lite</a:t>
            </a:r>
            <a:r>
              <a:rPr lang="en-US" dirty="0" smtClean="0"/>
              <a:t> KB </a:t>
            </a:r>
            <a:r>
              <a:rPr lang="en-US" sz="2400" dirty="0" smtClean="0">
                <a:latin typeface="Chalkduster"/>
                <a:cs typeface="Chalkduster"/>
              </a:rPr>
              <a:t>K</a:t>
            </a:r>
            <a:r>
              <a:rPr lang="en-US" dirty="0" smtClean="0"/>
              <a:t> and new data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r>
              <a:rPr lang="en-US" dirty="0" smtClean="0">
                <a:latin typeface="+mj-lt"/>
                <a:cs typeface="Chalkduster"/>
              </a:rPr>
              <a:t>, careful </a:t>
            </a:r>
            <a:r>
              <a:rPr lang="en-US" dirty="0" err="1" smtClean="0">
                <a:latin typeface="Chalkduster"/>
                <a:cs typeface="Chalkduster"/>
              </a:rPr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halkduster"/>
              </a:rPr>
              <a:t>exists</a:t>
            </a:r>
            <a:r>
              <a:rPr lang="en-US" dirty="0" smtClean="0">
                <a:latin typeface="+mj-lt"/>
                <a:cs typeface="Chalkduster"/>
              </a:rPr>
              <a:t>, is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halkduster"/>
              </a:rPr>
              <a:t>unique</a:t>
            </a:r>
            <a:r>
              <a:rPr lang="en-US" dirty="0" smtClean="0">
                <a:latin typeface="+mj-lt"/>
                <a:cs typeface="Chalkduster"/>
              </a:rPr>
              <a:t>, and is computable in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Chalkduster"/>
              </a:rPr>
              <a:t>PTime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28/31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Careful Semantics for </a:t>
            </a:r>
            <a:r>
              <a:rPr lang="en-US" dirty="0" err="1" smtClean="0"/>
              <a:t>ABox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24400" y="1296000"/>
            <a:ext cx="4191000" cy="2612424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New knowledge</a:t>
            </a:r>
            <a:r>
              <a:rPr lang="en-US" sz="1800" dirty="0" smtClean="0">
                <a:latin typeface="Chalkduster"/>
                <a:cs typeface="Chalkduster"/>
              </a:rPr>
              <a:t> N</a:t>
            </a:r>
            <a:r>
              <a:rPr lang="en-US" sz="1800" dirty="0" smtClean="0">
                <a:cs typeface="Chalkduster"/>
              </a:rPr>
              <a:t>: </a:t>
            </a:r>
            <a:r>
              <a:rPr lang="en-US" sz="1800" dirty="0" err="1" smtClean="0">
                <a:cs typeface="Chalkduster"/>
              </a:rPr>
              <a:t>Single(John</a:t>
            </a:r>
            <a:r>
              <a:rPr lang="en-US" sz="1800" dirty="0" smtClean="0">
                <a:cs typeface="Chalkduster"/>
              </a:rPr>
              <a:t>)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Run bold semantics algorithm for </a:t>
            </a:r>
            <a:r>
              <a:rPr lang="en-US" sz="1800" dirty="0" err="1" smtClean="0"/>
              <a:t>ABox</a:t>
            </a:r>
            <a:r>
              <a:rPr lang="en-US" sz="1800" dirty="0" smtClean="0"/>
              <a:t> evolution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Find unexpected formulas </a:t>
            </a:r>
            <a:r>
              <a:rPr lang="en-US" sz="1800" dirty="0" err="1" smtClean="0"/>
              <a:t>φ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Delete assertions entailing </a:t>
            </a:r>
            <a:r>
              <a:rPr lang="en-US" sz="1800" dirty="0" err="1" smtClean="0"/>
              <a:t>φ</a:t>
            </a: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57201" y="1303969"/>
            <a:ext cx="860425" cy="629946"/>
            <a:chOff x="1143000" y="2092324"/>
            <a:chExt cx="1463516" cy="1016495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Single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H="1">
              <a:off x="1148399" y="2437124"/>
              <a:ext cx="14581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010756" y="1303969"/>
            <a:ext cx="859571" cy="629946"/>
            <a:chOff x="1143000" y="2092324"/>
            <a:chExt cx="1462063" cy="1016495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Husband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 flipH="1">
              <a:off x="1146946" y="2437124"/>
              <a:ext cx="14581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013076" y="3278478"/>
            <a:ext cx="857399" cy="629946"/>
            <a:chOff x="1146945" y="2092324"/>
            <a:chExt cx="1458368" cy="1016495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Wife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 flipH="1">
              <a:off x="1146945" y="2437673"/>
              <a:ext cx="145811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7"/>
          <p:cNvCxnSpPr/>
          <p:nvPr/>
        </p:nvCxnSpPr>
        <p:spPr bwMode="auto">
          <a:xfrm>
            <a:off x="1314450" y="1400175"/>
            <a:ext cx="16970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18900000">
            <a:off x="1951038" y="1400175"/>
            <a:ext cx="2127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13500000">
            <a:off x="1950244" y="1399382"/>
            <a:ext cx="212724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54"/>
          <p:cNvSpPr txBox="1">
            <a:spLocks noChangeArrowheads="1"/>
          </p:cNvSpPr>
          <p:nvPr/>
        </p:nvSpPr>
        <p:spPr bwMode="auto">
          <a:xfrm>
            <a:off x="3138488" y="1552575"/>
            <a:ext cx="552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John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44" name="TextBox 56"/>
          <p:cNvSpPr txBox="1">
            <a:spLocks noChangeArrowheads="1"/>
          </p:cNvSpPr>
          <p:nvPr/>
        </p:nvSpPr>
        <p:spPr bwMode="auto">
          <a:xfrm>
            <a:off x="3138488" y="3505200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Mary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147206" y="1551801"/>
            <a:ext cx="586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a guy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49" name="TextBox 57"/>
          <p:cNvSpPr txBox="1">
            <a:spLocks noChangeArrowheads="1"/>
          </p:cNvSpPr>
          <p:nvPr/>
        </p:nvSpPr>
        <p:spPr bwMode="auto">
          <a:xfrm>
            <a:off x="590745" y="1552575"/>
            <a:ext cx="552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John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0375" y="4507468"/>
            <a:ext cx="670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Unexpected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formulas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φ</a:t>
            </a:r>
            <a:r>
              <a:rPr lang="en-US" dirty="0" smtClean="0"/>
              <a:t> = ∃</a:t>
            </a:r>
            <a:r>
              <a:rPr lang="en-US" dirty="0" smtClean="0">
                <a:solidFill>
                  <a:srgbClr val="0DA400"/>
                </a:solidFill>
              </a:rPr>
              <a:t>a </a:t>
            </a:r>
            <a:r>
              <a:rPr lang="en-US" dirty="0" err="1" smtClean="0">
                <a:solidFill>
                  <a:srgbClr val="0DA400"/>
                </a:solidFill>
              </a:rPr>
              <a:t>guy</a:t>
            </a:r>
            <a:r>
              <a:rPr lang="en-US" dirty="0" err="1" smtClean="0"/>
              <a:t>.hasHb(Mary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DA400"/>
                </a:solidFill>
              </a:rPr>
              <a:t>a </a:t>
            </a:r>
            <a:r>
              <a:rPr lang="en-US" dirty="0" err="1" smtClean="0">
                <a:solidFill>
                  <a:srgbClr val="0DA400"/>
                </a:solidFill>
              </a:rPr>
              <a:t>guy</a:t>
            </a:r>
            <a:r>
              <a:rPr lang="en-US" dirty="0" err="1" smtClean="0"/>
              <a:t>)</a:t>
            </a:r>
            <a:r>
              <a:rPr lang="en-US" dirty="0" err="1" smtClean="0">
                <a:latin typeface="ＭＳ ゴシック"/>
                <a:ea typeface="ＭＳ ゴシック"/>
                <a:cs typeface="ＭＳ ゴシック"/>
              </a:rPr>
              <a:t>∧(</a:t>
            </a:r>
            <a:r>
              <a:rPr lang="en-US" dirty="0" err="1" smtClean="0">
                <a:solidFill>
                  <a:srgbClr val="0DA400"/>
                </a:solidFill>
                <a:latin typeface="Arial"/>
                <a:ea typeface="ＭＳ ゴシック"/>
                <a:cs typeface="Arial"/>
              </a:rPr>
              <a:t>a</a:t>
            </a:r>
            <a:r>
              <a:rPr lang="en-US" dirty="0" smtClean="0">
                <a:solidFill>
                  <a:srgbClr val="0DA400"/>
                </a:solidFill>
                <a:latin typeface="Arial"/>
                <a:ea typeface="ＭＳ ゴシック"/>
                <a:cs typeface="Arial"/>
              </a:rPr>
              <a:t> </a:t>
            </a:r>
            <a:r>
              <a:rPr lang="en-US" dirty="0" err="1" smtClean="0">
                <a:solidFill>
                  <a:srgbClr val="0DA400"/>
                </a:solidFill>
                <a:latin typeface="Arial"/>
                <a:ea typeface="ＭＳ ゴシック"/>
                <a:cs typeface="Arial"/>
              </a:rPr>
              <a:t>guy</a:t>
            </a:r>
            <a:r>
              <a:rPr lang="en-US" dirty="0" err="1" smtClean="0">
                <a:latin typeface="Arial"/>
                <a:ea typeface="ＭＳ ゴシック"/>
                <a:cs typeface="Arial"/>
              </a:rPr>
              <a:t>≠John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)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33400" y="1552575"/>
            <a:ext cx="723134" cy="2769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74514" y="3520012"/>
            <a:ext cx="723134" cy="2769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35"/>
          <p:cNvGrpSpPr>
            <a:grpSpLocks/>
          </p:cNvGrpSpPr>
          <p:nvPr/>
        </p:nvGrpSpPr>
        <p:grpSpPr bwMode="auto">
          <a:xfrm>
            <a:off x="432000" y="2516400"/>
            <a:ext cx="859823" cy="629946"/>
            <a:chOff x="1143000" y="2092324"/>
            <a:chExt cx="1462492" cy="1016495"/>
          </a:xfrm>
        </p:grpSpPr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>
                  <a:ea typeface="SimSun" charset="-122"/>
                  <a:cs typeface="SimSun" charset="-122"/>
                </a:rPr>
                <a:t>Priest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 flipH="1">
              <a:off x="1147375" y="2437673"/>
              <a:ext cx="14581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8"/>
          <p:cNvSpPr txBox="1">
            <a:spLocks noChangeArrowheads="1"/>
          </p:cNvSpPr>
          <p:nvPr/>
        </p:nvSpPr>
        <p:spPr bwMode="auto">
          <a:xfrm>
            <a:off x="381600" y="2743200"/>
            <a:ext cx="623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Adam</a:t>
            </a:r>
          </a:p>
        </p:txBody>
      </p:sp>
      <p:sp>
        <p:nvSpPr>
          <p:cNvPr id="58" name="TextBox 59"/>
          <p:cNvSpPr txBox="1">
            <a:spLocks noChangeArrowheads="1"/>
          </p:cNvSpPr>
          <p:nvPr/>
        </p:nvSpPr>
        <p:spPr bwMode="auto">
          <a:xfrm>
            <a:off x="871200" y="2743200"/>
            <a:ext cx="484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DA400"/>
                </a:solidFill>
              </a:rPr>
              <a:t>Bob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 flipH="1" flipV="1">
            <a:off x="595312" y="2225676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V="1">
            <a:off x="1295400" y="1955800"/>
            <a:ext cx="1784350" cy="63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rot="11700000">
            <a:off x="2120900" y="2259013"/>
            <a:ext cx="212725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rot="6300000">
            <a:off x="2120106" y="2261394"/>
            <a:ext cx="2127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769547" y="3278188"/>
            <a:ext cx="857250" cy="630237"/>
            <a:chOff x="1148170" y="2092324"/>
            <a:chExt cx="1457143" cy="1016495"/>
          </a:xfrm>
        </p:grpSpPr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 dirty="0" smtClean="0">
                  <a:ea typeface="SimSun" charset="-122"/>
                  <a:cs typeface="SimSun" charset="-122"/>
                </a:rPr>
                <a:t>Woman</a:t>
              </a:r>
              <a:endParaRPr lang="en-US" altLang="zh-CN" sz="1200" dirty="0">
                <a:ea typeface="SimSun" charset="-122"/>
                <a:cs typeface="SimSun" charset="-122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 flipH="1">
              <a:off x="1148170" y="2437983"/>
              <a:ext cx="145714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>
            <a:endCxn id="45" idx="3"/>
          </p:cNvCxnSpPr>
          <p:nvPr/>
        </p:nvCxnSpPr>
        <p:spPr bwMode="auto">
          <a:xfrm rot="10800000">
            <a:off x="2626797" y="3593307"/>
            <a:ext cx="3862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56"/>
          <p:cNvSpPr txBox="1">
            <a:spLocks noChangeArrowheads="1"/>
          </p:cNvSpPr>
          <p:nvPr/>
        </p:nvSpPr>
        <p:spPr bwMode="auto">
          <a:xfrm>
            <a:off x="1895475" y="3506400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DA400"/>
                </a:solidFill>
              </a:rPr>
              <a:t>Mary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29/31</a:t>
            </a:r>
            <a:endParaRPr lang="en-US" sz="1200" dirty="0"/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3409950" y="2363788"/>
            <a:ext cx="62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hasHb</a:t>
            </a:r>
          </a:p>
        </p:txBody>
      </p:sp>
      <p:sp>
        <p:nvSpPr>
          <p:cNvPr id="69" name="TextBox 44"/>
          <p:cNvSpPr txBox="1">
            <a:spLocks noChangeArrowheads="1"/>
          </p:cNvSpPr>
          <p:nvPr/>
        </p:nvSpPr>
        <p:spPr bwMode="auto">
          <a:xfrm>
            <a:off x="3352800" y="2998787"/>
            <a:ext cx="441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1..n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2767011" y="2616994"/>
            <a:ext cx="13223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44"/>
          <p:cNvSpPr txBox="1">
            <a:spLocks noChangeArrowheads="1"/>
          </p:cNvSpPr>
          <p:nvPr/>
        </p:nvSpPr>
        <p:spPr bwMode="auto">
          <a:xfrm>
            <a:off x="3354077" y="1931987"/>
            <a:ext cx="441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1..n</a:t>
            </a:r>
          </a:p>
        </p:txBody>
      </p:sp>
      <p:sp>
        <p:nvSpPr>
          <p:cNvPr id="72" name="TextBox 59"/>
          <p:cNvSpPr txBox="1">
            <a:spLocks noChangeArrowheads="1"/>
          </p:cNvSpPr>
          <p:nvPr/>
        </p:nvSpPr>
        <p:spPr bwMode="auto">
          <a:xfrm>
            <a:off x="2362200" y="2503100"/>
            <a:ext cx="1307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DA400"/>
                </a:solidFill>
              </a:rPr>
              <a:t>(Mary, John )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4796" y="2527802"/>
            <a:ext cx="36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DA400"/>
                </a:solidFill>
              </a:rPr>
              <a:t>?</a:t>
            </a:r>
            <a:endParaRPr lang="en-US" sz="1200" b="1" dirty="0">
              <a:solidFill>
                <a:srgbClr val="0DA4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6600" y="2314307"/>
            <a:ext cx="5066444" cy="180049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4625">
              <a:spcAft>
                <a:spcPts val="1800"/>
              </a:spcAft>
              <a:buClr>
                <a:srgbClr val="0000FF"/>
              </a:buClr>
            </a:pPr>
            <a:r>
              <a:rPr lang="en-US" sz="2400" dirty="0" smtClean="0"/>
              <a:t>Recall: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Our intuition</a:t>
            </a:r>
            <a:r>
              <a:rPr lang="en-US" sz="2400" dirty="0" smtClean="0"/>
              <a:t>: 2 cases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Mary is single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Mary is married to another guy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29276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39076" y="37342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3" grpId="0"/>
      <p:bldP spid="44" grpId="1"/>
      <p:bldP spid="48" grpId="0"/>
      <p:bldP spid="48" grpId="1"/>
      <p:bldP spid="49" grpId="0"/>
      <p:bldP spid="52" grpId="0"/>
      <p:bldP spid="53" grpId="0" animBg="1"/>
      <p:bldP spid="53" grpId="1" animBg="1"/>
      <p:bldP spid="54" grpId="0" animBg="1"/>
      <p:bldP spid="54" grpId="1" animBg="1"/>
      <p:bldP spid="63" grpId="1"/>
      <p:bldP spid="72" grpId="0"/>
      <p:bldP spid="73" grpId="0" animBg="1"/>
      <p:bldP spid="73" grpId="1" animBg="1"/>
      <p:bldP spid="74" grpId="0" animBg="1"/>
      <p:bldP spid="75" grpId="0"/>
      <p:bldP spid="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419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Requirements for an evolution operator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CF"/>
                </a:solidFill>
              </a:rPr>
              <a:t>Attempt to apply classical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Model-Based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Formula-Based approaches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FCFD4"/>
                </a:solidFill>
              </a:rPr>
              <a:t>Our proposal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D4"/>
                </a:solidFill>
              </a:rPr>
              <a:t>Bold Semantics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>
                <a:solidFill>
                  <a:srgbClr val="CFCFCF"/>
                </a:solidFill>
              </a:rPr>
              <a:t>Careful Semantics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Conclusion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3504" y="1143000"/>
            <a:ext cx="8540496" cy="5257200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We reviewed Model-Based Approaches to evolution</a:t>
            </a:r>
          </a:p>
          <a:p>
            <a:pPr lvl="1"/>
            <a:r>
              <a:rPr lang="en-US" dirty="0" smtClean="0"/>
              <a:t>Found MBAs are inapplicable for DL-</a:t>
            </a:r>
            <a:r>
              <a:rPr lang="en-US" dirty="0" err="1" smtClean="0"/>
              <a:t>Lite</a:t>
            </a:r>
            <a:r>
              <a:rPr lang="en-US" dirty="0" smtClean="0"/>
              <a:t> evolution</a:t>
            </a:r>
          </a:p>
          <a:p>
            <a:r>
              <a:rPr lang="en-US" dirty="0" smtClean="0"/>
              <a:t>We reviewed classical Formula-Based Approaches</a:t>
            </a:r>
          </a:p>
          <a:p>
            <a:pPr lvl="1"/>
            <a:r>
              <a:rPr lang="en-US" dirty="0" smtClean="0"/>
              <a:t>Showed </a:t>
            </a:r>
            <a:r>
              <a:rPr lang="en-US" dirty="0" smtClean="0">
                <a:solidFill>
                  <a:srgbClr val="FF0000"/>
                </a:solidFill>
              </a:rPr>
              <a:t>hardness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inapplicability</a:t>
            </a:r>
            <a:r>
              <a:rPr lang="en-US" dirty="0" smtClean="0"/>
              <a:t> of them</a:t>
            </a:r>
          </a:p>
          <a:p>
            <a:r>
              <a:rPr lang="en-US" dirty="0" smtClean="0"/>
              <a:t>We proposed two novel Formula-Based Approaches</a:t>
            </a:r>
          </a:p>
          <a:p>
            <a:pPr lvl="1">
              <a:buClr>
                <a:schemeClr val="tx1"/>
              </a:buClr>
              <a:buFont typeface="Lucida Grande"/>
              <a:buChar char="-"/>
            </a:pPr>
            <a:r>
              <a:rPr lang="en-US" smtClean="0">
                <a:solidFill>
                  <a:srgbClr val="0000FF"/>
                </a:solidFill>
              </a:rPr>
              <a:t>Bold Semantics</a:t>
            </a:r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Clr>
                <a:schemeClr val="tx1"/>
              </a:buClr>
              <a:buFont typeface="Lucida Grande"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Careful Semantics</a:t>
            </a:r>
          </a:p>
          <a:p>
            <a:r>
              <a:rPr lang="en-US" dirty="0" smtClean="0"/>
              <a:t>We developed </a:t>
            </a:r>
            <a:r>
              <a:rPr lang="en-US" dirty="0" smtClean="0">
                <a:solidFill>
                  <a:srgbClr val="FF0000"/>
                </a:solidFill>
              </a:rPr>
              <a:t>polynomial</a:t>
            </a:r>
            <a:r>
              <a:rPr lang="en-US" dirty="0" smtClean="0"/>
              <a:t> time algorithms for new semantics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31/31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3504" y="1142999"/>
            <a:ext cx="8311896" cy="5209041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7000" dirty="0" smtClean="0"/>
              <a:t>Thank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059" y="6352041"/>
            <a:ext cx="533400" cy="262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6059" y="6352041"/>
            <a:ext cx="533400" cy="262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ontor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3592512"/>
            <a:ext cx="151923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28900" y="3230562"/>
            <a:ext cx="5975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400" b="1" dirty="0">
                <a:latin typeface="Calibri" charset="0"/>
              </a:rPr>
              <a:t>ONTORULE Project</a:t>
            </a:r>
            <a:br>
              <a:rPr lang="en-US" sz="2400" b="1" dirty="0">
                <a:latin typeface="Calibri" charset="0"/>
              </a:rPr>
            </a:br>
            <a:r>
              <a:rPr lang="en-US" sz="2400" dirty="0" err="1">
                <a:latin typeface="Calibri" charset="0"/>
              </a:rPr>
              <a:t>ONTOlogies</a:t>
            </a:r>
            <a:r>
              <a:rPr lang="en-US" sz="2400" dirty="0">
                <a:latin typeface="Calibri" charset="0"/>
              </a:rPr>
              <a:t> Meets Business </a:t>
            </a:r>
            <a:r>
              <a:rPr lang="en-US" sz="2400" dirty="0" err="1">
                <a:latin typeface="Calibri" charset="0"/>
              </a:rPr>
              <a:t>RULes</a:t>
            </a:r>
            <a:r>
              <a:rPr lang="en-US" sz="2400" dirty="0">
                <a:latin typeface="Calibri" charset="0"/>
              </a:rPr>
              <a:t/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FP 7 grant, ICT-231875</a:t>
            </a:r>
            <a:br>
              <a:rPr lang="en-US" sz="2400" dirty="0">
                <a:latin typeface="Calibri" charset="0"/>
              </a:rPr>
            </a:br>
            <a:r>
              <a:rPr lang="en-US" sz="2400" dirty="0" err="1">
                <a:latin typeface="Calibri" charset="0"/>
              </a:rPr>
              <a:t>http://ontorule-project.eu</a:t>
            </a:r>
            <a:r>
              <a:rPr lang="en-US" sz="2400" dirty="0">
                <a:latin typeface="Calibri" charset="0"/>
              </a:rPr>
              <a:t>/</a:t>
            </a:r>
            <a:endParaRPr lang="ru-RU" sz="2400" dirty="0">
              <a:latin typeface="Calibri" charset="0"/>
            </a:endParaRPr>
          </a:p>
        </p:txBody>
      </p:sp>
      <p:pic>
        <p:nvPicPr>
          <p:cNvPr id="9" name="Picture 7" descr="webdam_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5513387"/>
            <a:ext cx="1905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25725" y="5135562"/>
            <a:ext cx="5975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400" b="1" dirty="0" err="1">
                <a:latin typeface="Calibri" charset="0"/>
              </a:rPr>
              <a:t>Webdam</a:t>
            </a:r>
            <a:r>
              <a:rPr lang="en-US" sz="2400" b="1" dirty="0">
                <a:latin typeface="Calibri" charset="0"/>
              </a:rPr>
              <a:t> Project </a:t>
            </a:r>
            <a:br>
              <a:rPr lang="en-US" sz="2400" b="1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Foundations of Web Data Management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ERC FP7 grant, agreement </a:t>
            </a:r>
            <a:r>
              <a:rPr lang="en-US" sz="2400" dirty="0" err="1">
                <a:latin typeface="Calibri" charset="0"/>
              </a:rPr>
              <a:t>n</a:t>
            </a:r>
            <a:r>
              <a:rPr lang="en-US" sz="2400" dirty="0">
                <a:latin typeface="Calibri" charset="0"/>
              </a:rPr>
              <a:t>. 226513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http://</a:t>
            </a:r>
            <a:r>
              <a:rPr lang="en-US" sz="2400" dirty="0" err="1">
                <a:latin typeface="Calibri" charset="0"/>
              </a:rPr>
              <a:t>webdam.inria.fr</a:t>
            </a:r>
            <a:r>
              <a:rPr lang="en-US" sz="2400" dirty="0">
                <a:latin typeface="Calibri" charset="0"/>
              </a:rPr>
              <a:t>/</a:t>
            </a:r>
            <a:endParaRPr lang="ru-RU" sz="2400" dirty="0">
              <a:latin typeface="Calibri" charset="0"/>
            </a:endParaRPr>
          </a:p>
        </p:txBody>
      </p:sp>
      <p:pic>
        <p:nvPicPr>
          <p:cNvPr id="12" name="Picture 11" descr="ACSI-logo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59" y="1325562"/>
            <a:ext cx="1905000" cy="1227775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28900" y="1325562"/>
            <a:ext cx="5975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Calibri" charset="0"/>
              </a:rPr>
              <a:t>ACSI Project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Artifact-Centric Service Interoperation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FP 7 grant,</a:t>
            </a:r>
            <a:r>
              <a:rPr lang="en-US" sz="2400" dirty="0" smtClean="0">
                <a:latin typeface="Calibri" charset="0"/>
              </a:rPr>
              <a:t> agreement </a:t>
            </a:r>
            <a:r>
              <a:rPr lang="en-US" sz="2400" dirty="0" err="1" smtClean="0">
                <a:latin typeface="Calibri" charset="0"/>
              </a:rPr>
              <a:t>n</a:t>
            </a:r>
            <a:r>
              <a:rPr lang="en-US" sz="2400" smtClean="0">
                <a:latin typeface="Calibri" charset="0"/>
              </a:rPr>
              <a:t>. </a:t>
            </a:r>
            <a:r>
              <a:rPr lang="en-US" sz="2400" dirty="0" smtClean="0"/>
              <a:t>257593</a:t>
            </a:r>
            <a:r>
              <a:rPr lang="en-US" sz="2400" dirty="0" smtClean="0">
                <a:latin typeface="Calibri" charset="0"/>
              </a:rPr>
              <a:t/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err="1" smtClean="0">
                <a:latin typeface="Calibri" charset="0"/>
              </a:rPr>
              <a:t>http://www.acsi-project.eu</a:t>
            </a:r>
            <a:r>
              <a:rPr lang="en-US" sz="2400" dirty="0" smtClean="0">
                <a:latin typeface="Calibri" charset="0"/>
              </a:rPr>
              <a:t>/</a:t>
            </a:r>
            <a:endParaRPr lang="ru-RU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4800" y="274638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There Is New Information?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457201" y="1690687"/>
            <a:ext cx="1228343" cy="900000"/>
            <a:chOff x="1143000" y="2092324"/>
            <a:chExt cx="1462313" cy="1016495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Single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/>
          <p:cNvGrpSpPr/>
          <p:nvPr/>
        </p:nvGrpSpPr>
        <p:grpSpPr>
          <a:xfrm>
            <a:off x="4105656" y="1690687"/>
            <a:ext cx="1228343" cy="900000"/>
            <a:chOff x="1143000" y="2092324"/>
            <a:chExt cx="1462313" cy="1016495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Husband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5"/>
          <p:cNvGrpSpPr/>
          <p:nvPr/>
        </p:nvGrpSpPr>
        <p:grpSpPr>
          <a:xfrm>
            <a:off x="452857" y="3442889"/>
            <a:ext cx="1228343" cy="900000"/>
            <a:chOff x="1143000" y="2092324"/>
            <a:chExt cx="1462313" cy="1016495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14300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Priest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8"/>
          <p:cNvGrpSpPr/>
          <p:nvPr/>
        </p:nvGrpSpPr>
        <p:grpSpPr>
          <a:xfrm>
            <a:off x="4110000" y="4511658"/>
            <a:ext cx="1224000" cy="900000"/>
            <a:chOff x="1148170" y="2092324"/>
            <a:chExt cx="1457143" cy="1016495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Wife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1681200" y="1827212"/>
            <a:ext cx="242445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V="1">
            <a:off x="655870" y="3002363"/>
            <a:ext cx="86453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8900000">
            <a:off x="2590238" y="1829489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3500000">
            <a:off x="2591361" y="182949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685546" y="2570097"/>
            <a:ext cx="2875995" cy="9775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62"/>
          <p:cNvGrpSpPr/>
          <p:nvPr/>
        </p:nvGrpSpPr>
        <p:grpSpPr>
          <a:xfrm rot="6300000">
            <a:off x="2531565" y="3053131"/>
            <a:ext cx="304800" cy="304800"/>
            <a:chOff x="3200400" y="1981201"/>
            <a:chExt cx="304800" cy="304800"/>
          </a:xfrm>
          <a:effectLst/>
        </p:grpSpPr>
        <p:cxnSp>
          <p:nvCxnSpPr>
            <p:cNvPr id="64" name="Straight Connector 63"/>
            <p:cNvCxnSpPr/>
            <p:nvPr/>
          </p:nvCxnSpPr>
          <p:spPr>
            <a:xfrm>
              <a:off x="3200400" y="2132012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3201194" y="2132807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Isosceles Triangle 70"/>
          <p:cNvSpPr/>
          <p:nvPr/>
        </p:nvSpPr>
        <p:spPr>
          <a:xfrm>
            <a:off x="5000818" y="3556617"/>
            <a:ext cx="180782" cy="1771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724400" y="308265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hasHb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867400" y="1421018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 err="1" smtClean="0">
                <a:solidFill>
                  <a:srgbClr val="000000"/>
                </a:solidFill>
              </a:rPr>
              <a:t>Inormation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latin typeface="Chalkduster"/>
                <a:cs typeface="Chalkduster"/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Single(John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How should the KB </a:t>
            </a:r>
            <a:r>
              <a:rPr lang="en-US" dirty="0" smtClean="0">
                <a:solidFill>
                  <a:srgbClr val="FF3131"/>
                </a:solidFill>
              </a:rPr>
              <a:t>evolve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9" name="Group 38"/>
          <p:cNvGrpSpPr/>
          <p:nvPr/>
        </p:nvGrpSpPr>
        <p:grpSpPr>
          <a:xfrm>
            <a:off x="2057399" y="4511658"/>
            <a:ext cx="1224000" cy="900000"/>
            <a:chOff x="1148170" y="2092324"/>
            <a:chExt cx="1457143" cy="101649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1148170" y="2092324"/>
              <a:ext cx="1457143" cy="10164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zh-CN" sz="1600" dirty="0" smtClean="0">
                  <a:ea typeface="SimSun" pitchFamily="2" charset="-122"/>
                  <a:cs typeface="SimSun" pitchFamily="2" charset="-122"/>
                </a:rPr>
                <a:t>Woman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 flipH="1">
              <a:off x="1148170" y="2436811"/>
              <a:ext cx="145714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rot="10800000">
            <a:off x="3281400" y="4904413"/>
            <a:ext cx="824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0"/>
            <a:endCxn id="25" idx="2"/>
          </p:cNvCxnSpPr>
          <p:nvPr/>
        </p:nvCxnSpPr>
        <p:spPr>
          <a:xfrm rot="16200000" flipV="1">
            <a:off x="3759343" y="3549001"/>
            <a:ext cx="1920971" cy="4344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10000" y="4906002"/>
            <a:ext cx="10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Mary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0000" y="2069068"/>
            <a:ext cx="10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John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196" y="3825005"/>
            <a:ext cx="15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Adam  Bob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34343" y="3200400"/>
            <a:ext cx="17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(Mary, John)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24400" y="4188023"/>
            <a:ext cx="60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1..n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724400" y="2590800"/>
            <a:ext cx="60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1..n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1" y="2069068"/>
            <a:ext cx="98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400"/>
                </a:solidFill>
              </a:rPr>
              <a:t>John</a:t>
            </a:r>
            <a:endParaRPr lang="en-US" dirty="0">
              <a:solidFill>
                <a:srgbClr val="0DA4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6342" y="2057400"/>
            <a:ext cx="700718" cy="42337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24598" y="2057400"/>
            <a:ext cx="700718" cy="42337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4/31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allAtOnce"/>
      <p:bldP spid="42" grpId="0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DLs</a:t>
            </a:r>
            <a:r>
              <a:rPr lang="en-US" dirty="0" smtClean="0"/>
              <a:t> and Semantic Web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96000"/>
            <a:ext cx="7772400" cy="5371500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990600" algn="l"/>
              </a:tabLst>
            </a:pPr>
            <a:r>
              <a:rPr lang="en-US" dirty="0" smtClean="0"/>
              <a:t>Ontology Web Language (OWL) is W3C recommendation for SW</a:t>
            </a:r>
          </a:p>
          <a:p>
            <a:pPr lvl="1">
              <a:spcAft>
                <a:spcPts val="1800"/>
              </a:spcAft>
              <a:tabLst>
                <a:tab pos="723900" algn="l"/>
                <a:tab pos="990600" algn="l"/>
              </a:tabLst>
            </a:pPr>
            <a:r>
              <a:rPr lang="en-US" dirty="0" err="1" smtClean="0"/>
              <a:t>DLs</a:t>
            </a:r>
            <a:r>
              <a:rPr lang="en-US" dirty="0" smtClean="0"/>
              <a:t> provide foundation for OWL</a:t>
            </a:r>
          </a:p>
          <a:p>
            <a:pPr>
              <a:tabLst>
                <a:tab pos="723900" algn="l"/>
                <a:tab pos="990600" algn="l"/>
              </a:tabLst>
            </a:pPr>
            <a:r>
              <a:rPr lang="en-US" sz="2600" dirty="0" smtClean="0">
                <a:solidFill>
                  <a:srgbClr val="FF3131"/>
                </a:solidFill>
                <a:sym typeface="Wingdings" charset="2"/>
              </a:rPr>
              <a:t>DL-</a:t>
            </a:r>
            <a:r>
              <a:rPr lang="en-US" sz="2600" dirty="0" err="1" smtClean="0">
                <a:solidFill>
                  <a:srgbClr val="FF3131"/>
                </a:solidFill>
                <a:sym typeface="Wingdings" charset="2"/>
              </a:rPr>
              <a:t>Lite</a:t>
            </a:r>
            <a:r>
              <a:rPr lang="en-US" sz="2600" dirty="0" smtClean="0">
                <a:sym typeface="Wingdings" charset="2"/>
              </a:rPr>
              <a:t>: tractable fragment of DL</a:t>
            </a:r>
          </a:p>
          <a:p>
            <a:pPr lvl="1">
              <a:tabLst>
                <a:tab pos="723900" algn="l"/>
                <a:tab pos="990600" algn="l"/>
              </a:tabLst>
            </a:pPr>
            <a:r>
              <a:rPr lang="en-US" dirty="0" err="1" smtClean="0">
                <a:sym typeface="Wingdings" charset="2"/>
              </a:rPr>
              <a:t>PTime</a:t>
            </a:r>
            <a:r>
              <a:rPr lang="en-US" dirty="0" smtClean="0">
                <a:sym typeface="Wingdings" charset="2"/>
              </a:rPr>
              <a:t> reasoning</a:t>
            </a:r>
          </a:p>
          <a:p>
            <a:pPr lvl="1">
              <a:tabLst>
                <a:tab pos="723900" algn="l"/>
                <a:tab pos="990600" algn="l"/>
              </a:tabLst>
            </a:pPr>
            <a:r>
              <a:rPr lang="en-US" sz="2400" dirty="0" smtClean="0">
                <a:sym typeface="Wingdings" charset="2"/>
              </a:rPr>
              <a:t>essentially </a:t>
            </a:r>
            <a:r>
              <a:rPr lang="en-US" dirty="0" smtClean="0">
                <a:sym typeface="Wingdings" charset="2"/>
              </a:rPr>
              <a:t>Horn Logic</a:t>
            </a:r>
          </a:p>
          <a:p>
            <a:pPr lvl="1">
              <a:tabLst>
                <a:tab pos="723900" algn="l"/>
                <a:tab pos="990600" algn="l"/>
              </a:tabLst>
            </a:pPr>
            <a:r>
              <a:rPr lang="en-US" sz="2400" dirty="0" smtClean="0">
                <a:sym typeface="Wingdings" charset="2"/>
              </a:rPr>
              <a:t>tractable profile of OWL 2 QL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5/31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Evolution Interesting?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96000"/>
            <a:ext cx="7772400" cy="4914300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990600" algn="l"/>
              </a:tabLst>
            </a:pPr>
            <a:r>
              <a:rPr lang="en-US" dirty="0" smtClean="0"/>
              <a:t>Application domains are modeled using</a:t>
            </a:r>
            <a:br>
              <a:rPr lang="en-US" dirty="0" smtClean="0"/>
            </a:br>
            <a:r>
              <a:rPr lang="en-US" dirty="0" err="1" smtClean="0"/>
              <a:t>Ontologies</a:t>
            </a:r>
            <a:r>
              <a:rPr lang="en-US" dirty="0" smtClean="0"/>
              <a:t>/OWL</a:t>
            </a:r>
          </a:p>
          <a:p>
            <a:pPr lvl="1">
              <a:tabLst>
                <a:tab pos="723900" algn="l"/>
                <a:tab pos="990600" algn="l"/>
              </a:tabLst>
            </a:pPr>
            <a:r>
              <a:rPr lang="en-US" dirty="0" smtClean="0"/>
              <a:t>The state of the domain change</a:t>
            </a:r>
          </a:p>
          <a:p>
            <a:pPr lvl="1">
              <a:spcAft>
                <a:spcPts val="1800"/>
              </a:spcAft>
              <a:tabLst>
                <a:tab pos="723900" algn="l"/>
                <a:tab pos="990600" algn="l"/>
              </a:tabLst>
            </a:pPr>
            <a:r>
              <a:rPr lang="en-US" dirty="0" smtClean="0"/>
              <a:t>New facts about domain appear</a:t>
            </a:r>
          </a:p>
          <a:p>
            <a:pPr>
              <a:tabLst>
                <a:tab pos="723900" algn="l"/>
                <a:tab pos="990600" algn="l"/>
              </a:tabLst>
            </a:pPr>
            <a:r>
              <a:rPr lang="en-US" dirty="0" smtClean="0"/>
              <a:t>Web Services change information </a:t>
            </a:r>
            <a:br>
              <a:rPr lang="en-US" dirty="0" smtClean="0"/>
            </a:br>
            <a:r>
              <a:rPr lang="en-US" dirty="0" smtClean="0"/>
              <a:t>represented through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>
              <a:tabLst>
                <a:tab pos="723900" algn="l"/>
                <a:tab pos="990600" algn="l"/>
              </a:tabLst>
            </a:pPr>
            <a:r>
              <a:rPr lang="en-US" dirty="0" smtClean="0"/>
              <a:t>How does the Ontology change?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6/31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419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Requirements for an evolution operator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Attempt to apply classical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/>
              <a:t>Model-Based approaches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/>
              <a:t>Formula-Based approaches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Our proposal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/>
              <a:t>Bold Semantics</a:t>
            </a:r>
          </a:p>
          <a:p>
            <a:pPr marL="845820" lvl="1" indent="-571500">
              <a:buFont typeface="+mj-lt"/>
              <a:buAutoNum type="alphaLcParenR"/>
            </a:pPr>
            <a:r>
              <a:rPr lang="en-US" dirty="0" smtClean="0"/>
              <a:t>Careful Semantics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Conclusion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Requirements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457201" y="1790993"/>
            <a:ext cx="2702243" cy="1866607"/>
            <a:chOff x="457201" y="1678445"/>
            <a:chExt cx="5404486" cy="3733213"/>
          </a:xfrm>
        </p:grpSpPr>
        <p:grpSp>
          <p:nvGrpSpPr>
            <p:cNvPr id="9" name="Group 22"/>
            <p:cNvGrpSpPr/>
            <p:nvPr/>
          </p:nvGrpSpPr>
          <p:grpSpPr>
            <a:xfrm>
              <a:off x="457201" y="1690687"/>
              <a:ext cx="1228343" cy="900000"/>
              <a:chOff x="1143000" y="2092324"/>
              <a:chExt cx="1462313" cy="1016495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Single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3"/>
            <p:cNvGrpSpPr/>
            <p:nvPr/>
          </p:nvGrpSpPr>
          <p:grpSpPr>
            <a:xfrm>
              <a:off x="4105656" y="1690687"/>
              <a:ext cx="1228343" cy="900000"/>
              <a:chOff x="1143000" y="2092324"/>
              <a:chExt cx="1462313" cy="1016495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Husband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John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/>
            <p:nvPr/>
          </p:nvGrpSpPr>
          <p:grpSpPr>
            <a:xfrm>
              <a:off x="2317776" y="2702693"/>
              <a:ext cx="1224000" cy="900000"/>
              <a:chOff x="1148170" y="2149476"/>
              <a:chExt cx="1457143" cy="1016495"/>
            </a:xfrm>
          </p:grpSpPr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149476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err="1" smtClean="0">
                    <a:ea typeface="SimSun" pitchFamily="2" charset="-122"/>
                    <a:cs typeface="SimSun" pitchFamily="2" charset="-122"/>
                  </a:rPr>
                  <a:t>RentSub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10800000" flipH="1">
                <a:off x="1148170" y="2492043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8"/>
            <p:cNvGrpSpPr/>
            <p:nvPr/>
          </p:nvGrpSpPr>
          <p:grpSpPr>
            <a:xfrm>
              <a:off x="4110000" y="4511658"/>
              <a:ext cx="1224000" cy="900000"/>
              <a:chOff x="1148170" y="2092324"/>
              <a:chExt cx="1457143" cy="1016495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114817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Wife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Mary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36" name="Group 35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76801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62400" y="1790148"/>
            <a:ext cx="1542288" cy="1176678"/>
            <a:chOff x="457200" y="3058302"/>
            <a:chExt cx="3084576" cy="2353356"/>
          </a:xfrm>
          <a:effectLst/>
        </p:grpSpPr>
        <p:grpSp>
          <p:nvGrpSpPr>
            <p:cNvPr id="58" name="Group 26"/>
            <p:cNvGrpSpPr/>
            <p:nvPr/>
          </p:nvGrpSpPr>
          <p:grpSpPr>
            <a:xfrm>
              <a:off x="457201" y="3058302"/>
              <a:ext cx="1228343" cy="900000"/>
              <a:chOff x="1143000" y="2092324"/>
              <a:chExt cx="1462313" cy="1016495"/>
            </a:xfrm>
          </p:grpSpPr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Cleric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29"/>
            <p:cNvGrpSpPr/>
            <p:nvPr/>
          </p:nvGrpSpPr>
          <p:grpSpPr>
            <a:xfrm>
              <a:off x="457200" y="4511658"/>
              <a:ext cx="1228343" cy="900000"/>
              <a:chOff x="1143000" y="2092324"/>
              <a:chExt cx="1462313" cy="1016495"/>
            </a:xfrm>
          </p:grpSpPr>
          <p:sp>
            <p:nvSpPr>
              <p:cNvPr id="64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Minister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Carl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35"/>
            <p:cNvGrpSpPr/>
            <p:nvPr/>
          </p:nvGrpSpPr>
          <p:grpSpPr>
            <a:xfrm>
              <a:off x="2313433" y="4511658"/>
              <a:ext cx="1228343" cy="900000"/>
              <a:chOff x="1143000" y="2092324"/>
              <a:chExt cx="1462313" cy="1016495"/>
            </a:xfrm>
          </p:grpSpPr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092324"/>
                <a:ext cx="1457143" cy="101649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800" dirty="0" smtClean="0">
                    <a:ea typeface="SimSun" pitchFamily="2" charset="-122"/>
                    <a:cs typeface="SimSun" pitchFamily="2" charset="-122"/>
                  </a:rPr>
                  <a:t>Priest</a:t>
                </a:r>
              </a:p>
              <a:p>
                <a:r>
                  <a:rPr lang="en-US" altLang="zh-CN" sz="800" b="1" dirty="0" smtClean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rPr>
                  <a:t>Adam Bob</a:t>
                </a:r>
                <a:endParaRPr lang="en-US" altLang="zh-CN" sz="800" b="1" dirty="0">
                  <a:solidFill>
                    <a:srgbClr val="0DA400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0800000" flipH="1">
                <a:off x="1148170" y="2436811"/>
                <a:ext cx="1457143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984557" y="1790993"/>
            <a:ext cx="2702243" cy="1866607"/>
            <a:chOff x="457200" y="1678445"/>
            <a:chExt cx="5404485" cy="3733213"/>
          </a:xfrm>
        </p:grpSpPr>
        <p:grpSp>
          <p:nvGrpSpPr>
            <p:cNvPr id="69" name="Group 79"/>
            <p:cNvGrpSpPr/>
            <p:nvPr/>
          </p:nvGrpSpPr>
          <p:grpSpPr>
            <a:xfrm>
              <a:off x="457200" y="1690687"/>
              <a:ext cx="4876800" cy="3720969"/>
              <a:chOff x="914399" y="1690686"/>
              <a:chExt cx="5805714" cy="4202608"/>
            </a:xfrm>
            <a:effectLst/>
          </p:grpSpPr>
          <p:grpSp>
            <p:nvGrpSpPr>
              <p:cNvPr id="88" name="Group 22"/>
              <p:cNvGrpSpPr/>
              <p:nvPr/>
            </p:nvGrpSpPr>
            <p:grpSpPr>
              <a:xfrm>
                <a:off x="914400" y="1690686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0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800" dirty="0" smtClean="0">
                      <a:ea typeface="SimSun" pitchFamily="2" charset="-122"/>
                      <a:cs typeface="SimSun" pitchFamily="2" charset="-122"/>
                    </a:rPr>
                    <a:t>Single</a:t>
                  </a: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23"/>
              <p:cNvGrpSpPr/>
              <p:nvPr/>
            </p:nvGrpSpPr>
            <p:grpSpPr>
              <a:xfrm>
                <a:off x="5257799" y="1690686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0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800" dirty="0" smtClean="0">
                      <a:ea typeface="SimSun" pitchFamily="2" charset="-122"/>
                      <a:cs typeface="SimSun" pitchFamily="2" charset="-122"/>
                    </a:rPr>
                    <a:t>Husband</a:t>
                  </a:r>
                </a:p>
                <a:p>
                  <a:r>
                    <a:rPr lang="en-US" altLang="zh-CN" sz="8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John</a:t>
                  </a:r>
                  <a:endParaRPr lang="en-US" altLang="zh-CN" sz="8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26"/>
              <p:cNvGrpSpPr/>
              <p:nvPr/>
            </p:nvGrpSpPr>
            <p:grpSpPr>
              <a:xfrm>
                <a:off x="914400" y="3235323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0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800" dirty="0" smtClean="0">
                      <a:ea typeface="SimSun" pitchFamily="2" charset="-122"/>
                      <a:cs typeface="SimSun" pitchFamily="2" charset="-122"/>
                    </a:rPr>
                    <a:t>Cleric</a:t>
                  </a: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29"/>
              <p:cNvGrpSpPr/>
              <p:nvPr/>
            </p:nvGrpSpPr>
            <p:grpSpPr>
              <a:xfrm>
                <a:off x="914399" y="4876799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10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800" dirty="0" smtClean="0">
                      <a:ea typeface="SimSun" pitchFamily="2" charset="-122"/>
                      <a:cs typeface="SimSun" pitchFamily="2" charset="-122"/>
                    </a:rPr>
                    <a:t>Minister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altLang="zh-CN" sz="8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Carl</a:t>
                  </a:r>
                  <a:endParaRPr lang="en-US" altLang="zh-CN" sz="8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32"/>
              <p:cNvGrpSpPr/>
              <p:nvPr/>
            </p:nvGrpSpPr>
            <p:grpSpPr>
              <a:xfrm>
                <a:off x="3129370" y="2833685"/>
                <a:ext cx="1457143" cy="1016495"/>
                <a:chOff x="1148170" y="2149476"/>
                <a:chExt cx="1457143" cy="1016495"/>
              </a:xfrm>
            </p:grpSpPr>
            <p:sp>
              <p:nvSpPr>
                <p:cNvPr id="9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8170" y="2149476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altLang="zh-CN" sz="800" dirty="0" err="1" smtClean="0">
                      <a:ea typeface="SimSun" pitchFamily="2" charset="-122"/>
                      <a:cs typeface="SimSun" pitchFamily="2" charset="-122"/>
                    </a:rPr>
                    <a:t>RentSub</a:t>
                  </a:r>
                  <a:endParaRPr lang="en-US" altLang="zh-CN" sz="8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rot="10800000" flipH="1">
                  <a:off x="1148170" y="2492043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35"/>
              <p:cNvGrpSpPr/>
              <p:nvPr/>
            </p:nvGrpSpPr>
            <p:grpSpPr>
              <a:xfrm>
                <a:off x="3124200" y="4876799"/>
                <a:ext cx="1462313" cy="1016495"/>
                <a:chOff x="1143000" y="2092324"/>
                <a:chExt cx="1462313" cy="1016495"/>
              </a:xfrm>
            </p:grpSpPr>
            <p:sp>
              <p:nvSpPr>
                <p:cNvPr id="9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800" dirty="0" smtClean="0">
                      <a:ea typeface="SimSun" pitchFamily="2" charset="-122"/>
                      <a:cs typeface="SimSun" pitchFamily="2" charset="-122"/>
                    </a:rPr>
                    <a:t>Priest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altLang="zh-CN" sz="8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Adam Bob</a:t>
                  </a:r>
                  <a:endParaRPr lang="en-US" altLang="zh-CN" sz="8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38"/>
              <p:cNvGrpSpPr/>
              <p:nvPr/>
            </p:nvGrpSpPr>
            <p:grpSpPr>
              <a:xfrm>
                <a:off x="5262970" y="4876799"/>
                <a:ext cx="1457143" cy="1016495"/>
                <a:chOff x="1148170" y="2092324"/>
                <a:chExt cx="1457143" cy="1016495"/>
              </a:xfrm>
            </p:grpSpPr>
            <p:sp>
              <p:nvSpPr>
                <p:cNvPr id="9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48170" y="2092324"/>
                  <a:ext cx="1457143" cy="101649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altLang="zh-CN" sz="800" dirty="0" smtClean="0">
                      <a:ea typeface="SimSun" pitchFamily="2" charset="-122"/>
                      <a:cs typeface="SimSun" pitchFamily="2" charset="-122"/>
                    </a:rPr>
                    <a:t>Wife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altLang="zh-CN" sz="800" b="1" dirty="0" smtClean="0">
                      <a:solidFill>
                        <a:srgbClr val="0DA400"/>
                      </a:solidFill>
                      <a:ea typeface="SimSun" pitchFamily="2" charset="-122"/>
                      <a:cs typeface="SimSun" pitchFamily="2" charset="-122"/>
                    </a:rPr>
                    <a:t>Mary</a:t>
                  </a:r>
                  <a:endParaRPr lang="en-US" altLang="zh-CN" sz="800" b="1" dirty="0">
                    <a:solidFill>
                      <a:srgbClr val="0DA400"/>
                    </a:solidFill>
                    <a:ea typeface="SimSun" pitchFamily="2" charset="-122"/>
                    <a:cs typeface="SimSun" pitchFamily="2" charset="-122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 rot="10800000" flipH="1">
                  <a:off x="1148170" y="2436811"/>
                  <a:ext cx="1457143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0" name="Straight Connector 69"/>
            <p:cNvCxnSpPr/>
            <p:nvPr/>
          </p:nvCxnSpPr>
          <p:spPr>
            <a:xfrm>
              <a:off x="1681200" y="1827212"/>
              <a:ext cx="2424456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 flipH="1" flipV="1">
              <a:off x="835394" y="2824495"/>
              <a:ext cx="4676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685544" y="3152693"/>
              <a:ext cx="632232" cy="21202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1371601" y="3958302"/>
              <a:ext cx="941833" cy="553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3225006" y="3469464"/>
              <a:ext cx="1358965" cy="7254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 rot="18900000">
              <a:off x="4495800" y="3266801"/>
              <a:ext cx="450000" cy="45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76" name="Group 107"/>
            <p:cNvGrpSpPr/>
            <p:nvPr/>
          </p:nvGrpSpPr>
          <p:grpSpPr>
            <a:xfrm rot="18900000">
              <a:off x="2590800" y="1678445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772706" y="2722823"/>
              <a:ext cx="1941562" cy="1636109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111"/>
            <p:cNvGrpSpPr/>
            <p:nvPr/>
          </p:nvGrpSpPr>
          <p:grpSpPr>
            <a:xfrm rot="5400000">
              <a:off x="3321959" y="3718682"/>
              <a:ext cx="304800" cy="304800"/>
              <a:chOff x="3200400" y="1981201"/>
              <a:chExt cx="304800" cy="304800"/>
            </a:xfrm>
            <a:effectLst/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200400" y="2132012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>
                <a:off x="3201194" y="2132807"/>
                <a:ext cx="3048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4426199" y="2882145"/>
              <a:ext cx="582915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H="1">
              <a:off x="4368602" y="4158260"/>
              <a:ext cx="701658" cy="513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>
              <a:off x="5153218" y="3293359"/>
              <a:ext cx="180782" cy="177183"/>
            </a:xfrm>
            <a:prstGeom prst="triangl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6799" y="2819401"/>
              <a:ext cx="984886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hasHb</a:t>
              </a:r>
              <a:endParaRPr lang="en-US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20573" y="3547646"/>
              <a:ext cx="711574" cy="4308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1..n</a:t>
              </a:r>
              <a:endParaRPr lang="en-US" sz="800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57201" y="1219200"/>
            <a:ext cx="27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Knowledge: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657600" y="1219200"/>
            <a:ext cx="191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Knowledge: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984557" y="1219200"/>
            <a:ext cx="227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Evolved Knowledge:</a:t>
            </a:r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57201" y="3886200"/>
            <a:ext cx="270224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962400" y="3889376"/>
            <a:ext cx="15401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984557" y="3890964"/>
            <a:ext cx="26374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59372" y="3886200"/>
            <a:ext cx="2700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B200"/>
                </a:solidFill>
              </a:rPr>
              <a:t>DL-</a:t>
            </a:r>
            <a:r>
              <a:rPr lang="en-US" sz="2200" dirty="0" err="1" smtClean="0">
                <a:solidFill>
                  <a:srgbClr val="00B200"/>
                </a:solidFill>
              </a:rPr>
              <a:t>Lite</a:t>
            </a:r>
            <a:r>
              <a:rPr lang="en-US" sz="2200" dirty="0" smtClean="0">
                <a:solidFill>
                  <a:srgbClr val="00B200"/>
                </a:solidFill>
              </a:rPr>
              <a:t> KB</a:t>
            </a:r>
            <a:endParaRPr lang="en-US" sz="2200" dirty="0">
              <a:solidFill>
                <a:srgbClr val="00B2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29000" y="3886200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B200"/>
                </a:solidFill>
              </a:rPr>
              <a:t>Evolution </a:t>
            </a:r>
            <a:r>
              <a:rPr lang="en-US" sz="2400" dirty="0" smtClean="0">
                <a:solidFill>
                  <a:srgbClr val="00B200"/>
                </a:solidFill>
              </a:rPr>
              <a:t>Operator</a:t>
            </a:r>
            <a:endParaRPr lang="en-US" sz="2400" dirty="0">
              <a:solidFill>
                <a:srgbClr val="00B2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82517" y="3916978"/>
            <a:ext cx="1548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B200"/>
                </a:solidFill>
              </a:rPr>
              <a:t>DL-</a:t>
            </a:r>
            <a:r>
              <a:rPr lang="en-US" sz="2200" dirty="0" err="1" smtClean="0">
                <a:solidFill>
                  <a:srgbClr val="00B200"/>
                </a:solidFill>
              </a:rPr>
              <a:t>Lite</a:t>
            </a:r>
            <a:r>
              <a:rPr lang="en-US" sz="2200" dirty="0" smtClean="0">
                <a:solidFill>
                  <a:srgbClr val="00B200"/>
                </a:solidFill>
              </a:rPr>
              <a:t> KB</a:t>
            </a:r>
            <a:endParaRPr lang="en-US" sz="2200" dirty="0">
              <a:solidFill>
                <a:srgbClr val="00B200"/>
              </a:solidFill>
            </a:endParaRPr>
          </a:p>
        </p:txBody>
      </p:sp>
      <p:sp>
        <p:nvSpPr>
          <p:cNvPr id="124" name="Right Arrow 123"/>
          <p:cNvSpPr/>
          <p:nvPr/>
        </p:nvSpPr>
        <p:spPr>
          <a:xfrm>
            <a:off x="4267200" y="3207601"/>
            <a:ext cx="978408" cy="484632"/>
          </a:xfrm>
          <a:prstGeom prst="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4"/>
          <p:cNvSpPr txBox="1">
            <a:spLocks/>
          </p:cNvSpPr>
          <p:nvPr/>
        </p:nvSpPr>
        <p:spPr>
          <a:xfrm>
            <a:off x="381000" y="4347864"/>
            <a:ext cx="8452592" cy="22053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1200"/>
              </a:spcAft>
              <a:buClr>
                <a:srgbClr val="0000FF"/>
              </a:buClr>
              <a:buSzPct val="100000"/>
              <a:tabLst>
                <a:tab pos="723900" algn="l"/>
                <a:tab pos="990600" algn="l"/>
              </a:tabLst>
              <a:defRPr/>
            </a:pPr>
            <a:r>
              <a:rPr lang="en-US" sz="2400" dirty="0" smtClean="0">
                <a:latin typeface="Arial"/>
                <a:cs typeface="Arial"/>
                <a:sym typeface="Wingdings" charset="2"/>
              </a:rPr>
              <a:t>Evolved knowledge should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>
                <a:tab pos="723900" algn="l"/>
                <a:tab pos="990600" algn="l"/>
              </a:tabLst>
              <a:defRPr/>
            </a:pPr>
            <a:r>
              <a:rPr lang="en-US" sz="2400" dirty="0" smtClean="0">
                <a:latin typeface="Arial"/>
                <a:cs typeface="Arial"/>
                <a:sym typeface="Wingdings" charset="2"/>
              </a:rPr>
              <a:t>be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consistent </a:t>
            </a:r>
            <a:r>
              <a:rPr lang="en-US" sz="2400" dirty="0" smtClean="0">
                <a:latin typeface="Arial"/>
                <a:cs typeface="Arial"/>
                <a:sym typeface="Wingdings" charset="2"/>
              </a:rPr>
              <a:t>– no logical contradictions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>
                <a:tab pos="723900" algn="l"/>
                <a:tab pos="990600" algn="l"/>
              </a:tabLst>
              <a:defRPr/>
            </a:pPr>
            <a:r>
              <a:rPr lang="en-US" sz="2400" dirty="0" smtClean="0">
                <a:latin typeface="Arial"/>
                <a:cs typeface="Arial"/>
                <a:sym typeface="Wingdings" charset="2"/>
              </a:rPr>
              <a:t>be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coherent </a:t>
            </a:r>
            <a:r>
              <a:rPr lang="en-US" sz="2400" dirty="0" smtClean="0">
                <a:latin typeface="Arial"/>
                <a:cs typeface="Arial"/>
                <a:sym typeface="Wingdings" charset="2"/>
              </a:rPr>
              <a:t>– no empty concepts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>
                <a:tab pos="723900" algn="l"/>
                <a:tab pos="990600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entail </a:t>
            </a:r>
            <a:r>
              <a:rPr lang="en-US" sz="2400" dirty="0" smtClean="0">
                <a:latin typeface="Arial"/>
                <a:cs typeface="Arial"/>
                <a:sym typeface="Wingdings" charset="2"/>
              </a:rPr>
              <a:t>New Knowledge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>
                <a:tab pos="723900" algn="l"/>
                <a:tab pos="990600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minimally </a:t>
            </a:r>
            <a:r>
              <a:rPr lang="en-US" sz="2400" dirty="0" smtClean="0">
                <a:latin typeface="Arial"/>
                <a:cs typeface="Arial"/>
                <a:sym typeface="Wingdings" charset="2"/>
              </a:rPr>
              <a:t>different from the old KB – principle of minimal change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943600" y="476684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Priest(Bob)</a:t>
            </a:r>
            <a:r>
              <a:rPr lang="en-US" dirty="0" err="1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err="1" smtClean="0">
                <a:solidFill>
                  <a:srgbClr val="0000FF"/>
                </a:solidFill>
              </a:rPr>
              <a:t>¬Priest(Bob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943600" y="5206424"/>
            <a:ext cx="209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Priest ⊑ Single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Priest ⊑ ¬Single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587232" y="5343327"/>
            <a:ext cx="46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5909733" y="2413000"/>
            <a:ext cx="1659467" cy="1295400"/>
          </a:xfrm>
          <a:custGeom>
            <a:avLst/>
            <a:gdLst>
              <a:gd name="connsiteX0" fmla="*/ 8467 w 1659467"/>
              <a:gd name="connsiteY0" fmla="*/ 8467 h 1295400"/>
              <a:gd name="connsiteX1" fmla="*/ 762000 w 1659467"/>
              <a:gd name="connsiteY1" fmla="*/ 8467 h 1295400"/>
              <a:gd name="connsiteX2" fmla="*/ 762000 w 1659467"/>
              <a:gd name="connsiteY2" fmla="*/ 491067 h 1295400"/>
              <a:gd name="connsiteX3" fmla="*/ 1126067 w 1659467"/>
              <a:gd name="connsiteY3" fmla="*/ 728133 h 1295400"/>
              <a:gd name="connsiteX4" fmla="*/ 1659467 w 1659467"/>
              <a:gd name="connsiteY4" fmla="*/ 728133 h 1295400"/>
              <a:gd name="connsiteX5" fmla="*/ 1659467 w 1659467"/>
              <a:gd name="connsiteY5" fmla="*/ 1286933 h 1295400"/>
              <a:gd name="connsiteX6" fmla="*/ 8467 w 1659467"/>
              <a:gd name="connsiteY6" fmla="*/ 1295400 h 1295400"/>
              <a:gd name="connsiteX7" fmla="*/ 8467 w 1659467"/>
              <a:gd name="connsiteY7" fmla="*/ 8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467" h="1295400">
                <a:moveTo>
                  <a:pt x="8467" y="8467"/>
                </a:moveTo>
                <a:lnTo>
                  <a:pt x="762000" y="8467"/>
                </a:lnTo>
                <a:lnTo>
                  <a:pt x="762000" y="491067"/>
                </a:lnTo>
                <a:lnTo>
                  <a:pt x="1126067" y="728133"/>
                </a:lnTo>
                <a:lnTo>
                  <a:pt x="1659467" y="728133"/>
                </a:lnTo>
                <a:lnTo>
                  <a:pt x="1659467" y="1286933"/>
                </a:lnTo>
                <a:lnTo>
                  <a:pt x="8467" y="1295400"/>
                </a:lnTo>
                <a:cubicBezTo>
                  <a:pt x="5645" y="863600"/>
                  <a:pt x="0" y="0"/>
                  <a:pt x="8467" y="8467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898122" y="1722238"/>
            <a:ext cx="1659467" cy="1295400"/>
          </a:xfrm>
          <a:custGeom>
            <a:avLst/>
            <a:gdLst>
              <a:gd name="connsiteX0" fmla="*/ 8467 w 1659467"/>
              <a:gd name="connsiteY0" fmla="*/ 8467 h 1295400"/>
              <a:gd name="connsiteX1" fmla="*/ 762000 w 1659467"/>
              <a:gd name="connsiteY1" fmla="*/ 8467 h 1295400"/>
              <a:gd name="connsiteX2" fmla="*/ 762000 w 1659467"/>
              <a:gd name="connsiteY2" fmla="*/ 491067 h 1295400"/>
              <a:gd name="connsiteX3" fmla="*/ 1126067 w 1659467"/>
              <a:gd name="connsiteY3" fmla="*/ 728133 h 1295400"/>
              <a:gd name="connsiteX4" fmla="*/ 1659467 w 1659467"/>
              <a:gd name="connsiteY4" fmla="*/ 728133 h 1295400"/>
              <a:gd name="connsiteX5" fmla="*/ 1659467 w 1659467"/>
              <a:gd name="connsiteY5" fmla="*/ 1286933 h 1295400"/>
              <a:gd name="connsiteX6" fmla="*/ 8467 w 1659467"/>
              <a:gd name="connsiteY6" fmla="*/ 1295400 h 1295400"/>
              <a:gd name="connsiteX7" fmla="*/ 8467 w 1659467"/>
              <a:gd name="connsiteY7" fmla="*/ 8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467" h="1295400">
                <a:moveTo>
                  <a:pt x="8467" y="8467"/>
                </a:moveTo>
                <a:lnTo>
                  <a:pt x="762000" y="8467"/>
                </a:lnTo>
                <a:lnTo>
                  <a:pt x="762000" y="491067"/>
                </a:lnTo>
                <a:lnTo>
                  <a:pt x="1126067" y="728133"/>
                </a:lnTo>
                <a:lnTo>
                  <a:pt x="1659467" y="728133"/>
                </a:lnTo>
                <a:lnTo>
                  <a:pt x="1659467" y="1286933"/>
                </a:lnTo>
                <a:lnTo>
                  <a:pt x="8467" y="1295400"/>
                </a:lnTo>
                <a:cubicBezTo>
                  <a:pt x="5645" y="863600"/>
                  <a:pt x="0" y="0"/>
                  <a:pt x="8467" y="8467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8/31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  <p:bldP spid="121" grpId="0"/>
      <p:bldP spid="123" grpId="0"/>
      <p:bldP spid="124" grpId="0" animBg="1"/>
      <p:bldP spid="126" grpId="0" build="allAtOnce"/>
      <p:bldP spid="127" grpId="0"/>
      <p:bldP spid="128" grpId="0"/>
      <p:bldP spid="111" grpId="0"/>
      <p:bldP spid="118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504" y="1296000"/>
            <a:ext cx="8311896" cy="4190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00FF"/>
                </a:solidFill>
              </a:rPr>
              <a:t>Closure </a:t>
            </a:r>
            <a:r>
              <a:rPr lang="en-US" dirty="0" smtClean="0"/>
              <a:t>under evolution:</a:t>
            </a:r>
            <a:br>
              <a:rPr lang="en-US" dirty="0" smtClean="0"/>
            </a:br>
            <a:r>
              <a:rPr lang="en-US" dirty="0" smtClean="0"/>
              <a:t>Evolution result should be </a:t>
            </a:r>
            <a:r>
              <a:rPr lang="en-US" dirty="0" smtClean="0">
                <a:solidFill>
                  <a:srgbClr val="FF0000"/>
                </a:solidFill>
              </a:rPr>
              <a:t>expressible </a:t>
            </a:r>
            <a:r>
              <a:rPr lang="en-US" dirty="0" smtClean="0"/>
              <a:t>in DL-</a:t>
            </a:r>
            <a:r>
              <a:rPr lang="en-US" dirty="0" err="1" smtClean="0"/>
              <a:t>Lite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Efficiency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Evolution result should be computable in </a:t>
            </a:r>
            <a:r>
              <a:rPr lang="en-US" dirty="0" err="1" smtClean="0">
                <a:solidFill>
                  <a:srgbClr val="FF0000"/>
                </a:solidFill>
              </a:rPr>
              <a:t>PTime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4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9/31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4559</TotalTime>
  <Words>1937</Words>
  <Application>Microsoft Macintosh PowerPoint</Application>
  <PresentationFormat>On-screen Show (4:3)</PresentationFormat>
  <Paragraphs>700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Evolution of DL-Lite  Knowledge Bases</vt:lpstr>
      <vt:lpstr>Description Logics (DLs)</vt:lpstr>
      <vt:lpstr>Knowledge Base</vt:lpstr>
      <vt:lpstr>What if There Is New Information?</vt:lpstr>
      <vt:lpstr>DLs and Semantic Web</vt:lpstr>
      <vt:lpstr>Why Is Evolution Interesting?</vt:lpstr>
      <vt:lpstr>Outline</vt:lpstr>
      <vt:lpstr>Conceptual Requirements</vt:lpstr>
      <vt:lpstr>Technical Requirements</vt:lpstr>
      <vt:lpstr>Can Previous Work Help?</vt:lpstr>
      <vt:lpstr>Outline</vt:lpstr>
      <vt:lpstr>Model-Based Approaches</vt:lpstr>
      <vt:lpstr>Local Model-Based Approaches</vt:lpstr>
      <vt:lpstr>Local Model-Based Approaches</vt:lpstr>
      <vt:lpstr>Global Model-Based Approaches</vt:lpstr>
      <vt:lpstr>Global Model-Based Approaches</vt:lpstr>
      <vt:lpstr>How to Measure Distance btw Models?</vt:lpstr>
      <vt:lpstr>Dimensions of MBAs</vt:lpstr>
      <vt:lpstr>Dimensions of MBAs</vt:lpstr>
      <vt:lpstr>Dimensions of MBAs</vt:lpstr>
      <vt:lpstr>What May Go Wrong?</vt:lpstr>
      <vt:lpstr>MBAs Do Not Work</vt:lpstr>
      <vt:lpstr>Outline</vt:lpstr>
      <vt:lpstr>Formula-Based Approaches</vt:lpstr>
      <vt:lpstr>Formula-Based Approaches</vt:lpstr>
      <vt:lpstr>What To Do?</vt:lpstr>
      <vt:lpstr>Outline</vt:lpstr>
      <vt:lpstr>Our Proposal – Bold Semantics</vt:lpstr>
      <vt:lpstr>How To Avoid Non-Determinism?</vt:lpstr>
      <vt:lpstr>ABox Evolution Is Deterministic</vt:lpstr>
      <vt:lpstr>Outline</vt:lpstr>
      <vt:lpstr>Careful Semantics for ABox Evolution</vt:lpstr>
      <vt:lpstr>Careful Semantics for ABox Evolution</vt:lpstr>
      <vt:lpstr>Outline</vt:lpstr>
      <vt:lpstr>Conclusion</vt:lpstr>
      <vt:lpstr>PowerPoint Presentation</vt:lpstr>
      <vt:lpstr>PowerPoint Presentation</vt:lpstr>
    </vt:vector>
  </TitlesOfParts>
  <Company>Free University of Bozen-Bolzano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DL-Lite  Knowledge Bases</dc:title>
  <dc:creator>Dmitriy Zheleznyakov</dc:creator>
  <cp:lastModifiedBy>Dmitriy Zheleznyakov</cp:lastModifiedBy>
  <cp:revision>289</cp:revision>
  <dcterms:created xsi:type="dcterms:W3CDTF">2011-01-14T10:24:27Z</dcterms:created>
  <dcterms:modified xsi:type="dcterms:W3CDTF">2012-06-18T18:50:00Z</dcterms:modified>
</cp:coreProperties>
</file>