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31"/>
  </p:notesMasterIdLst>
  <p:sldIdLst>
    <p:sldId id="256" r:id="rId2"/>
    <p:sldId id="282" r:id="rId3"/>
    <p:sldId id="283" r:id="rId4"/>
    <p:sldId id="275" r:id="rId5"/>
    <p:sldId id="276" r:id="rId6"/>
    <p:sldId id="277" r:id="rId7"/>
    <p:sldId id="284" r:id="rId8"/>
    <p:sldId id="285" r:id="rId9"/>
    <p:sldId id="286" r:id="rId10"/>
    <p:sldId id="287" r:id="rId11"/>
    <p:sldId id="288" r:id="rId12"/>
    <p:sldId id="289" r:id="rId13"/>
    <p:sldId id="272" r:id="rId14"/>
    <p:sldId id="269" r:id="rId15"/>
    <p:sldId id="262" r:id="rId16"/>
    <p:sldId id="270" r:id="rId17"/>
    <p:sldId id="271" r:id="rId18"/>
    <p:sldId id="263" r:id="rId19"/>
    <p:sldId id="264" r:id="rId20"/>
    <p:sldId id="267" r:id="rId21"/>
    <p:sldId id="268" r:id="rId22"/>
    <p:sldId id="265" r:id="rId23"/>
    <p:sldId id="266" r:id="rId24"/>
    <p:sldId id="273" r:id="rId25"/>
    <p:sldId id="274" r:id="rId26"/>
    <p:sldId id="278" r:id="rId27"/>
    <p:sldId id="279" r:id="rId28"/>
    <p:sldId id="280" r:id="rId29"/>
    <p:sldId id="28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66"/>
    <a:srgbClr val="A6C6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6" autoAdjust="0"/>
    <p:restoredTop sz="94660"/>
  </p:normalViewPr>
  <p:slideViewPr>
    <p:cSldViewPr snapToGrid="0">
      <p:cViewPr varScale="1">
        <p:scale>
          <a:sx n="71" d="100"/>
          <a:sy n="71" d="100"/>
        </p:scale>
        <p:origin x="-128" y="-4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4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image" Target="../media/image11.jpeg"/><Relationship Id="rId1" Type="http://schemas.openxmlformats.org/officeDocument/2006/relationships/image" Target="../media/image5.jpeg"/><Relationship Id="rId2" Type="http://schemas.openxmlformats.org/officeDocument/2006/relationships/image" Target="../media/image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image" Target="../media/image11.jpeg"/><Relationship Id="rId1" Type="http://schemas.openxmlformats.org/officeDocument/2006/relationships/image" Target="../media/image5.jpeg"/><Relationship Id="rId2" Type="http://schemas.openxmlformats.org/officeDocument/2006/relationships/image" Target="../media/image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4FC9CA-1FAA-4D10-ABB2-41EA55E605C2}" type="doc">
      <dgm:prSet loTypeId="urn:microsoft.com/office/officeart/2005/8/layout/vList4" loCatId="list" qsTypeId="urn:microsoft.com/office/officeart/2009/2/quickstyle/3d8" qsCatId="3D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AFABADFC-EF9D-495C-B660-600D9F404822}">
      <dgm:prSet custT="1"/>
      <dgm:spPr/>
      <dgm:t>
        <a:bodyPr/>
        <a:lstStyle/>
        <a:p>
          <a:pPr marL="0" indent="0" rtl="0" eaLnBrk="1" latinLnBrk="0"/>
          <a:r>
            <a:rPr lang="en-US" sz="2000" b="0" dirty="0">
              <a:latin typeface="Arial"/>
              <a:cs typeface="Arial"/>
            </a:rPr>
            <a:t>  </a:t>
          </a:r>
          <a:r>
            <a:rPr lang="en-US" sz="2000" b="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Forensic Science</a:t>
          </a:r>
        </a:p>
      </dgm:t>
    </dgm:pt>
    <dgm:pt modelId="{0B7556C9-D580-4DEA-B701-DAD214A872F8}" type="parTrans" cxnId="{E3384BA9-AA23-475D-8CD9-13B844394ECB}">
      <dgm:prSet/>
      <dgm:spPr/>
      <dgm:t>
        <a:bodyPr/>
        <a:lstStyle/>
        <a:p>
          <a:endParaRPr lang="en-US"/>
        </a:p>
      </dgm:t>
    </dgm:pt>
    <dgm:pt modelId="{19F4BB18-A7DA-4AD1-9398-0EA90C596E4D}" type="sibTrans" cxnId="{E3384BA9-AA23-475D-8CD9-13B844394ECB}">
      <dgm:prSet/>
      <dgm:spPr/>
      <dgm:t>
        <a:bodyPr/>
        <a:lstStyle/>
        <a:p>
          <a:endParaRPr lang="en-US"/>
        </a:p>
      </dgm:t>
    </dgm:pt>
    <dgm:pt modelId="{14F1299B-5E3A-43EF-9D46-0E34DBB4DD22}">
      <dgm:prSet custT="1"/>
      <dgm:spPr/>
      <dgm:t>
        <a:bodyPr/>
        <a:lstStyle/>
        <a:p>
          <a:pPr rtl="0"/>
          <a:r>
            <a:rPr lang="en-US" sz="2000" b="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  Disaster Resilience</a:t>
          </a:r>
        </a:p>
      </dgm:t>
    </dgm:pt>
    <dgm:pt modelId="{C173AF23-EA92-44E4-B046-1137EA2FAAF3}" type="parTrans" cxnId="{4F2DA681-EAC0-4B5E-AB7F-046278012BDF}">
      <dgm:prSet/>
      <dgm:spPr/>
      <dgm:t>
        <a:bodyPr/>
        <a:lstStyle/>
        <a:p>
          <a:endParaRPr lang="en-US"/>
        </a:p>
      </dgm:t>
    </dgm:pt>
    <dgm:pt modelId="{1B013E03-5A40-4098-8D2B-FE6D4D79C43E}" type="sibTrans" cxnId="{4F2DA681-EAC0-4B5E-AB7F-046278012BDF}">
      <dgm:prSet/>
      <dgm:spPr/>
      <dgm:t>
        <a:bodyPr/>
        <a:lstStyle/>
        <a:p>
          <a:endParaRPr lang="en-US"/>
        </a:p>
      </dgm:t>
    </dgm:pt>
    <dgm:pt modelId="{9817817F-BA03-4C03-8D24-9722C0E8503A}">
      <dgm:prSet custT="1"/>
      <dgm:spPr/>
      <dgm:t>
        <a:bodyPr/>
        <a:lstStyle/>
        <a:p>
          <a:pPr rtl="0"/>
          <a:r>
            <a:rPr lang="en-US" sz="2000" b="0" dirty="0">
              <a:latin typeface="Arial"/>
              <a:cs typeface="Arial"/>
            </a:rPr>
            <a:t>  </a:t>
          </a:r>
          <a:r>
            <a:rPr lang="en-US" sz="2000" b="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Advanced Manufacturing</a:t>
          </a:r>
        </a:p>
      </dgm:t>
    </dgm:pt>
    <dgm:pt modelId="{B5B9D4A4-F68F-41E0-999E-67173B06D7C0}" type="parTrans" cxnId="{0FEEFF18-2179-4B63-B4AD-88353CD16DC3}">
      <dgm:prSet/>
      <dgm:spPr/>
      <dgm:t>
        <a:bodyPr/>
        <a:lstStyle/>
        <a:p>
          <a:endParaRPr lang="en-US"/>
        </a:p>
      </dgm:t>
    </dgm:pt>
    <dgm:pt modelId="{08B3B677-0CD3-41D3-90D6-36B32C2DAECB}" type="sibTrans" cxnId="{0FEEFF18-2179-4B63-B4AD-88353CD16DC3}">
      <dgm:prSet/>
      <dgm:spPr/>
      <dgm:t>
        <a:bodyPr/>
        <a:lstStyle/>
        <a:p>
          <a:endParaRPr lang="en-US"/>
        </a:p>
      </dgm:t>
    </dgm:pt>
    <dgm:pt modelId="{BF6592DB-B5DD-4BD0-BC89-A09AE9718ABC}">
      <dgm:prSet custT="1"/>
      <dgm:spPr/>
      <dgm:t>
        <a:bodyPr/>
        <a:lstStyle/>
        <a:p>
          <a:pPr rtl="0"/>
          <a:r>
            <a:rPr lang="en-US" sz="2000" b="0" dirty="0">
              <a:latin typeface="Arial"/>
              <a:cs typeface="Arial"/>
            </a:rPr>
            <a:t>  </a:t>
          </a:r>
          <a:r>
            <a:rPr lang="en-US" sz="2000" b="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Healthcare</a:t>
          </a:r>
        </a:p>
      </dgm:t>
    </dgm:pt>
    <dgm:pt modelId="{A74B47C6-AF16-4DF8-873F-7997822054DC}" type="parTrans" cxnId="{CEBF8F67-6D02-4CB6-AAF7-21E3C1EB686F}">
      <dgm:prSet/>
      <dgm:spPr/>
      <dgm:t>
        <a:bodyPr/>
        <a:lstStyle/>
        <a:p>
          <a:endParaRPr lang="en-US"/>
        </a:p>
      </dgm:t>
    </dgm:pt>
    <dgm:pt modelId="{1972A756-6759-4FB4-B601-FEBCBA8FF80E}" type="sibTrans" cxnId="{CEBF8F67-6D02-4CB6-AAF7-21E3C1EB686F}">
      <dgm:prSet/>
      <dgm:spPr/>
      <dgm:t>
        <a:bodyPr/>
        <a:lstStyle/>
        <a:p>
          <a:endParaRPr lang="en-US"/>
        </a:p>
      </dgm:t>
    </dgm:pt>
    <dgm:pt modelId="{F4CD996D-CF24-421A-8919-338C4A42048A}">
      <dgm:prSet custT="1"/>
      <dgm:spPr/>
      <dgm:t>
        <a:bodyPr/>
        <a:lstStyle/>
        <a:p>
          <a:pPr rtl="0"/>
          <a:r>
            <a:rPr lang="en-US" sz="2000" b="0" dirty="0">
              <a:latin typeface="Arial"/>
              <a:cs typeface="Arial"/>
            </a:rPr>
            <a:t>  </a:t>
          </a:r>
          <a:r>
            <a:rPr lang="en-US" sz="2000" b="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IT and Cybersecurity</a:t>
          </a:r>
        </a:p>
      </dgm:t>
    </dgm:pt>
    <dgm:pt modelId="{A9DFE979-571D-4A2E-8288-E777B377353B}" type="parTrans" cxnId="{66391302-D07B-4FB9-A2D1-0325668E84CF}">
      <dgm:prSet/>
      <dgm:spPr/>
      <dgm:t>
        <a:bodyPr/>
        <a:lstStyle/>
        <a:p>
          <a:endParaRPr lang="en-US"/>
        </a:p>
      </dgm:t>
    </dgm:pt>
    <dgm:pt modelId="{ACFC9B18-531B-4976-9BCC-F826759E59BE}" type="sibTrans" cxnId="{66391302-D07B-4FB9-A2D1-0325668E84CF}">
      <dgm:prSet/>
      <dgm:spPr/>
      <dgm:t>
        <a:bodyPr/>
        <a:lstStyle/>
        <a:p>
          <a:endParaRPr lang="en-US"/>
        </a:p>
      </dgm:t>
    </dgm:pt>
    <dgm:pt modelId="{BB1ED8D1-34D9-4C7D-B350-E7C7A2615EA9}">
      <dgm:prSet custT="1"/>
      <dgm:spPr/>
      <dgm:t>
        <a:bodyPr/>
        <a:lstStyle/>
        <a:p>
          <a:r>
            <a:rPr lang="en-US" sz="2000" b="0" dirty="0">
              <a:latin typeface="Arial"/>
              <a:cs typeface="Arial"/>
            </a:rPr>
            <a:t>  </a:t>
          </a:r>
          <a:r>
            <a:rPr lang="en-US" sz="2000" b="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Cyber-Physical Systems</a:t>
          </a:r>
        </a:p>
      </dgm:t>
    </dgm:pt>
    <dgm:pt modelId="{018C0080-DDE5-49F3-863C-7A77F96F4E00}" type="parTrans" cxnId="{E666C8B9-B5B2-4419-936C-977C2BCD5782}">
      <dgm:prSet/>
      <dgm:spPr/>
      <dgm:t>
        <a:bodyPr/>
        <a:lstStyle/>
        <a:p>
          <a:endParaRPr lang="en-US"/>
        </a:p>
      </dgm:t>
    </dgm:pt>
    <dgm:pt modelId="{8C25FEB1-AE50-4928-AC34-1D629F9F9669}" type="sibTrans" cxnId="{E666C8B9-B5B2-4419-936C-977C2BCD5782}">
      <dgm:prSet/>
      <dgm:spPr/>
      <dgm:t>
        <a:bodyPr/>
        <a:lstStyle/>
        <a:p>
          <a:endParaRPr lang="en-US"/>
        </a:p>
      </dgm:t>
    </dgm:pt>
    <dgm:pt modelId="{FF7E52ED-3F77-4A97-AA4B-4D53F8C7372B}">
      <dgm:prSet custT="1"/>
      <dgm:spPr/>
      <dgm:t>
        <a:bodyPr/>
        <a:lstStyle/>
        <a:p>
          <a:pPr marL="112713" indent="0"/>
          <a:r>
            <a:rPr lang="en-US" sz="2000" b="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Advanced  Communications</a:t>
          </a:r>
        </a:p>
      </dgm:t>
    </dgm:pt>
    <dgm:pt modelId="{A4EC7CE3-1575-41ED-8A39-88A374C50AAA}" type="parTrans" cxnId="{F755FBFE-74B1-4468-A2BB-EA40F41BE391}">
      <dgm:prSet/>
      <dgm:spPr/>
      <dgm:t>
        <a:bodyPr/>
        <a:lstStyle/>
        <a:p>
          <a:endParaRPr lang="en-US"/>
        </a:p>
      </dgm:t>
    </dgm:pt>
    <dgm:pt modelId="{DD79E2D2-4550-4192-AA01-085A9B655A75}" type="sibTrans" cxnId="{F755FBFE-74B1-4468-A2BB-EA40F41BE391}">
      <dgm:prSet/>
      <dgm:spPr/>
      <dgm:t>
        <a:bodyPr/>
        <a:lstStyle/>
        <a:p>
          <a:endParaRPr lang="en-US"/>
        </a:p>
      </dgm:t>
    </dgm:pt>
    <dgm:pt modelId="{F8DAB1E0-E19C-4906-B496-6EC1B67184D1}" type="pres">
      <dgm:prSet presAssocID="{214FC9CA-1FAA-4D10-ABB2-41EA55E605C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69D4181-B90B-424C-B371-28FD48839A57}" type="pres">
      <dgm:prSet presAssocID="{BB1ED8D1-34D9-4C7D-B350-E7C7A2615EA9}" presName="comp" presStyleCnt="0"/>
      <dgm:spPr/>
    </dgm:pt>
    <dgm:pt modelId="{62D505A8-C0C5-4C85-9313-BC5B70296564}" type="pres">
      <dgm:prSet presAssocID="{BB1ED8D1-34D9-4C7D-B350-E7C7A2615EA9}" presName="box" presStyleLbl="node1" presStyleIdx="0" presStyleCnt="7"/>
      <dgm:spPr/>
      <dgm:t>
        <a:bodyPr/>
        <a:lstStyle/>
        <a:p>
          <a:endParaRPr lang="en-US"/>
        </a:p>
      </dgm:t>
    </dgm:pt>
    <dgm:pt modelId="{4513AB0E-A89D-4D5F-958D-E2B80807F710}" type="pres">
      <dgm:prSet presAssocID="{BB1ED8D1-34D9-4C7D-B350-E7C7A2615EA9}" presName="img" presStyleLbl="fgImgPlace1" presStyleIdx="0" presStyleCnt="7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F51488E4-AE4E-4A98-9604-A2918077C237}" type="pres">
      <dgm:prSet presAssocID="{BB1ED8D1-34D9-4C7D-B350-E7C7A2615EA9}" presName="text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D6EC1B-82C9-4944-A04F-A31000D1334B}" type="pres">
      <dgm:prSet presAssocID="{8C25FEB1-AE50-4928-AC34-1D629F9F9669}" presName="spacer" presStyleCnt="0"/>
      <dgm:spPr/>
    </dgm:pt>
    <dgm:pt modelId="{1C0702C7-9953-46D3-918B-9873A62E8F06}" type="pres">
      <dgm:prSet presAssocID="{F4CD996D-CF24-421A-8919-338C4A42048A}" presName="comp" presStyleCnt="0"/>
      <dgm:spPr/>
    </dgm:pt>
    <dgm:pt modelId="{595607B5-7B79-4430-849B-5F3085C485F1}" type="pres">
      <dgm:prSet presAssocID="{F4CD996D-CF24-421A-8919-338C4A42048A}" presName="box" presStyleLbl="node1" presStyleIdx="1" presStyleCnt="7" custLinFactNeighborX="-1922" custLinFactNeighborY="-8134"/>
      <dgm:spPr/>
      <dgm:t>
        <a:bodyPr/>
        <a:lstStyle/>
        <a:p>
          <a:endParaRPr lang="en-US"/>
        </a:p>
      </dgm:t>
    </dgm:pt>
    <dgm:pt modelId="{94AC73EB-14A4-4DC0-8D8B-F44F7FC2CCC0}" type="pres">
      <dgm:prSet presAssocID="{F4CD996D-CF24-421A-8919-338C4A42048A}" presName="img" presStyleLbl="fgImgPlace1" presStyleIdx="1" presStyleCnt="7"/>
      <dgm:spPr>
        <a:blipFill rotWithShape="0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324A7ADA-1646-4B03-8B21-8C131C43EE89}" type="pres">
      <dgm:prSet presAssocID="{F4CD996D-CF24-421A-8919-338C4A42048A}" presName="text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AA040F-77E8-47AD-B116-478B4373741C}" type="pres">
      <dgm:prSet presAssocID="{ACFC9B18-531B-4976-9BCC-F826759E59BE}" presName="spacer" presStyleCnt="0"/>
      <dgm:spPr/>
    </dgm:pt>
    <dgm:pt modelId="{9D04DE2A-B31D-42DA-B8A4-9AAE097C046F}" type="pres">
      <dgm:prSet presAssocID="{14F1299B-5E3A-43EF-9D46-0E34DBB4DD22}" presName="comp" presStyleCnt="0"/>
      <dgm:spPr/>
    </dgm:pt>
    <dgm:pt modelId="{B5625976-8429-429C-ADC1-A7D336AFD189}" type="pres">
      <dgm:prSet presAssocID="{14F1299B-5E3A-43EF-9D46-0E34DBB4DD22}" presName="box" presStyleLbl="node1" presStyleIdx="2" presStyleCnt="7"/>
      <dgm:spPr/>
      <dgm:t>
        <a:bodyPr/>
        <a:lstStyle/>
        <a:p>
          <a:endParaRPr lang="en-US"/>
        </a:p>
      </dgm:t>
    </dgm:pt>
    <dgm:pt modelId="{B6F424C1-8A9C-4FA1-8B8E-0CE8D50EAFED}" type="pres">
      <dgm:prSet presAssocID="{14F1299B-5E3A-43EF-9D46-0E34DBB4DD22}" presName="img" presStyleLbl="fgImgPlace1" presStyleIdx="2" presStyleCnt="7"/>
      <dgm:spPr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5A3394A-2903-490F-8F12-4B2D5989AD9E}" type="pres">
      <dgm:prSet presAssocID="{14F1299B-5E3A-43EF-9D46-0E34DBB4DD22}" presName="text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F2709E-D2C6-4EAD-A615-B1A743A6ADD3}" type="pres">
      <dgm:prSet presAssocID="{1B013E03-5A40-4098-8D2B-FE6D4D79C43E}" presName="spacer" presStyleCnt="0"/>
      <dgm:spPr/>
    </dgm:pt>
    <dgm:pt modelId="{ED6BEFC0-6CF0-4247-9252-FEEACB462945}" type="pres">
      <dgm:prSet presAssocID="{9817817F-BA03-4C03-8D24-9722C0E8503A}" presName="comp" presStyleCnt="0"/>
      <dgm:spPr/>
    </dgm:pt>
    <dgm:pt modelId="{467660CF-8E6A-4A06-AD8E-1BAF1F72A221}" type="pres">
      <dgm:prSet presAssocID="{9817817F-BA03-4C03-8D24-9722C0E8503A}" presName="box" presStyleLbl="node1" presStyleIdx="3" presStyleCnt="7"/>
      <dgm:spPr/>
      <dgm:t>
        <a:bodyPr/>
        <a:lstStyle/>
        <a:p>
          <a:endParaRPr lang="en-US"/>
        </a:p>
      </dgm:t>
    </dgm:pt>
    <dgm:pt modelId="{A37AB424-4978-4F44-8E4B-CBBBC2AD104C}" type="pres">
      <dgm:prSet presAssocID="{9817817F-BA03-4C03-8D24-9722C0E8503A}" presName="img" presStyleLbl="fgImgPlace1" presStyleIdx="3" presStyleCnt="7"/>
      <dgm:spPr>
        <a:blipFill rotWithShape="0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33FBA161-2CCC-49D3-8672-F284C7CB86FE}" type="pres">
      <dgm:prSet presAssocID="{9817817F-BA03-4C03-8D24-9722C0E8503A}" presName="text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8628B4-A8F4-4806-BDD8-D171428D74AB}" type="pres">
      <dgm:prSet presAssocID="{08B3B677-0CD3-41D3-90D6-36B32C2DAECB}" presName="spacer" presStyleCnt="0"/>
      <dgm:spPr/>
    </dgm:pt>
    <dgm:pt modelId="{5EE44A38-10A9-4C19-B02F-4538B68A8E67}" type="pres">
      <dgm:prSet presAssocID="{BF6592DB-B5DD-4BD0-BC89-A09AE9718ABC}" presName="comp" presStyleCnt="0"/>
      <dgm:spPr/>
    </dgm:pt>
    <dgm:pt modelId="{35F33F4F-F2FE-4B69-8FF3-CD4F51DE34F7}" type="pres">
      <dgm:prSet presAssocID="{BF6592DB-B5DD-4BD0-BC89-A09AE9718ABC}" presName="box" presStyleLbl="node1" presStyleIdx="4" presStyleCnt="7"/>
      <dgm:spPr/>
      <dgm:t>
        <a:bodyPr/>
        <a:lstStyle/>
        <a:p>
          <a:endParaRPr lang="en-US"/>
        </a:p>
      </dgm:t>
    </dgm:pt>
    <dgm:pt modelId="{2DE89CEA-114C-4288-8950-1B1CAFA99AB3}" type="pres">
      <dgm:prSet presAssocID="{BF6592DB-B5DD-4BD0-BC89-A09AE9718ABC}" presName="img" presStyleLbl="fgImgPlace1" presStyleIdx="4" presStyleCnt="7"/>
      <dgm:spPr>
        <a:blipFill rotWithShape="0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6807B8F5-831A-477D-9820-22C1D53012DD}" type="pres">
      <dgm:prSet presAssocID="{BF6592DB-B5DD-4BD0-BC89-A09AE9718ABC}" presName="text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154D8F-46DE-4BB3-9661-CB61CE5D5B7E}" type="pres">
      <dgm:prSet presAssocID="{1972A756-6759-4FB4-B601-FEBCBA8FF80E}" presName="spacer" presStyleCnt="0"/>
      <dgm:spPr/>
    </dgm:pt>
    <dgm:pt modelId="{1960CAE7-2C06-4320-94CE-39644D6AAD34}" type="pres">
      <dgm:prSet presAssocID="{AFABADFC-EF9D-495C-B660-600D9F404822}" presName="comp" presStyleCnt="0"/>
      <dgm:spPr/>
    </dgm:pt>
    <dgm:pt modelId="{5F16A309-297F-4DBF-92CA-43710933E9AB}" type="pres">
      <dgm:prSet presAssocID="{AFABADFC-EF9D-495C-B660-600D9F404822}" presName="box" presStyleLbl="node1" presStyleIdx="5" presStyleCnt="7"/>
      <dgm:spPr/>
      <dgm:t>
        <a:bodyPr/>
        <a:lstStyle/>
        <a:p>
          <a:endParaRPr lang="en-US"/>
        </a:p>
      </dgm:t>
    </dgm:pt>
    <dgm:pt modelId="{89CA791F-A561-4C56-80AC-3B7747BA31C2}" type="pres">
      <dgm:prSet presAssocID="{AFABADFC-EF9D-495C-B660-600D9F404822}" presName="img" presStyleLbl="fgImgPlace1" presStyleIdx="5" presStyleCnt="7"/>
      <dgm:spPr>
        <a:blipFill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3FB5A3F-CCF1-4229-99D2-9F478B150E94}" type="pres">
      <dgm:prSet presAssocID="{AFABADFC-EF9D-495C-B660-600D9F404822}" presName="text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9483A5-5ED8-46D8-8627-006A0AD951F5}" type="pres">
      <dgm:prSet presAssocID="{19F4BB18-A7DA-4AD1-9398-0EA90C596E4D}" presName="spacer" presStyleCnt="0"/>
      <dgm:spPr/>
    </dgm:pt>
    <dgm:pt modelId="{730ABCDD-40DE-48F6-8AC1-22D70EBFDBAD}" type="pres">
      <dgm:prSet presAssocID="{FF7E52ED-3F77-4A97-AA4B-4D53F8C7372B}" presName="comp" presStyleCnt="0"/>
      <dgm:spPr/>
    </dgm:pt>
    <dgm:pt modelId="{71043981-4FEC-472B-A32E-A97D5303267D}" type="pres">
      <dgm:prSet presAssocID="{FF7E52ED-3F77-4A97-AA4B-4D53F8C7372B}" presName="box" presStyleLbl="node1" presStyleIdx="6" presStyleCnt="7"/>
      <dgm:spPr/>
      <dgm:t>
        <a:bodyPr/>
        <a:lstStyle/>
        <a:p>
          <a:endParaRPr lang="en-US"/>
        </a:p>
      </dgm:t>
    </dgm:pt>
    <dgm:pt modelId="{AF3B092A-B24A-43B6-AE78-E7BCFF9F8334}" type="pres">
      <dgm:prSet presAssocID="{FF7E52ED-3F77-4A97-AA4B-4D53F8C7372B}" presName="img" presStyleLbl="fgImgPlace1" presStyleIdx="6" presStyleCnt="7"/>
      <dgm:spPr>
        <a:blipFill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B097A83-C333-41C1-A2A0-2D73EECEE39C}" type="pres">
      <dgm:prSet presAssocID="{FF7E52ED-3F77-4A97-AA4B-4D53F8C7372B}" presName="text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EA9A4AF-39A1-6B4F-A2E3-7B68B3AA7A8A}" type="presOf" srcId="{BB1ED8D1-34D9-4C7D-B350-E7C7A2615EA9}" destId="{F51488E4-AE4E-4A98-9604-A2918077C237}" srcOrd="1" destOrd="0" presId="urn:microsoft.com/office/officeart/2005/8/layout/vList4"/>
    <dgm:cxn modelId="{0FEEFF18-2179-4B63-B4AD-88353CD16DC3}" srcId="{214FC9CA-1FAA-4D10-ABB2-41EA55E605C2}" destId="{9817817F-BA03-4C03-8D24-9722C0E8503A}" srcOrd="3" destOrd="0" parTransId="{B5B9D4A4-F68F-41E0-999E-67173B06D7C0}" sibTransId="{08B3B677-0CD3-41D3-90D6-36B32C2DAECB}"/>
    <dgm:cxn modelId="{B95E48F7-7C1B-0F46-8736-C36A323B18EC}" type="presOf" srcId="{F4CD996D-CF24-421A-8919-338C4A42048A}" destId="{595607B5-7B79-4430-849B-5F3085C485F1}" srcOrd="0" destOrd="0" presId="urn:microsoft.com/office/officeart/2005/8/layout/vList4"/>
    <dgm:cxn modelId="{66391302-D07B-4FB9-A2D1-0325668E84CF}" srcId="{214FC9CA-1FAA-4D10-ABB2-41EA55E605C2}" destId="{F4CD996D-CF24-421A-8919-338C4A42048A}" srcOrd="1" destOrd="0" parTransId="{A9DFE979-571D-4A2E-8288-E777B377353B}" sibTransId="{ACFC9B18-531B-4976-9BCC-F826759E59BE}"/>
    <dgm:cxn modelId="{9A74F59B-BACF-F849-901B-135F26D72D69}" type="presOf" srcId="{AFABADFC-EF9D-495C-B660-600D9F404822}" destId="{5F16A309-297F-4DBF-92CA-43710933E9AB}" srcOrd="0" destOrd="0" presId="urn:microsoft.com/office/officeart/2005/8/layout/vList4"/>
    <dgm:cxn modelId="{AF168B59-0144-8C4B-A5A8-D9F8982901B7}" type="presOf" srcId="{BF6592DB-B5DD-4BD0-BC89-A09AE9718ABC}" destId="{35F33F4F-F2FE-4B69-8FF3-CD4F51DE34F7}" srcOrd="0" destOrd="0" presId="urn:microsoft.com/office/officeart/2005/8/layout/vList4"/>
    <dgm:cxn modelId="{2C84ED5F-2767-844D-B361-1527272BAA1C}" type="presOf" srcId="{FF7E52ED-3F77-4A97-AA4B-4D53F8C7372B}" destId="{4B097A83-C333-41C1-A2A0-2D73EECEE39C}" srcOrd="1" destOrd="0" presId="urn:microsoft.com/office/officeart/2005/8/layout/vList4"/>
    <dgm:cxn modelId="{CEBF8F67-6D02-4CB6-AAF7-21E3C1EB686F}" srcId="{214FC9CA-1FAA-4D10-ABB2-41EA55E605C2}" destId="{BF6592DB-B5DD-4BD0-BC89-A09AE9718ABC}" srcOrd="4" destOrd="0" parTransId="{A74B47C6-AF16-4DF8-873F-7997822054DC}" sibTransId="{1972A756-6759-4FB4-B601-FEBCBA8FF80E}"/>
    <dgm:cxn modelId="{D10B7A65-2DEE-7D46-9A17-CF85BD56CC2A}" type="presOf" srcId="{BB1ED8D1-34D9-4C7D-B350-E7C7A2615EA9}" destId="{62D505A8-C0C5-4C85-9313-BC5B70296564}" srcOrd="0" destOrd="0" presId="urn:microsoft.com/office/officeart/2005/8/layout/vList4"/>
    <dgm:cxn modelId="{E3384BA9-AA23-475D-8CD9-13B844394ECB}" srcId="{214FC9CA-1FAA-4D10-ABB2-41EA55E605C2}" destId="{AFABADFC-EF9D-495C-B660-600D9F404822}" srcOrd="5" destOrd="0" parTransId="{0B7556C9-D580-4DEA-B701-DAD214A872F8}" sibTransId="{19F4BB18-A7DA-4AD1-9398-0EA90C596E4D}"/>
    <dgm:cxn modelId="{92255DF6-BDCE-234C-9810-7B142B95F5E6}" type="presOf" srcId="{F4CD996D-CF24-421A-8919-338C4A42048A}" destId="{324A7ADA-1646-4B03-8B21-8C131C43EE89}" srcOrd="1" destOrd="0" presId="urn:microsoft.com/office/officeart/2005/8/layout/vList4"/>
    <dgm:cxn modelId="{702A2500-8A0D-AB45-982B-F42186595620}" type="presOf" srcId="{14F1299B-5E3A-43EF-9D46-0E34DBB4DD22}" destId="{55A3394A-2903-490F-8F12-4B2D5989AD9E}" srcOrd="1" destOrd="0" presId="urn:microsoft.com/office/officeart/2005/8/layout/vList4"/>
    <dgm:cxn modelId="{F5A3FF11-A70F-4C46-B32A-BB70EDC7804F}" type="presOf" srcId="{214FC9CA-1FAA-4D10-ABB2-41EA55E605C2}" destId="{F8DAB1E0-E19C-4906-B496-6EC1B67184D1}" srcOrd="0" destOrd="0" presId="urn:microsoft.com/office/officeart/2005/8/layout/vList4"/>
    <dgm:cxn modelId="{A52CB687-CAA5-FE48-8465-321127678245}" type="presOf" srcId="{14F1299B-5E3A-43EF-9D46-0E34DBB4DD22}" destId="{B5625976-8429-429C-ADC1-A7D336AFD189}" srcOrd="0" destOrd="0" presId="urn:microsoft.com/office/officeart/2005/8/layout/vList4"/>
    <dgm:cxn modelId="{4F2DA681-EAC0-4B5E-AB7F-046278012BDF}" srcId="{214FC9CA-1FAA-4D10-ABB2-41EA55E605C2}" destId="{14F1299B-5E3A-43EF-9D46-0E34DBB4DD22}" srcOrd="2" destOrd="0" parTransId="{C173AF23-EA92-44E4-B046-1137EA2FAAF3}" sibTransId="{1B013E03-5A40-4098-8D2B-FE6D4D79C43E}"/>
    <dgm:cxn modelId="{225D85FC-4D23-9D41-9BE9-0F6D050D16FB}" type="presOf" srcId="{BF6592DB-B5DD-4BD0-BC89-A09AE9718ABC}" destId="{6807B8F5-831A-477D-9820-22C1D53012DD}" srcOrd="1" destOrd="0" presId="urn:microsoft.com/office/officeart/2005/8/layout/vList4"/>
    <dgm:cxn modelId="{5AE8D21A-6EFB-4245-ACF9-4B7231FC7721}" type="presOf" srcId="{AFABADFC-EF9D-495C-B660-600D9F404822}" destId="{A3FB5A3F-CCF1-4229-99D2-9F478B150E94}" srcOrd="1" destOrd="0" presId="urn:microsoft.com/office/officeart/2005/8/layout/vList4"/>
    <dgm:cxn modelId="{C4835B9A-13D0-8D43-9B08-A6B48B9DC16C}" type="presOf" srcId="{9817817F-BA03-4C03-8D24-9722C0E8503A}" destId="{33FBA161-2CCC-49D3-8672-F284C7CB86FE}" srcOrd="1" destOrd="0" presId="urn:microsoft.com/office/officeart/2005/8/layout/vList4"/>
    <dgm:cxn modelId="{E666C8B9-B5B2-4419-936C-977C2BCD5782}" srcId="{214FC9CA-1FAA-4D10-ABB2-41EA55E605C2}" destId="{BB1ED8D1-34D9-4C7D-B350-E7C7A2615EA9}" srcOrd="0" destOrd="0" parTransId="{018C0080-DDE5-49F3-863C-7A77F96F4E00}" sibTransId="{8C25FEB1-AE50-4928-AC34-1D629F9F9669}"/>
    <dgm:cxn modelId="{39B1100F-F5FA-6B40-81E0-738BC81C752A}" type="presOf" srcId="{FF7E52ED-3F77-4A97-AA4B-4D53F8C7372B}" destId="{71043981-4FEC-472B-A32E-A97D5303267D}" srcOrd="0" destOrd="0" presId="urn:microsoft.com/office/officeart/2005/8/layout/vList4"/>
    <dgm:cxn modelId="{F755FBFE-74B1-4468-A2BB-EA40F41BE391}" srcId="{214FC9CA-1FAA-4D10-ABB2-41EA55E605C2}" destId="{FF7E52ED-3F77-4A97-AA4B-4D53F8C7372B}" srcOrd="6" destOrd="0" parTransId="{A4EC7CE3-1575-41ED-8A39-88A374C50AAA}" sibTransId="{DD79E2D2-4550-4192-AA01-085A9B655A75}"/>
    <dgm:cxn modelId="{F26DB094-F6BB-1C44-909D-E769DA16DDAA}" type="presOf" srcId="{9817817F-BA03-4C03-8D24-9722C0E8503A}" destId="{467660CF-8E6A-4A06-AD8E-1BAF1F72A221}" srcOrd="0" destOrd="0" presId="urn:microsoft.com/office/officeart/2005/8/layout/vList4"/>
    <dgm:cxn modelId="{1FBDAA74-29B3-CF40-A298-978D7BE44BB8}" type="presParOf" srcId="{F8DAB1E0-E19C-4906-B496-6EC1B67184D1}" destId="{B69D4181-B90B-424C-B371-28FD48839A57}" srcOrd="0" destOrd="0" presId="urn:microsoft.com/office/officeart/2005/8/layout/vList4"/>
    <dgm:cxn modelId="{04568A8F-D876-C44C-9885-120FE9840F07}" type="presParOf" srcId="{B69D4181-B90B-424C-B371-28FD48839A57}" destId="{62D505A8-C0C5-4C85-9313-BC5B70296564}" srcOrd="0" destOrd="0" presId="urn:microsoft.com/office/officeart/2005/8/layout/vList4"/>
    <dgm:cxn modelId="{791F9265-842A-904E-8CB7-72A6EB5FB577}" type="presParOf" srcId="{B69D4181-B90B-424C-B371-28FD48839A57}" destId="{4513AB0E-A89D-4D5F-958D-E2B80807F710}" srcOrd="1" destOrd="0" presId="urn:microsoft.com/office/officeart/2005/8/layout/vList4"/>
    <dgm:cxn modelId="{DC757409-47E3-5246-9976-56D62BECB8D6}" type="presParOf" srcId="{B69D4181-B90B-424C-B371-28FD48839A57}" destId="{F51488E4-AE4E-4A98-9604-A2918077C237}" srcOrd="2" destOrd="0" presId="urn:microsoft.com/office/officeart/2005/8/layout/vList4"/>
    <dgm:cxn modelId="{33B3EFAC-95D4-9A49-B723-4F8B726F92FA}" type="presParOf" srcId="{F8DAB1E0-E19C-4906-B496-6EC1B67184D1}" destId="{0AD6EC1B-82C9-4944-A04F-A31000D1334B}" srcOrd="1" destOrd="0" presId="urn:microsoft.com/office/officeart/2005/8/layout/vList4"/>
    <dgm:cxn modelId="{8A0C45F5-FF08-9144-8F52-ECFBFAB0D186}" type="presParOf" srcId="{F8DAB1E0-E19C-4906-B496-6EC1B67184D1}" destId="{1C0702C7-9953-46D3-918B-9873A62E8F06}" srcOrd="2" destOrd="0" presId="urn:microsoft.com/office/officeart/2005/8/layout/vList4"/>
    <dgm:cxn modelId="{E1C1017B-93C2-0B4D-9243-401A232A5C44}" type="presParOf" srcId="{1C0702C7-9953-46D3-918B-9873A62E8F06}" destId="{595607B5-7B79-4430-849B-5F3085C485F1}" srcOrd="0" destOrd="0" presId="urn:microsoft.com/office/officeart/2005/8/layout/vList4"/>
    <dgm:cxn modelId="{3A2484B2-5A88-DA43-8EB1-9E86D08E6F08}" type="presParOf" srcId="{1C0702C7-9953-46D3-918B-9873A62E8F06}" destId="{94AC73EB-14A4-4DC0-8D8B-F44F7FC2CCC0}" srcOrd="1" destOrd="0" presId="urn:microsoft.com/office/officeart/2005/8/layout/vList4"/>
    <dgm:cxn modelId="{FAE27561-BEBE-0747-8380-5A8AC3B6751E}" type="presParOf" srcId="{1C0702C7-9953-46D3-918B-9873A62E8F06}" destId="{324A7ADA-1646-4B03-8B21-8C131C43EE89}" srcOrd="2" destOrd="0" presId="urn:microsoft.com/office/officeart/2005/8/layout/vList4"/>
    <dgm:cxn modelId="{29156A22-BDBB-0348-AA1A-70DBB5414CD6}" type="presParOf" srcId="{F8DAB1E0-E19C-4906-B496-6EC1B67184D1}" destId="{C1AA040F-77E8-47AD-B116-478B4373741C}" srcOrd="3" destOrd="0" presId="urn:microsoft.com/office/officeart/2005/8/layout/vList4"/>
    <dgm:cxn modelId="{26540950-0B37-4C46-99D9-ECB071107CA4}" type="presParOf" srcId="{F8DAB1E0-E19C-4906-B496-6EC1B67184D1}" destId="{9D04DE2A-B31D-42DA-B8A4-9AAE097C046F}" srcOrd="4" destOrd="0" presId="urn:microsoft.com/office/officeart/2005/8/layout/vList4"/>
    <dgm:cxn modelId="{688AE464-9DBB-F448-95F2-6AED125036D7}" type="presParOf" srcId="{9D04DE2A-B31D-42DA-B8A4-9AAE097C046F}" destId="{B5625976-8429-429C-ADC1-A7D336AFD189}" srcOrd="0" destOrd="0" presId="urn:microsoft.com/office/officeart/2005/8/layout/vList4"/>
    <dgm:cxn modelId="{0635FFE7-769B-D84E-9143-B9FCEC3B7C8F}" type="presParOf" srcId="{9D04DE2A-B31D-42DA-B8A4-9AAE097C046F}" destId="{B6F424C1-8A9C-4FA1-8B8E-0CE8D50EAFED}" srcOrd="1" destOrd="0" presId="urn:microsoft.com/office/officeart/2005/8/layout/vList4"/>
    <dgm:cxn modelId="{9F1F3D9C-96BD-BD4B-86EB-6D602B01E073}" type="presParOf" srcId="{9D04DE2A-B31D-42DA-B8A4-9AAE097C046F}" destId="{55A3394A-2903-490F-8F12-4B2D5989AD9E}" srcOrd="2" destOrd="0" presId="urn:microsoft.com/office/officeart/2005/8/layout/vList4"/>
    <dgm:cxn modelId="{723AB8F1-3645-154E-B103-A7B9E30176B5}" type="presParOf" srcId="{F8DAB1E0-E19C-4906-B496-6EC1B67184D1}" destId="{71F2709E-D2C6-4EAD-A615-B1A743A6ADD3}" srcOrd="5" destOrd="0" presId="urn:microsoft.com/office/officeart/2005/8/layout/vList4"/>
    <dgm:cxn modelId="{EC2D7977-E1CF-644D-BA76-4B5C2C87E75A}" type="presParOf" srcId="{F8DAB1E0-E19C-4906-B496-6EC1B67184D1}" destId="{ED6BEFC0-6CF0-4247-9252-FEEACB462945}" srcOrd="6" destOrd="0" presId="urn:microsoft.com/office/officeart/2005/8/layout/vList4"/>
    <dgm:cxn modelId="{7FE0B5FB-7F6B-D140-9D85-B79243CACC79}" type="presParOf" srcId="{ED6BEFC0-6CF0-4247-9252-FEEACB462945}" destId="{467660CF-8E6A-4A06-AD8E-1BAF1F72A221}" srcOrd="0" destOrd="0" presId="urn:microsoft.com/office/officeart/2005/8/layout/vList4"/>
    <dgm:cxn modelId="{CC181D1A-FEAC-CA4D-807E-226DA56B0F5E}" type="presParOf" srcId="{ED6BEFC0-6CF0-4247-9252-FEEACB462945}" destId="{A37AB424-4978-4F44-8E4B-CBBBC2AD104C}" srcOrd="1" destOrd="0" presId="urn:microsoft.com/office/officeart/2005/8/layout/vList4"/>
    <dgm:cxn modelId="{C847636B-F813-B644-9B16-5B81567515F9}" type="presParOf" srcId="{ED6BEFC0-6CF0-4247-9252-FEEACB462945}" destId="{33FBA161-2CCC-49D3-8672-F284C7CB86FE}" srcOrd="2" destOrd="0" presId="urn:microsoft.com/office/officeart/2005/8/layout/vList4"/>
    <dgm:cxn modelId="{6DABF9A9-B7B1-6945-A744-0B53B6B3FA3F}" type="presParOf" srcId="{F8DAB1E0-E19C-4906-B496-6EC1B67184D1}" destId="{B08628B4-A8F4-4806-BDD8-D171428D74AB}" srcOrd="7" destOrd="0" presId="urn:microsoft.com/office/officeart/2005/8/layout/vList4"/>
    <dgm:cxn modelId="{9FB1674A-E277-9A42-BA74-BEC01E1B827A}" type="presParOf" srcId="{F8DAB1E0-E19C-4906-B496-6EC1B67184D1}" destId="{5EE44A38-10A9-4C19-B02F-4538B68A8E67}" srcOrd="8" destOrd="0" presId="urn:microsoft.com/office/officeart/2005/8/layout/vList4"/>
    <dgm:cxn modelId="{EB67A5D2-A25F-1144-9F33-75E2D5D18A69}" type="presParOf" srcId="{5EE44A38-10A9-4C19-B02F-4538B68A8E67}" destId="{35F33F4F-F2FE-4B69-8FF3-CD4F51DE34F7}" srcOrd="0" destOrd="0" presId="urn:microsoft.com/office/officeart/2005/8/layout/vList4"/>
    <dgm:cxn modelId="{156D79CB-033D-2A48-88DD-6C6874D6EF42}" type="presParOf" srcId="{5EE44A38-10A9-4C19-B02F-4538B68A8E67}" destId="{2DE89CEA-114C-4288-8950-1B1CAFA99AB3}" srcOrd="1" destOrd="0" presId="urn:microsoft.com/office/officeart/2005/8/layout/vList4"/>
    <dgm:cxn modelId="{689646E1-2267-4C4C-9BBC-37D97DFD4674}" type="presParOf" srcId="{5EE44A38-10A9-4C19-B02F-4538B68A8E67}" destId="{6807B8F5-831A-477D-9820-22C1D53012DD}" srcOrd="2" destOrd="0" presId="urn:microsoft.com/office/officeart/2005/8/layout/vList4"/>
    <dgm:cxn modelId="{5DB3EC45-8DF5-A444-88F6-1A759BC4D069}" type="presParOf" srcId="{F8DAB1E0-E19C-4906-B496-6EC1B67184D1}" destId="{BB154D8F-46DE-4BB3-9661-CB61CE5D5B7E}" srcOrd="9" destOrd="0" presId="urn:microsoft.com/office/officeart/2005/8/layout/vList4"/>
    <dgm:cxn modelId="{25A5DE2E-A3D2-4C48-A5C3-AD5FCA42264F}" type="presParOf" srcId="{F8DAB1E0-E19C-4906-B496-6EC1B67184D1}" destId="{1960CAE7-2C06-4320-94CE-39644D6AAD34}" srcOrd="10" destOrd="0" presId="urn:microsoft.com/office/officeart/2005/8/layout/vList4"/>
    <dgm:cxn modelId="{EB47ABB0-A33B-894C-A767-DF85014B8F0D}" type="presParOf" srcId="{1960CAE7-2C06-4320-94CE-39644D6AAD34}" destId="{5F16A309-297F-4DBF-92CA-43710933E9AB}" srcOrd="0" destOrd="0" presId="urn:microsoft.com/office/officeart/2005/8/layout/vList4"/>
    <dgm:cxn modelId="{2999F9EA-4224-1145-8BE1-42D49A1E75A9}" type="presParOf" srcId="{1960CAE7-2C06-4320-94CE-39644D6AAD34}" destId="{89CA791F-A561-4C56-80AC-3B7747BA31C2}" srcOrd="1" destOrd="0" presId="urn:microsoft.com/office/officeart/2005/8/layout/vList4"/>
    <dgm:cxn modelId="{310C748E-036D-B149-B3EE-D8C93177E8BC}" type="presParOf" srcId="{1960CAE7-2C06-4320-94CE-39644D6AAD34}" destId="{A3FB5A3F-CCF1-4229-99D2-9F478B150E94}" srcOrd="2" destOrd="0" presId="urn:microsoft.com/office/officeart/2005/8/layout/vList4"/>
    <dgm:cxn modelId="{3EEFCD63-3A61-8A46-9589-76969934BD88}" type="presParOf" srcId="{F8DAB1E0-E19C-4906-B496-6EC1B67184D1}" destId="{C99483A5-5ED8-46D8-8627-006A0AD951F5}" srcOrd="11" destOrd="0" presId="urn:microsoft.com/office/officeart/2005/8/layout/vList4"/>
    <dgm:cxn modelId="{70A7B85D-36B9-5B40-A2D1-6612EA5BFE4A}" type="presParOf" srcId="{F8DAB1E0-E19C-4906-B496-6EC1B67184D1}" destId="{730ABCDD-40DE-48F6-8AC1-22D70EBFDBAD}" srcOrd="12" destOrd="0" presId="urn:microsoft.com/office/officeart/2005/8/layout/vList4"/>
    <dgm:cxn modelId="{FAC72B47-D54A-4741-A5EF-00D27170FF4B}" type="presParOf" srcId="{730ABCDD-40DE-48F6-8AC1-22D70EBFDBAD}" destId="{71043981-4FEC-472B-A32E-A97D5303267D}" srcOrd="0" destOrd="0" presId="urn:microsoft.com/office/officeart/2005/8/layout/vList4"/>
    <dgm:cxn modelId="{A8CAC081-B894-484A-A45E-23FD6222ABA7}" type="presParOf" srcId="{730ABCDD-40DE-48F6-8AC1-22D70EBFDBAD}" destId="{AF3B092A-B24A-43B6-AE78-E7BCFF9F8334}" srcOrd="1" destOrd="0" presId="urn:microsoft.com/office/officeart/2005/8/layout/vList4"/>
    <dgm:cxn modelId="{0E66F6DD-3C08-EB4C-B9CD-A266F39F523E}" type="presParOf" srcId="{730ABCDD-40DE-48F6-8AC1-22D70EBFDBAD}" destId="{4B097A83-C333-41C1-A2A0-2D73EECEE39C}" srcOrd="2" destOrd="0" presId="urn:microsoft.com/office/officeart/2005/8/layout/vList4"/>
  </dgm:cxnLst>
  <dgm:bg>
    <a:noFill/>
    <a:effectLst>
      <a:outerShdw blurRad="50800" dist="50800" dir="5400000" algn="ctr" rotWithShape="0">
        <a:schemeClr val="bg1"/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2C8F15-EA6D-4245-B469-55A35C97E780}" type="doc">
      <dgm:prSet loTypeId="urn:microsoft.com/office/officeart/2005/8/layout/chevron1" loCatId="" qsTypeId="urn:microsoft.com/office/officeart/2005/8/quickstyle/simple4" qsCatId="simple" csTypeId="urn:microsoft.com/office/officeart/2005/8/colors/accent1_2" csCatId="accent1" phldr="1"/>
      <dgm:spPr/>
    </dgm:pt>
    <dgm:pt modelId="{DC55D11F-986F-0648-8661-B12ADC431915}">
      <dgm:prSet phldrT="[Text]"/>
      <dgm:spPr/>
      <dgm:t>
        <a:bodyPr/>
        <a:lstStyle/>
        <a:p>
          <a:r>
            <a:rPr lang="en-US" b="0" dirty="0" smtClean="0"/>
            <a:t>Use Case</a:t>
          </a:r>
          <a:endParaRPr lang="en-US" b="0" dirty="0"/>
        </a:p>
      </dgm:t>
    </dgm:pt>
    <dgm:pt modelId="{00CB10C9-3F9D-B04E-99B3-39B10CDB9517}" type="parTrans" cxnId="{D998B980-B2E9-8749-81B6-1D00C64D53A3}">
      <dgm:prSet/>
      <dgm:spPr/>
      <dgm:t>
        <a:bodyPr/>
        <a:lstStyle/>
        <a:p>
          <a:endParaRPr lang="en-US" b="0"/>
        </a:p>
      </dgm:t>
    </dgm:pt>
    <dgm:pt modelId="{DA6D8A15-70EF-EE4F-94D2-6ABAB0C5020F}" type="sibTrans" cxnId="{D998B980-B2E9-8749-81B6-1D00C64D53A3}">
      <dgm:prSet/>
      <dgm:spPr/>
      <dgm:t>
        <a:bodyPr/>
        <a:lstStyle/>
        <a:p>
          <a:endParaRPr lang="en-US" b="0"/>
        </a:p>
      </dgm:t>
    </dgm:pt>
    <dgm:pt modelId="{71F74267-1A03-8F4E-A1A9-4E06D4292241}">
      <dgm:prSet phldrT="[Text]"/>
      <dgm:spPr/>
      <dgm:t>
        <a:bodyPr/>
        <a:lstStyle/>
        <a:p>
          <a:r>
            <a:rPr lang="en-US" b="0" dirty="0" smtClean="0"/>
            <a:t>Requirements</a:t>
          </a:r>
          <a:endParaRPr lang="en-US" b="0" dirty="0"/>
        </a:p>
      </dgm:t>
    </dgm:pt>
    <dgm:pt modelId="{06D7CB2E-E99C-6342-A13E-941C0C20E787}" type="parTrans" cxnId="{79744CC0-B175-B145-B5F0-83CCD4CA923B}">
      <dgm:prSet/>
      <dgm:spPr/>
      <dgm:t>
        <a:bodyPr/>
        <a:lstStyle/>
        <a:p>
          <a:endParaRPr lang="en-US" b="0"/>
        </a:p>
      </dgm:t>
    </dgm:pt>
    <dgm:pt modelId="{48FAAEAA-DE84-DA42-AD9D-1B99F0C1406F}" type="sibTrans" cxnId="{79744CC0-B175-B145-B5F0-83CCD4CA923B}">
      <dgm:prSet/>
      <dgm:spPr/>
      <dgm:t>
        <a:bodyPr/>
        <a:lstStyle/>
        <a:p>
          <a:endParaRPr lang="en-US" b="0"/>
        </a:p>
      </dgm:t>
    </dgm:pt>
    <dgm:pt modelId="{D5A5F301-469F-A84D-80E4-DE6B8D7D27B5}">
      <dgm:prSet phldrT="[Text]"/>
      <dgm:spPr/>
      <dgm:t>
        <a:bodyPr/>
        <a:lstStyle/>
        <a:p>
          <a:r>
            <a:rPr lang="en-US" b="0" dirty="0" smtClean="0"/>
            <a:t>Design</a:t>
          </a:r>
          <a:endParaRPr lang="en-US" b="0" dirty="0"/>
        </a:p>
      </dgm:t>
    </dgm:pt>
    <dgm:pt modelId="{7555CFAB-822D-1F4A-A672-D46C49E1CA80}" type="parTrans" cxnId="{568A9B9C-8C98-914D-9CCE-077D6887F364}">
      <dgm:prSet/>
      <dgm:spPr/>
      <dgm:t>
        <a:bodyPr/>
        <a:lstStyle/>
        <a:p>
          <a:endParaRPr lang="en-US" b="0"/>
        </a:p>
      </dgm:t>
    </dgm:pt>
    <dgm:pt modelId="{F86B393C-BCB1-F84D-AB87-25A830701200}" type="sibTrans" cxnId="{568A9B9C-8C98-914D-9CCE-077D6887F364}">
      <dgm:prSet/>
      <dgm:spPr/>
      <dgm:t>
        <a:bodyPr/>
        <a:lstStyle/>
        <a:p>
          <a:endParaRPr lang="en-US" b="0"/>
        </a:p>
      </dgm:t>
    </dgm:pt>
    <dgm:pt modelId="{90FE8EE4-DCBD-FD42-BDEF-1FEE21CE367C}">
      <dgm:prSet phldrT="[Text]"/>
      <dgm:spPr/>
      <dgm:t>
        <a:bodyPr/>
        <a:lstStyle/>
        <a:p>
          <a:r>
            <a:rPr lang="en-US" b="0" dirty="0" smtClean="0">
              <a:solidFill>
                <a:srgbClr val="000000"/>
              </a:solidFill>
            </a:rPr>
            <a:t>Assurance</a:t>
          </a:r>
          <a:endParaRPr lang="en-US" b="0" dirty="0">
            <a:solidFill>
              <a:srgbClr val="000000"/>
            </a:solidFill>
          </a:endParaRPr>
        </a:p>
      </dgm:t>
    </dgm:pt>
    <dgm:pt modelId="{4146C6B6-19F0-6A41-BB79-C739F5A62995}" type="parTrans" cxnId="{936B3AF1-5266-AF40-929F-BE021F477DCE}">
      <dgm:prSet/>
      <dgm:spPr/>
      <dgm:t>
        <a:bodyPr/>
        <a:lstStyle/>
        <a:p>
          <a:endParaRPr lang="en-US" b="0"/>
        </a:p>
      </dgm:t>
    </dgm:pt>
    <dgm:pt modelId="{7C76E069-7DCA-3D41-8A72-93E5C9F1DD83}" type="sibTrans" cxnId="{936B3AF1-5266-AF40-929F-BE021F477DCE}">
      <dgm:prSet/>
      <dgm:spPr/>
      <dgm:t>
        <a:bodyPr/>
        <a:lstStyle/>
        <a:p>
          <a:endParaRPr lang="en-US" b="0"/>
        </a:p>
      </dgm:t>
    </dgm:pt>
    <dgm:pt modelId="{AFA590ED-CF20-F742-BBDA-16B45FE70091}">
      <dgm:prSet phldrT="[Text]"/>
      <dgm:spPr/>
      <dgm:t>
        <a:bodyPr/>
        <a:lstStyle/>
        <a:p>
          <a:r>
            <a:rPr lang="en-US" b="0" dirty="0" smtClean="0"/>
            <a:t>Business Case</a:t>
          </a:r>
          <a:endParaRPr lang="en-US" b="0" dirty="0"/>
        </a:p>
      </dgm:t>
    </dgm:pt>
    <dgm:pt modelId="{DD0648E8-D106-894A-A6FF-A6CEED4E1E89}" type="parTrans" cxnId="{517E5D0E-F151-D645-841A-6BFFABE12E29}">
      <dgm:prSet/>
      <dgm:spPr/>
      <dgm:t>
        <a:bodyPr/>
        <a:lstStyle/>
        <a:p>
          <a:endParaRPr lang="en-US" b="0"/>
        </a:p>
      </dgm:t>
    </dgm:pt>
    <dgm:pt modelId="{CDBDD005-BA1B-BC49-B8EE-EA1BF6FBBA30}" type="sibTrans" cxnId="{517E5D0E-F151-D645-841A-6BFFABE12E29}">
      <dgm:prSet/>
      <dgm:spPr/>
      <dgm:t>
        <a:bodyPr/>
        <a:lstStyle/>
        <a:p>
          <a:endParaRPr lang="en-US" b="0"/>
        </a:p>
      </dgm:t>
    </dgm:pt>
    <dgm:pt modelId="{787C5A34-19E3-B343-93C1-9F155E5DF785}">
      <dgm:prSet phldrT="[Text]"/>
      <dgm:spPr/>
      <dgm:t>
        <a:bodyPr/>
        <a:lstStyle/>
        <a:p>
          <a:r>
            <a:rPr lang="en-US" b="0" dirty="0" smtClean="0">
              <a:solidFill>
                <a:srgbClr val="000000"/>
              </a:solidFill>
            </a:rPr>
            <a:t>Conceptualization</a:t>
          </a:r>
          <a:endParaRPr lang="en-US" b="0" dirty="0">
            <a:solidFill>
              <a:srgbClr val="000000"/>
            </a:solidFill>
          </a:endParaRPr>
        </a:p>
      </dgm:t>
    </dgm:pt>
    <dgm:pt modelId="{809E6AAA-D913-4645-B8B8-ED41955B276A}" type="parTrans" cxnId="{23012C73-A6C3-4441-8E2E-3901F0BC8B41}">
      <dgm:prSet/>
      <dgm:spPr/>
      <dgm:t>
        <a:bodyPr/>
        <a:lstStyle/>
        <a:p>
          <a:endParaRPr lang="en-US" b="0"/>
        </a:p>
      </dgm:t>
    </dgm:pt>
    <dgm:pt modelId="{24D5C2D1-1450-8749-8DAF-821B850AABD7}" type="sibTrans" cxnId="{23012C73-A6C3-4441-8E2E-3901F0BC8B41}">
      <dgm:prSet/>
      <dgm:spPr/>
      <dgm:t>
        <a:bodyPr/>
        <a:lstStyle/>
        <a:p>
          <a:endParaRPr lang="en-US" b="0"/>
        </a:p>
      </dgm:t>
    </dgm:pt>
    <dgm:pt modelId="{284133C0-C684-0640-B1E9-BC9F02463B18}">
      <dgm:prSet phldrT="[Text]"/>
      <dgm:spPr/>
      <dgm:t>
        <a:bodyPr/>
        <a:lstStyle/>
        <a:p>
          <a:r>
            <a:rPr lang="en-US" b="0" dirty="0" smtClean="0">
              <a:solidFill>
                <a:srgbClr val="000000"/>
              </a:solidFill>
            </a:rPr>
            <a:t>Realization</a:t>
          </a:r>
          <a:endParaRPr lang="en-US" b="0" dirty="0">
            <a:solidFill>
              <a:srgbClr val="000000"/>
            </a:solidFill>
          </a:endParaRPr>
        </a:p>
      </dgm:t>
    </dgm:pt>
    <dgm:pt modelId="{75D9A207-7501-0C4C-B463-068119B51A56}" type="parTrans" cxnId="{944E827B-9318-A441-9FA9-F75CDFF3844A}">
      <dgm:prSet/>
      <dgm:spPr/>
      <dgm:t>
        <a:bodyPr/>
        <a:lstStyle/>
        <a:p>
          <a:endParaRPr lang="en-US" b="0"/>
        </a:p>
      </dgm:t>
    </dgm:pt>
    <dgm:pt modelId="{30B21AD0-C6C9-9349-9661-C7ED0BAE6FBD}" type="sibTrans" cxnId="{944E827B-9318-A441-9FA9-F75CDFF3844A}">
      <dgm:prSet/>
      <dgm:spPr/>
      <dgm:t>
        <a:bodyPr/>
        <a:lstStyle/>
        <a:p>
          <a:endParaRPr lang="en-US" b="0"/>
        </a:p>
      </dgm:t>
    </dgm:pt>
    <dgm:pt modelId="{9C4529AA-F748-B148-B7F7-86D3798492E5}">
      <dgm:prSet phldrT="[Text]"/>
      <dgm:spPr/>
      <dgm:t>
        <a:bodyPr/>
        <a:lstStyle/>
        <a:p>
          <a:r>
            <a:rPr lang="en-US" b="0" dirty="0" smtClean="0"/>
            <a:t>Traceability to Requirements</a:t>
          </a:r>
          <a:endParaRPr lang="en-US" b="0" dirty="0"/>
        </a:p>
      </dgm:t>
    </dgm:pt>
    <dgm:pt modelId="{A89E192E-4254-E64A-8D05-E63E27EA9E30}" type="parTrans" cxnId="{28C1C9C7-16DB-5243-9D69-B614DB0B9024}">
      <dgm:prSet/>
      <dgm:spPr/>
      <dgm:t>
        <a:bodyPr/>
        <a:lstStyle/>
        <a:p>
          <a:endParaRPr lang="en-US" b="0"/>
        </a:p>
      </dgm:t>
    </dgm:pt>
    <dgm:pt modelId="{4907ECE4-FEFD-B84C-9148-A5F654696247}" type="sibTrans" cxnId="{28C1C9C7-16DB-5243-9D69-B614DB0B9024}">
      <dgm:prSet/>
      <dgm:spPr/>
      <dgm:t>
        <a:bodyPr/>
        <a:lstStyle/>
        <a:p>
          <a:endParaRPr lang="en-US" b="0"/>
        </a:p>
      </dgm:t>
    </dgm:pt>
    <dgm:pt modelId="{8AEC6385-097E-914C-BE2B-F4DB30886D6F}">
      <dgm:prSet phldrT="[Text]"/>
      <dgm:spPr/>
      <dgm:t>
        <a:bodyPr/>
        <a:lstStyle/>
        <a:p>
          <a:r>
            <a:rPr lang="en-US" b="0" dirty="0" smtClean="0"/>
            <a:t>Algorithmically Prove Design Meets Requirements</a:t>
          </a:r>
          <a:endParaRPr lang="en-US" b="0" dirty="0"/>
        </a:p>
      </dgm:t>
    </dgm:pt>
    <dgm:pt modelId="{36E5243E-35F3-0F47-9506-E7072790C93F}" type="parTrans" cxnId="{FC3593DB-8E5F-4440-8EB9-CCDBAE9AED4C}">
      <dgm:prSet/>
      <dgm:spPr/>
      <dgm:t>
        <a:bodyPr/>
        <a:lstStyle/>
        <a:p>
          <a:endParaRPr lang="en-US" b="0"/>
        </a:p>
      </dgm:t>
    </dgm:pt>
    <dgm:pt modelId="{A5175449-762D-1E4C-95FD-5F0364186D58}" type="sibTrans" cxnId="{FC3593DB-8E5F-4440-8EB9-CCDBAE9AED4C}">
      <dgm:prSet/>
      <dgm:spPr/>
      <dgm:t>
        <a:bodyPr/>
        <a:lstStyle/>
        <a:p>
          <a:endParaRPr lang="en-US" b="0"/>
        </a:p>
      </dgm:t>
    </dgm:pt>
    <dgm:pt modelId="{FE7CFE3D-23CF-5A4F-B1CC-A57389FF2656}" type="pres">
      <dgm:prSet presAssocID="{2B2C8F15-EA6D-4245-B469-55A35C97E780}" presName="Name0" presStyleCnt="0">
        <dgm:presLayoutVars>
          <dgm:dir/>
          <dgm:animLvl val="lvl"/>
          <dgm:resizeHandles val="exact"/>
        </dgm:presLayoutVars>
      </dgm:prSet>
      <dgm:spPr/>
    </dgm:pt>
    <dgm:pt modelId="{790D0A28-DCEC-7B4C-A746-2E025B359569}" type="pres">
      <dgm:prSet presAssocID="{787C5A34-19E3-B343-93C1-9F155E5DF785}" presName="composite" presStyleCnt="0"/>
      <dgm:spPr/>
    </dgm:pt>
    <dgm:pt modelId="{1402FDC7-ECFA-CD4E-99BB-2B0E737FB4DE}" type="pres">
      <dgm:prSet presAssocID="{787C5A34-19E3-B343-93C1-9F155E5DF785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9898DB-E372-DE40-9DA4-800B2ED6854D}" type="pres">
      <dgm:prSet presAssocID="{787C5A34-19E3-B343-93C1-9F155E5DF785}" presName="desTx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F91705-FBD8-7B4B-8FFD-BC300ACB4D59}" type="pres">
      <dgm:prSet presAssocID="{24D5C2D1-1450-8749-8DAF-821B850AABD7}" presName="space" presStyleCnt="0"/>
      <dgm:spPr/>
    </dgm:pt>
    <dgm:pt modelId="{E1D8B7C1-840B-B143-9DA7-8ED1487CE28D}" type="pres">
      <dgm:prSet presAssocID="{284133C0-C684-0640-B1E9-BC9F02463B18}" presName="composite" presStyleCnt="0"/>
      <dgm:spPr/>
    </dgm:pt>
    <dgm:pt modelId="{B9E90AFD-F26A-BB42-860A-77A8781DA56F}" type="pres">
      <dgm:prSet presAssocID="{284133C0-C684-0640-B1E9-BC9F02463B18}" presName="par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E077A4-246B-7E4A-9815-85C06B528214}" type="pres">
      <dgm:prSet presAssocID="{284133C0-C684-0640-B1E9-BC9F02463B18}" presName="desTx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9AFC12-04D7-6744-AB7F-B04B470472A0}" type="pres">
      <dgm:prSet presAssocID="{30B21AD0-C6C9-9349-9661-C7ED0BAE6FBD}" presName="space" presStyleCnt="0"/>
      <dgm:spPr/>
    </dgm:pt>
    <dgm:pt modelId="{2DB01C42-CEFF-704E-905E-78DA620C84DD}" type="pres">
      <dgm:prSet presAssocID="{90FE8EE4-DCBD-FD42-BDEF-1FEE21CE367C}" presName="composite" presStyleCnt="0"/>
      <dgm:spPr/>
    </dgm:pt>
    <dgm:pt modelId="{0C4664FB-C0F7-C24D-AD6B-C6BB166AF6CB}" type="pres">
      <dgm:prSet presAssocID="{90FE8EE4-DCBD-FD42-BDEF-1FEE21CE367C}" presName="par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68388C-4ED5-4943-BE72-9CA7234E8C03}" type="pres">
      <dgm:prSet presAssocID="{90FE8EE4-DCBD-FD42-BDEF-1FEE21CE367C}" presName="desTx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D6C64F9-4732-413C-95F8-E590EF9F3D61}" type="presOf" srcId="{71F74267-1A03-8F4E-A1A9-4E06D4292241}" destId="{2C9898DB-E372-DE40-9DA4-800B2ED6854D}" srcOrd="0" destOrd="2" presId="urn:microsoft.com/office/officeart/2005/8/layout/chevron1"/>
    <dgm:cxn modelId="{D998B980-B2E9-8749-81B6-1D00C64D53A3}" srcId="{787C5A34-19E3-B343-93C1-9F155E5DF785}" destId="{DC55D11F-986F-0648-8661-B12ADC431915}" srcOrd="1" destOrd="0" parTransId="{00CB10C9-3F9D-B04E-99B3-39B10CDB9517}" sibTransId="{DA6D8A15-70EF-EE4F-94D2-6ABAB0C5020F}"/>
    <dgm:cxn modelId="{23012C73-A6C3-4441-8E2E-3901F0BC8B41}" srcId="{2B2C8F15-EA6D-4245-B469-55A35C97E780}" destId="{787C5A34-19E3-B343-93C1-9F155E5DF785}" srcOrd="0" destOrd="0" parTransId="{809E6AAA-D913-4645-B8B8-ED41955B276A}" sibTransId="{24D5C2D1-1450-8749-8DAF-821B850AABD7}"/>
    <dgm:cxn modelId="{79744CC0-B175-B145-B5F0-83CCD4CA923B}" srcId="{787C5A34-19E3-B343-93C1-9F155E5DF785}" destId="{71F74267-1A03-8F4E-A1A9-4E06D4292241}" srcOrd="2" destOrd="0" parTransId="{06D7CB2E-E99C-6342-A13E-941C0C20E787}" sibTransId="{48FAAEAA-DE84-DA42-AD9D-1B99F0C1406F}"/>
    <dgm:cxn modelId="{3A879F4F-82B9-4635-AC20-F13BBAC2D1A0}" type="presOf" srcId="{2B2C8F15-EA6D-4245-B469-55A35C97E780}" destId="{FE7CFE3D-23CF-5A4F-B1CC-A57389FF2656}" srcOrd="0" destOrd="0" presId="urn:microsoft.com/office/officeart/2005/8/layout/chevron1"/>
    <dgm:cxn modelId="{4DF5D51C-F013-4771-9EEA-542F13D01058}" type="presOf" srcId="{284133C0-C684-0640-B1E9-BC9F02463B18}" destId="{B9E90AFD-F26A-BB42-860A-77A8781DA56F}" srcOrd="0" destOrd="0" presId="urn:microsoft.com/office/officeart/2005/8/layout/chevron1"/>
    <dgm:cxn modelId="{568A9B9C-8C98-914D-9CCE-077D6887F364}" srcId="{284133C0-C684-0640-B1E9-BC9F02463B18}" destId="{D5A5F301-469F-A84D-80E4-DE6B8D7D27B5}" srcOrd="0" destOrd="0" parTransId="{7555CFAB-822D-1F4A-A672-D46C49E1CA80}" sibTransId="{F86B393C-BCB1-F84D-AB87-25A830701200}"/>
    <dgm:cxn modelId="{FC3593DB-8E5F-4440-8EB9-CCDBAE9AED4C}" srcId="{90FE8EE4-DCBD-FD42-BDEF-1FEE21CE367C}" destId="{8AEC6385-097E-914C-BE2B-F4DB30886D6F}" srcOrd="0" destOrd="0" parTransId="{36E5243E-35F3-0F47-9506-E7072790C93F}" sibTransId="{A5175449-762D-1E4C-95FD-5F0364186D58}"/>
    <dgm:cxn modelId="{190D3F1E-008C-4330-9662-D5E0831E81EB}" type="presOf" srcId="{8AEC6385-097E-914C-BE2B-F4DB30886D6F}" destId="{EC68388C-4ED5-4943-BE72-9CA7234E8C03}" srcOrd="0" destOrd="0" presId="urn:microsoft.com/office/officeart/2005/8/layout/chevron1"/>
    <dgm:cxn modelId="{D5C080AF-CCEC-404B-9D3E-79CFE86667FE}" type="presOf" srcId="{AFA590ED-CF20-F742-BBDA-16B45FE70091}" destId="{2C9898DB-E372-DE40-9DA4-800B2ED6854D}" srcOrd="0" destOrd="0" presId="urn:microsoft.com/office/officeart/2005/8/layout/chevron1"/>
    <dgm:cxn modelId="{936B3AF1-5266-AF40-929F-BE021F477DCE}" srcId="{2B2C8F15-EA6D-4245-B469-55A35C97E780}" destId="{90FE8EE4-DCBD-FD42-BDEF-1FEE21CE367C}" srcOrd="2" destOrd="0" parTransId="{4146C6B6-19F0-6A41-BB79-C739F5A62995}" sibTransId="{7C76E069-7DCA-3D41-8A72-93E5C9F1DD83}"/>
    <dgm:cxn modelId="{944E827B-9318-A441-9FA9-F75CDFF3844A}" srcId="{2B2C8F15-EA6D-4245-B469-55A35C97E780}" destId="{284133C0-C684-0640-B1E9-BC9F02463B18}" srcOrd="1" destOrd="0" parTransId="{75D9A207-7501-0C4C-B463-068119B51A56}" sibTransId="{30B21AD0-C6C9-9349-9661-C7ED0BAE6FBD}"/>
    <dgm:cxn modelId="{A73131BC-6FA9-45D4-B64E-2B870409F118}" type="presOf" srcId="{9C4529AA-F748-B148-B7F7-86D3798492E5}" destId="{BEE077A4-246B-7E4A-9815-85C06B528214}" srcOrd="0" destOrd="1" presId="urn:microsoft.com/office/officeart/2005/8/layout/chevron1"/>
    <dgm:cxn modelId="{517E5D0E-F151-D645-841A-6BFFABE12E29}" srcId="{787C5A34-19E3-B343-93C1-9F155E5DF785}" destId="{AFA590ED-CF20-F742-BBDA-16B45FE70091}" srcOrd="0" destOrd="0" parTransId="{DD0648E8-D106-894A-A6FF-A6CEED4E1E89}" sibTransId="{CDBDD005-BA1B-BC49-B8EE-EA1BF6FBBA30}"/>
    <dgm:cxn modelId="{1529E28D-18F8-4DD9-970D-8F46C2D84221}" type="presOf" srcId="{787C5A34-19E3-B343-93C1-9F155E5DF785}" destId="{1402FDC7-ECFA-CD4E-99BB-2B0E737FB4DE}" srcOrd="0" destOrd="0" presId="urn:microsoft.com/office/officeart/2005/8/layout/chevron1"/>
    <dgm:cxn modelId="{F036173C-0960-46C5-B111-2922B4D95C77}" type="presOf" srcId="{90FE8EE4-DCBD-FD42-BDEF-1FEE21CE367C}" destId="{0C4664FB-C0F7-C24D-AD6B-C6BB166AF6CB}" srcOrd="0" destOrd="0" presId="urn:microsoft.com/office/officeart/2005/8/layout/chevron1"/>
    <dgm:cxn modelId="{DBC60A99-288E-4D65-92E9-2F7EEB702284}" type="presOf" srcId="{D5A5F301-469F-A84D-80E4-DE6B8D7D27B5}" destId="{BEE077A4-246B-7E4A-9815-85C06B528214}" srcOrd="0" destOrd="0" presId="urn:microsoft.com/office/officeart/2005/8/layout/chevron1"/>
    <dgm:cxn modelId="{28C1C9C7-16DB-5243-9D69-B614DB0B9024}" srcId="{284133C0-C684-0640-B1E9-BC9F02463B18}" destId="{9C4529AA-F748-B148-B7F7-86D3798492E5}" srcOrd="1" destOrd="0" parTransId="{A89E192E-4254-E64A-8D05-E63E27EA9E30}" sibTransId="{4907ECE4-FEFD-B84C-9148-A5F654696247}"/>
    <dgm:cxn modelId="{601BCA6F-AD83-4E10-94EE-C43306F23CF3}" type="presOf" srcId="{DC55D11F-986F-0648-8661-B12ADC431915}" destId="{2C9898DB-E372-DE40-9DA4-800B2ED6854D}" srcOrd="0" destOrd="1" presId="urn:microsoft.com/office/officeart/2005/8/layout/chevron1"/>
    <dgm:cxn modelId="{6653CAE9-C332-4D4E-B6B1-FA3175C6505B}" type="presParOf" srcId="{FE7CFE3D-23CF-5A4F-B1CC-A57389FF2656}" destId="{790D0A28-DCEC-7B4C-A746-2E025B359569}" srcOrd="0" destOrd="0" presId="urn:microsoft.com/office/officeart/2005/8/layout/chevron1"/>
    <dgm:cxn modelId="{43BADF62-4093-4F15-B28F-AAE5FDB63F20}" type="presParOf" srcId="{790D0A28-DCEC-7B4C-A746-2E025B359569}" destId="{1402FDC7-ECFA-CD4E-99BB-2B0E737FB4DE}" srcOrd="0" destOrd="0" presId="urn:microsoft.com/office/officeart/2005/8/layout/chevron1"/>
    <dgm:cxn modelId="{2449101B-CCBB-41FC-B476-C76F4D1D1200}" type="presParOf" srcId="{790D0A28-DCEC-7B4C-A746-2E025B359569}" destId="{2C9898DB-E372-DE40-9DA4-800B2ED6854D}" srcOrd="1" destOrd="0" presId="urn:microsoft.com/office/officeart/2005/8/layout/chevron1"/>
    <dgm:cxn modelId="{01A85913-974E-46A6-89DA-2973FB8CEACB}" type="presParOf" srcId="{FE7CFE3D-23CF-5A4F-B1CC-A57389FF2656}" destId="{6BF91705-FBD8-7B4B-8FFD-BC300ACB4D59}" srcOrd="1" destOrd="0" presId="urn:microsoft.com/office/officeart/2005/8/layout/chevron1"/>
    <dgm:cxn modelId="{FDE65BCC-8176-49D9-A967-123B20D08A33}" type="presParOf" srcId="{FE7CFE3D-23CF-5A4F-B1CC-A57389FF2656}" destId="{E1D8B7C1-840B-B143-9DA7-8ED1487CE28D}" srcOrd="2" destOrd="0" presId="urn:microsoft.com/office/officeart/2005/8/layout/chevron1"/>
    <dgm:cxn modelId="{CF2717AD-FB1C-4C8F-8362-6951BEACA466}" type="presParOf" srcId="{E1D8B7C1-840B-B143-9DA7-8ED1487CE28D}" destId="{B9E90AFD-F26A-BB42-860A-77A8781DA56F}" srcOrd="0" destOrd="0" presId="urn:microsoft.com/office/officeart/2005/8/layout/chevron1"/>
    <dgm:cxn modelId="{F41B72AA-A431-42DB-970A-05B2153300AE}" type="presParOf" srcId="{E1D8B7C1-840B-B143-9DA7-8ED1487CE28D}" destId="{BEE077A4-246B-7E4A-9815-85C06B528214}" srcOrd="1" destOrd="0" presId="urn:microsoft.com/office/officeart/2005/8/layout/chevron1"/>
    <dgm:cxn modelId="{D06B9CA6-6C5C-4EC1-9C6C-A0081844FBA7}" type="presParOf" srcId="{FE7CFE3D-23CF-5A4F-B1CC-A57389FF2656}" destId="{E29AFC12-04D7-6744-AB7F-B04B470472A0}" srcOrd="3" destOrd="0" presId="urn:microsoft.com/office/officeart/2005/8/layout/chevron1"/>
    <dgm:cxn modelId="{F760B000-F182-4D14-A79B-738EA40157C8}" type="presParOf" srcId="{FE7CFE3D-23CF-5A4F-B1CC-A57389FF2656}" destId="{2DB01C42-CEFF-704E-905E-78DA620C84DD}" srcOrd="4" destOrd="0" presId="urn:microsoft.com/office/officeart/2005/8/layout/chevron1"/>
    <dgm:cxn modelId="{C890B72C-9C9A-473F-B5DC-5355549F7BAE}" type="presParOf" srcId="{2DB01C42-CEFF-704E-905E-78DA620C84DD}" destId="{0C4664FB-C0F7-C24D-AD6B-C6BB166AF6CB}" srcOrd="0" destOrd="0" presId="urn:microsoft.com/office/officeart/2005/8/layout/chevron1"/>
    <dgm:cxn modelId="{9864829A-F7F0-47B3-AE40-F44B00384438}" type="presParOf" srcId="{2DB01C42-CEFF-704E-905E-78DA620C84DD}" destId="{EC68388C-4ED5-4943-BE72-9CA7234E8C03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D505A8-C0C5-4C85-9313-BC5B70296564}">
      <dsp:nvSpPr>
        <dsp:cNvPr id="0" name=""/>
        <dsp:cNvSpPr/>
      </dsp:nvSpPr>
      <dsp:spPr>
        <a:xfrm>
          <a:off x="0" y="0"/>
          <a:ext cx="5565020" cy="6450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>
              <a:latin typeface="Arial"/>
              <a:cs typeface="Arial"/>
            </a:rPr>
            <a:t>  </a:t>
          </a:r>
          <a:r>
            <a:rPr lang="en-US" sz="2000" b="0" kern="120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Cyber-Physical Systems</a:t>
          </a:r>
        </a:p>
      </dsp:txBody>
      <dsp:txXfrm>
        <a:off x="1177506" y="0"/>
        <a:ext cx="4387514" cy="645025"/>
      </dsp:txXfrm>
    </dsp:sp>
    <dsp:sp modelId="{4513AB0E-A89D-4D5F-958D-E2B80807F710}">
      <dsp:nvSpPr>
        <dsp:cNvPr id="0" name=""/>
        <dsp:cNvSpPr/>
      </dsp:nvSpPr>
      <dsp:spPr>
        <a:xfrm>
          <a:off x="64502" y="64502"/>
          <a:ext cx="1113004" cy="51602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5607B5-7B79-4430-849B-5F3085C485F1}">
      <dsp:nvSpPr>
        <dsp:cNvPr id="0" name=""/>
        <dsp:cNvSpPr/>
      </dsp:nvSpPr>
      <dsp:spPr>
        <a:xfrm>
          <a:off x="0" y="657061"/>
          <a:ext cx="5565020" cy="6450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>
              <a:latin typeface="Arial"/>
              <a:cs typeface="Arial"/>
            </a:rPr>
            <a:t>  </a:t>
          </a:r>
          <a:r>
            <a:rPr lang="en-US" sz="2000" b="0" kern="120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IT and Cybersecurity</a:t>
          </a:r>
        </a:p>
      </dsp:txBody>
      <dsp:txXfrm>
        <a:off x="1177506" y="657061"/>
        <a:ext cx="4387514" cy="645025"/>
      </dsp:txXfrm>
    </dsp:sp>
    <dsp:sp modelId="{94AC73EB-14A4-4DC0-8D8B-F44F7FC2CCC0}">
      <dsp:nvSpPr>
        <dsp:cNvPr id="0" name=""/>
        <dsp:cNvSpPr/>
      </dsp:nvSpPr>
      <dsp:spPr>
        <a:xfrm>
          <a:off x="64502" y="774030"/>
          <a:ext cx="1113004" cy="51602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/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625976-8429-429C-ADC1-A7D336AFD189}">
      <dsp:nvSpPr>
        <dsp:cNvPr id="0" name=""/>
        <dsp:cNvSpPr/>
      </dsp:nvSpPr>
      <dsp:spPr>
        <a:xfrm>
          <a:off x="0" y="1419056"/>
          <a:ext cx="5565020" cy="6450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  Disaster Resilience</a:t>
          </a:r>
        </a:p>
      </dsp:txBody>
      <dsp:txXfrm>
        <a:off x="1177506" y="1419056"/>
        <a:ext cx="4387514" cy="645025"/>
      </dsp:txXfrm>
    </dsp:sp>
    <dsp:sp modelId="{B6F424C1-8A9C-4FA1-8B8E-0CE8D50EAFED}">
      <dsp:nvSpPr>
        <dsp:cNvPr id="0" name=""/>
        <dsp:cNvSpPr/>
      </dsp:nvSpPr>
      <dsp:spPr>
        <a:xfrm>
          <a:off x="64502" y="1483558"/>
          <a:ext cx="1113004" cy="51602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7660CF-8E6A-4A06-AD8E-1BAF1F72A221}">
      <dsp:nvSpPr>
        <dsp:cNvPr id="0" name=""/>
        <dsp:cNvSpPr/>
      </dsp:nvSpPr>
      <dsp:spPr>
        <a:xfrm>
          <a:off x="0" y="2128584"/>
          <a:ext cx="5565020" cy="6450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>
              <a:latin typeface="Arial"/>
              <a:cs typeface="Arial"/>
            </a:rPr>
            <a:t>  </a:t>
          </a:r>
          <a:r>
            <a:rPr lang="en-US" sz="2000" b="0" kern="120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Advanced Manufacturing</a:t>
          </a:r>
        </a:p>
      </dsp:txBody>
      <dsp:txXfrm>
        <a:off x="1177506" y="2128584"/>
        <a:ext cx="4387514" cy="645025"/>
      </dsp:txXfrm>
    </dsp:sp>
    <dsp:sp modelId="{A37AB424-4978-4F44-8E4B-CBBBC2AD104C}">
      <dsp:nvSpPr>
        <dsp:cNvPr id="0" name=""/>
        <dsp:cNvSpPr/>
      </dsp:nvSpPr>
      <dsp:spPr>
        <a:xfrm>
          <a:off x="64502" y="2193087"/>
          <a:ext cx="1113004" cy="51602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/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F33F4F-F2FE-4B69-8FF3-CD4F51DE34F7}">
      <dsp:nvSpPr>
        <dsp:cNvPr id="0" name=""/>
        <dsp:cNvSpPr/>
      </dsp:nvSpPr>
      <dsp:spPr>
        <a:xfrm>
          <a:off x="0" y="2838112"/>
          <a:ext cx="5565020" cy="6450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>
              <a:latin typeface="Arial"/>
              <a:cs typeface="Arial"/>
            </a:rPr>
            <a:t>  </a:t>
          </a:r>
          <a:r>
            <a:rPr lang="en-US" sz="2000" b="0" kern="120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Healthcare</a:t>
          </a:r>
        </a:p>
      </dsp:txBody>
      <dsp:txXfrm>
        <a:off x="1177506" y="2838112"/>
        <a:ext cx="4387514" cy="645025"/>
      </dsp:txXfrm>
    </dsp:sp>
    <dsp:sp modelId="{2DE89CEA-114C-4288-8950-1B1CAFA99AB3}">
      <dsp:nvSpPr>
        <dsp:cNvPr id="0" name=""/>
        <dsp:cNvSpPr/>
      </dsp:nvSpPr>
      <dsp:spPr>
        <a:xfrm>
          <a:off x="64502" y="2902615"/>
          <a:ext cx="1113004" cy="51602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/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16A309-297F-4DBF-92CA-43710933E9AB}">
      <dsp:nvSpPr>
        <dsp:cNvPr id="0" name=""/>
        <dsp:cNvSpPr/>
      </dsp:nvSpPr>
      <dsp:spPr>
        <a:xfrm>
          <a:off x="0" y="3547640"/>
          <a:ext cx="5565020" cy="6450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>
              <a:latin typeface="Arial"/>
              <a:cs typeface="Arial"/>
            </a:rPr>
            <a:t>  </a:t>
          </a:r>
          <a:r>
            <a:rPr lang="en-US" sz="2000" b="0" kern="120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Forensic Science</a:t>
          </a:r>
        </a:p>
      </dsp:txBody>
      <dsp:txXfrm>
        <a:off x="1177506" y="3547640"/>
        <a:ext cx="4387514" cy="645025"/>
      </dsp:txXfrm>
    </dsp:sp>
    <dsp:sp modelId="{89CA791F-A561-4C56-80AC-3B7747BA31C2}">
      <dsp:nvSpPr>
        <dsp:cNvPr id="0" name=""/>
        <dsp:cNvSpPr/>
      </dsp:nvSpPr>
      <dsp:spPr>
        <a:xfrm>
          <a:off x="64502" y="3612143"/>
          <a:ext cx="1113004" cy="51602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043981-4FEC-472B-A32E-A97D5303267D}">
      <dsp:nvSpPr>
        <dsp:cNvPr id="0" name=""/>
        <dsp:cNvSpPr/>
      </dsp:nvSpPr>
      <dsp:spPr>
        <a:xfrm>
          <a:off x="0" y="4257169"/>
          <a:ext cx="5565020" cy="6450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112713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rPr>
            <a:t>Advanced  Communications</a:t>
          </a:r>
        </a:p>
      </dsp:txBody>
      <dsp:txXfrm>
        <a:off x="1177506" y="4257169"/>
        <a:ext cx="4387514" cy="645025"/>
      </dsp:txXfrm>
    </dsp:sp>
    <dsp:sp modelId="{AF3B092A-B24A-43B6-AE78-E7BCFF9F8334}">
      <dsp:nvSpPr>
        <dsp:cNvPr id="0" name=""/>
        <dsp:cNvSpPr/>
      </dsp:nvSpPr>
      <dsp:spPr>
        <a:xfrm>
          <a:off x="64502" y="4321671"/>
          <a:ext cx="1113004" cy="51602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02FDC7-ECFA-CD4E-99BB-2B0E737FB4DE}">
      <dsp:nvSpPr>
        <dsp:cNvPr id="0" name=""/>
        <dsp:cNvSpPr/>
      </dsp:nvSpPr>
      <dsp:spPr>
        <a:xfrm>
          <a:off x="199" y="134547"/>
          <a:ext cx="2175867" cy="702000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0" kern="1200" dirty="0" smtClean="0">
              <a:solidFill>
                <a:srgbClr val="000000"/>
              </a:solidFill>
            </a:rPr>
            <a:t>Conceptualization</a:t>
          </a:r>
          <a:endParaRPr lang="en-US" sz="1300" b="0" kern="1200" dirty="0">
            <a:solidFill>
              <a:srgbClr val="000000"/>
            </a:solidFill>
          </a:endParaRPr>
        </a:p>
      </dsp:txBody>
      <dsp:txXfrm>
        <a:off x="351199" y="134547"/>
        <a:ext cx="1473867" cy="702000"/>
      </dsp:txXfrm>
    </dsp:sp>
    <dsp:sp modelId="{2C9898DB-E372-DE40-9DA4-800B2ED6854D}">
      <dsp:nvSpPr>
        <dsp:cNvPr id="0" name=""/>
        <dsp:cNvSpPr/>
      </dsp:nvSpPr>
      <dsp:spPr>
        <a:xfrm>
          <a:off x="199" y="924297"/>
          <a:ext cx="1740693" cy="599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0" kern="1200" dirty="0" smtClean="0"/>
            <a:t>Business Case</a:t>
          </a:r>
          <a:endParaRPr lang="en-US" sz="1300" b="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0" kern="1200" dirty="0" smtClean="0"/>
            <a:t>Use Case</a:t>
          </a:r>
          <a:endParaRPr lang="en-US" sz="1300" b="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0" kern="1200" dirty="0" smtClean="0"/>
            <a:t>Requirements</a:t>
          </a:r>
          <a:endParaRPr lang="en-US" sz="1300" b="0" kern="1200" dirty="0"/>
        </a:p>
      </dsp:txBody>
      <dsp:txXfrm>
        <a:off x="199" y="924297"/>
        <a:ext cx="1740693" cy="599625"/>
      </dsp:txXfrm>
    </dsp:sp>
    <dsp:sp modelId="{B9E90AFD-F26A-BB42-860A-77A8781DA56F}">
      <dsp:nvSpPr>
        <dsp:cNvPr id="0" name=""/>
        <dsp:cNvSpPr/>
      </dsp:nvSpPr>
      <dsp:spPr>
        <a:xfrm>
          <a:off x="1960066" y="134547"/>
          <a:ext cx="2175867" cy="702000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0" kern="1200" dirty="0" smtClean="0">
              <a:solidFill>
                <a:srgbClr val="000000"/>
              </a:solidFill>
            </a:rPr>
            <a:t>Realization</a:t>
          </a:r>
          <a:endParaRPr lang="en-US" sz="1300" b="0" kern="1200" dirty="0">
            <a:solidFill>
              <a:srgbClr val="000000"/>
            </a:solidFill>
          </a:endParaRPr>
        </a:p>
      </dsp:txBody>
      <dsp:txXfrm>
        <a:off x="2311066" y="134547"/>
        <a:ext cx="1473867" cy="702000"/>
      </dsp:txXfrm>
    </dsp:sp>
    <dsp:sp modelId="{BEE077A4-246B-7E4A-9815-85C06B528214}">
      <dsp:nvSpPr>
        <dsp:cNvPr id="0" name=""/>
        <dsp:cNvSpPr/>
      </dsp:nvSpPr>
      <dsp:spPr>
        <a:xfrm>
          <a:off x="1960066" y="924297"/>
          <a:ext cx="1740693" cy="599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0" kern="1200" dirty="0" smtClean="0"/>
            <a:t>Design</a:t>
          </a:r>
          <a:endParaRPr lang="en-US" sz="1300" b="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0" kern="1200" dirty="0" smtClean="0"/>
            <a:t>Traceability to Requirements</a:t>
          </a:r>
          <a:endParaRPr lang="en-US" sz="1300" b="0" kern="1200" dirty="0"/>
        </a:p>
      </dsp:txBody>
      <dsp:txXfrm>
        <a:off x="1960066" y="924297"/>
        <a:ext cx="1740693" cy="599625"/>
      </dsp:txXfrm>
    </dsp:sp>
    <dsp:sp modelId="{0C4664FB-C0F7-C24D-AD6B-C6BB166AF6CB}">
      <dsp:nvSpPr>
        <dsp:cNvPr id="0" name=""/>
        <dsp:cNvSpPr/>
      </dsp:nvSpPr>
      <dsp:spPr>
        <a:xfrm>
          <a:off x="3919933" y="134547"/>
          <a:ext cx="2175867" cy="702000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0" kern="1200" dirty="0" smtClean="0">
              <a:solidFill>
                <a:srgbClr val="000000"/>
              </a:solidFill>
            </a:rPr>
            <a:t>Assurance</a:t>
          </a:r>
          <a:endParaRPr lang="en-US" sz="1300" b="0" kern="1200" dirty="0">
            <a:solidFill>
              <a:srgbClr val="000000"/>
            </a:solidFill>
          </a:endParaRPr>
        </a:p>
      </dsp:txBody>
      <dsp:txXfrm>
        <a:off x="4270933" y="134547"/>
        <a:ext cx="1473867" cy="702000"/>
      </dsp:txXfrm>
    </dsp:sp>
    <dsp:sp modelId="{EC68388C-4ED5-4943-BE72-9CA7234E8C03}">
      <dsp:nvSpPr>
        <dsp:cNvPr id="0" name=""/>
        <dsp:cNvSpPr/>
      </dsp:nvSpPr>
      <dsp:spPr>
        <a:xfrm>
          <a:off x="3919933" y="924297"/>
          <a:ext cx="1740693" cy="599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b="0" kern="1200" dirty="0" smtClean="0"/>
            <a:t>Algorithmically Prove Design Meets Requirements</a:t>
          </a:r>
          <a:endParaRPr lang="en-US" sz="1300" b="0" kern="1200" dirty="0"/>
        </a:p>
      </dsp:txBody>
      <dsp:txXfrm>
        <a:off x="3919933" y="924297"/>
        <a:ext cx="1740693" cy="5996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755A85-8CA7-429D-9199-7310C15E75F3}" type="datetimeFigureOut">
              <a:rPr lang="en-US" smtClean="0"/>
              <a:t>3/20/17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0826E7-CD06-4CA4-92EF-785F19B54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885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Donna provides NIST overview and NIST cyber overview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02A33-D6ED-8345-92B5-FE0B6F3F946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625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39104-23DE-430A-AC08-5DC71C5B5D6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822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5627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5264" y="-3509"/>
            <a:ext cx="815741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82716" y="4652796"/>
            <a:ext cx="4764505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0038D-0246-412E-B82A-85192C832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647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0038D-0246-412E-B82A-85192C832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567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0038D-0246-412E-B82A-85192C832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296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47776"/>
            <a:ext cx="10515600" cy="515302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0038D-0246-412E-B82A-85192C832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81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0038D-0246-412E-B82A-85192C832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23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266826"/>
            <a:ext cx="5181600" cy="51149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66826"/>
            <a:ext cx="5181600" cy="511492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0038D-0246-412E-B82A-85192C832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310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0038D-0246-412E-B82A-85192C832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74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0038D-0246-412E-B82A-85192C832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23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0038D-0246-412E-B82A-85192C832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576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0038D-0246-412E-B82A-85192C832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888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0038D-0246-412E-B82A-85192C832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698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47774"/>
            <a:ext cx="10515600" cy="511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55" y="6534150"/>
            <a:ext cx="12189345" cy="323850"/>
          </a:xfrm>
          <a:prstGeom prst="rect">
            <a:avLst/>
          </a:prstGeom>
        </p:spPr>
      </p:pic>
      <p:pic>
        <p:nvPicPr>
          <p:cNvPr id="8" name="Picture 2" descr="ELi Site Logo Banner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2" y="6558613"/>
            <a:ext cx="1371598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1118151" y="6585284"/>
            <a:ext cx="190045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solidFill>
                  <a:srgbClr val="339966"/>
                </a:solidFill>
                <a:latin typeface="Calibri" panose="020F0502020204030204" pitchFamily="34" charset="0"/>
              </a:rPr>
              <a:t>engineering laboratory</a:t>
            </a:r>
            <a:endParaRPr lang="en-US" sz="1600" dirty="0">
              <a:solidFill>
                <a:srgbClr val="339966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489961" y="6566234"/>
            <a:ext cx="5212079" cy="27432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9525" y="6566234"/>
            <a:ext cx="571500" cy="23449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US" sz="1400" kern="1200" smtClean="0">
                <a:solidFill>
                  <a:srgbClr val="339966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fld id="{E4A0038D-0246-412E-B82A-85192C832CB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545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8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38.png"/><Relationship Id="rId11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liftware.com/" TargetMode="External"/><Relationship Id="rId3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5" Type="http://schemas.openxmlformats.org/officeDocument/2006/relationships/image" Target="../media/image21.emf"/><Relationship Id="rId6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5264" y="-3509"/>
            <a:ext cx="8157410" cy="1886097"/>
          </a:xfrm>
        </p:spPr>
        <p:txBody>
          <a:bodyPr>
            <a:normAutofit/>
          </a:bodyPr>
          <a:lstStyle/>
          <a:p>
            <a:r>
              <a:rPr lang="en-US" dirty="0" smtClean="0"/>
              <a:t>Cyber-Physical Systems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Dr. E. R. </a:t>
            </a:r>
            <a:r>
              <a:rPr lang="en-US" dirty="0" err="1" smtClean="0"/>
              <a:t>Griffor</a:t>
            </a:r>
            <a:r>
              <a:rPr lang="en-US" dirty="0" smtClean="0"/>
              <a:t>, Associate Director</a:t>
            </a:r>
          </a:p>
          <a:p>
            <a:r>
              <a:rPr lang="en-US" dirty="0" smtClean="0"/>
              <a:t>US National Institute of  Standards and Technology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0038D-0246-412E-B82A-85192C832CB2}" type="slidenum">
              <a:rPr lang="en-US" smtClean="0"/>
              <a:t>1</a:t>
            </a:fld>
            <a:endParaRPr lang="en-US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3846645" y="1891667"/>
            <a:ext cx="4764505" cy="558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Oxford University – 20Mar2017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655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itle 112"/>
          <p:cNvSpPr>
            <a:spLocks noGrp="1"/>
          </p:cNvSpPr>
          <p:nvPr>
            <p:ph type="title"/>
          </p:nvPr>
        </p:nvSpPr>
        <p:spPr>
          <a:xfrm>
            <a:off x="216239" y="219983"/>
            <a:ext cx="11137561" cy="589436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/>
              <a:t>(NIST-SAE) Applying CPS Framework to </a:t>
            </a:r>
            <a:r>
              <a:rPr lang="en-US" sz="3200" b="1" dirty="0" smtClean="0"/>
              <a:t>Autonomous Vehicles</a:t>
            </a:r>
            <a:endParaRPr lang="en-US" sz="3200" b="1" dirty="0"/>
          </a:p>
        </p:txBody>
      </p:sp>
      <p:sp>
        <p:nvSpPr>
          <p:cNvPr id="77" name="Left Bracket 76"/>
          <p:cNvSpPr/>
          <p:nvPr/>
        </p:nvSpPr>
        <p:spPr>
          <a:xfrm rot="5400000" flipH="1">
            <a:off x="5928241" y="276124"/>
            <a:ext cx="271998" cy="3797319"/>
          </a:xfrm>
          <a:prstGeom prst="leftBracket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87" name="Left Bracket 86"/>
          <p:cNvSpPr/>
          <p:nvPr/>
        </p:nvSpPr>
        <p:spPr>
          <a:xfrm rot="5400000" flipH="1">
            <a:off x="4197591" y="2073778"/>
            <a:ext cx="303850" cy="4236213"/>
          </a:xfrm>
          <a:prstGeom prst="leftBracket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grpSp>
        <p:nvGrpSpPr>
          <p:cNvPr id="2" name="Group 1"/>
          <p:cNvGrpSpPr/>
          <p:nvPr/>
        </p:nvGrpSpPr>
        <p:grpSpPr>
          <a:xfrm>
            <a:off x="381000" y="796308"/>
            <a:ext cx="7486650" cy="3430524"/>
            <a:chOff x="381000" y="796308"/>
            <a:chExt cx="7486650" cy="3430524"/>
          </a:xfrm>
        </p:grpSpPr>
        <p:sp>
          <p:nvSpPr>
            <p:cNvPr id="4" name="Rectangle 3"/>
            <p:cNvSpPr/>
            <p:nvPr/>
          </p:nvSpPr>
          <p:spPr>
            <a:xfrm>
              <a:off x="381000" y="1292680"/>
              <a:ext cx="1638300" cy="895350"/>
            </a:xfrm>
            <a:prstGeom prst="rect">
              <a:avLst/>
            </a:prstGeom>
            <a:solidFill>
              <a:schemeClr val="accent1">
                <a:alpha val="4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schemeClr val="tx1"/>
                  </a:solidFill>
                </a:rPr>
                <a:t>Automotive Trustworthiness Framework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81000" y="3331482"/>
              <a:ext cx="1638300" cy="895350"/>
            </a:xfrm>
            <a:prstGeom prst="rect">
              <a:avLst/>
            </a:prstGeom>
            <a:solidFill>
              <a:schemeClr val="accent1">
                <a:alpha val="4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schemeClr val="tx1"/>
                  </a:solidFill>
                </a:rPr>
                <a:t>Automotive Trustworthiness Testbed Pilot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2314575" y="798451"/>
              <a:ext cx="1718512" cy="1380054"/>
              <a:chOff x="3095625" y="972621"/>
              <a:chExt cx="1718512" cy="1380054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3095625" y="1457325"/>
                <a:ext cx="1638300" cy="895350"/>
              </a:xfrm>
              <a:prstGeom prst="rect">
                <a:avLst/>
              </a:prstGeom>
              <a:solidFill>
                <a:schemeClr val="accent1">
                  <a:alpha val="44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100" b="1" dirty="0" smtClean="0">
                    <a:solidFill>
                      <a:schemeClr val="tx1"/>
                    </a:solidFill>
                  </a:rPr>
                  <a:t>Enumerate, define, document</a:t>
                </a:r>
                <a:r>
                  <a:rPr lang="en-US" sz="1100" b="1" baseline="0" dirty="0" smtClean="0">
                    <a:solidFill>
                      <a:schemeClr val="tx1"/>
                    </a:solidFill>
                  </a:rPr>
                  <a:t> Automotive System Trustworthiness Concerns</a:t>
                </a:r>
                <a:endParaRPr lang="en-US" sz="11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159517" y="972621"/>
                <a:ext cx="165462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/>
                  <a:t>NIST/SAE/OEM</a:t>
                </a:r>
                <a:endParaRPr lang="en-US" sz="1600" b="1" dirty="0"/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6229350" y="798451"/>
              <a:ext cx="1638300" cy="1380054"/>
              <a:chOff x="6534150" y="972621"/>
              <a:chExt cx="1638300" cy="1380054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6534150" y="1457325"/>
                <a:ext cx="1638300" cy="895350"/>
              </a:xfrm>
              <a:prstGeom prst="rect">
                <a:avLst/>
              </a:prstGeom>
              <a:solidFill>
                <a:schemeClr val="accent1">
                  <a:alpha val="44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100" b="1" dirty="0">
                    <a:solidFill>
                      <a:schemeClr val="tx1"/>
                    </a:solidFill>
                  </a:rPr>
                  <a:t>D</a:t>
                </a:r>
                <a:r>
                  <a:rPr lang="en-US" sz="1100" b="1" dirty="0" smtClean="0">
                    <a:solidFill>
                      <a:schemeClr val="tx1"/>
                    </a:solidFill>
                  </a:rPr>
                  <a:t>efine Mapping of System Properties to Assurance Processes (standards, etc.)</a:t>
                </a:r>
                <a:endParaRPr lang="en-US" sz="11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810523" y="972621"/>
                <a:ext cx="113043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smtClean="0"/>
                  <a:t>SAE/OEM</a:t>
                </a:r>
                <a:endParaRPr lang="en-US" sz="1600" b="1"/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4257527" y="796308"/>
              <a:ext cx="1680412" cy="1382197"/>
              <a:chOff x="4838700" y="980003"/>
              <a:chExt cx="1680412" cy="1382197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4838700" y="1466850"/>
                <a:ext cx="1638300" cy="895350"/>
              </a:xfrm>
              <a:prstGeom prst="rect">
                <a:avLst/>
              </a:prstGeom>
              <a:solidFill>
                <a:schemeClr val="accent1">
                  <a:alpha val="44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100" b="1" dirty="0" smtClean="0">
                    <a:solidFill>
                      <a:schemeClr val="tx1"/>
                    </a:solidFill>
                  </a:rPr>
                  <a:t>Enumerate, define, document Automotive System Properties</a:t>
                </a:r>
                <a:endParaRPr lang="en-US" sz="11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4864492" y="980003"/>
                <a:ext cx="165462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/>
                  <a:t>NIST/SAE/OEM</a:t>
                </a:r>
                <a:endParaRPr lang="en-US" sz="1600" b="1" dirty="0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2363229" y="2846242"/>
              <a:ext cx="1920090" cy="1380054"/>
              <a:chOff x="3095625" y="972621"/>
              <a:chExt cx="1920090" cy="1380054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3095625" y="1457325"/>
                <a:ext cx="1920090" cy="895350"/>
              </a:xfrm>
              <a:prstGeom prst="rect">
                <a:avLst/>
              </a:prstGeom>
              <a:solidFill>
                <a:schemeClr val="accent1">
                  <a:alpha val="44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 b="1" dirty="0" smtClean="0">
                    <a:solidFill>
                      <a:schemeClr val="tx1"/>
                    </a:solidFill>
                  </a:rPr>
                  <a:t>Specify Automotive UCEF Testbed with SIM-Wrappers and Configuration</a:t>
                </a:r>
                <a:endParaRPr lang="en-US" sz="12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3159517" y="972621"/>
                <a:ext cx="165462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/>
                  <a:t>NIST/SAE/OEM</a:t>
                </a:r>
                <a:endParaRPr lang="en-US" sz="1600" b="1" dirty="0"/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4721469" y="2640742"/>
              <a:ext cx="1681571" cy="1586090"/>
              <a:chOff x="4838700" y="776110"/>
              <a:chExt cx="1681571" cy="1586090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4838700" y="1466850"/>
                <a:ext cx="1638300" cy="895350"/>
              </a:xfrm>
              <a:prstGeom prst="rect">
                <a:avLst/>
              </a:prstGeom>
              <a:solidFill>
                <a:schemeClr val="accent1">
                  <a:alpha val="44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 b="1" dirty="0" smtClean="0">
                    <a:solidFill>
                      <a:schemeClr val="tx1"/>
                    </a:solidFill>
                  </a:rPr>
                  <a:t>Select targeted </a:t>
                </a:r>
                <a:r>
                  <a:rPr lang="en-US" sz="1200" b="1" dirty="0">
                    <a:solidFill>
                      <a:schemeClr val="tx1"/>
                    </a:solidFill>
                  </a:rPr>
                  <a:t>Use Cases (Automotive Systems</a:t>
                </a:r>
                <a:r>
                  <a:rPr lang="en-US" sz="1200" b="1" dirty="0" smtClean="0">
                    <a:solidFill>
                      <a:schemeClr val="tx1"/>
                    </a:solidFill>
                  </a:rPr>
                  <a:t>) and Test Cases</a:t>
                </a:r>
                <a:endParaRPr lang="en-US" sz="12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4865651" y="776110"/>
                <a:ext cx="165462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/>
                  <a:t>NIST/SAE/OEM</a:t>
                </a:r>
                <a:endParaRPr lang="en-US" sz="1600" b="1" dirty="0"/>
              </a:p>
            </p:txBody>
          </p:sp>
        </p:grpSp>
        <p:cxnSp>
          <p:nvCxnSpPr>
            <p:cNvPr id="51" name="Straight Arrow Connector 50"/>
            <p:cNvCxnSpPr>
              <a:stCxn id="4" idx="3"/>
              <a:endCxn id="17" idx="1"/>
            </p:cNvCxnSpPr>
            <p:nvPr/>
          </p:nvCxnSpPr>
          <p:spPr>
            <a:xfrm flipV="1">
              <a:off x="2019300" y="1730830"/>
              <a:ext cx="295275" cy="9525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>
              <a:stCxn id="17" idx="3"/>
              <a:endCxn id="18" idx="1"/>
            </p:cNvCxnSpPr>
            <p:nvPr/>
          </p:nvCxnSpPr>
          <p:spPr>
            <a:xfrm>
              <a:off x="3952875" y="1730830"/>
              <a:ext cx="304652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>
              <a:stCxn id="19" idx="3"/>
              <a:endCxn id="36" idx="1"/>
            </p:cNvCxnSpPr>
            <p:nvPr/>
          </p:nvCxnSpPr>
          <p:spPr>
            <a:xfrm flipV="1">
              <a:off x="2019300" y="3778621"/>
              <a:ext cx="343929" cy="536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flipV="1">
              <a:off x="5905500" y="1796442"/>
              <a:ext cx="295275" cy="9525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>
              <a:stCxn id="36" idx="3"/>
              <a:endCxn id="42" idx="1"/>
            </p:cNvCxnSpPr>
            <p:nvPr/>
          </p:nvCxnSpPr>
          <p:spPr>
            <a:xfrm>
              <a:off x="4283319" y="3778621"/>
              <a:ext cx="438150" cy="536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Elbow Connector 88"/>
            <p:cNvCxnSpPr>
              <a:stCxn id="77" idx="1"/>
              <a:endCxn id="42" idx="0"/>
            </p:cNvCxnSpPr>
            <p:nvPr/>
          </p:nvCxnSpPr>
          <p:spPr>
            <a:xfrm rot="5400000">
              <a:off x="5292081" y="2559322"/>
              <a:ext cx="1020699" cy="523621"/>
            </a:xfrm>
            <a:prstGeom prst="bentConnector5">
              <a:avLst>
                <a:gd name="adj1" fmla="val 22396"/>
                <a:gd name="adj2" fmla="val -65795"/>
                <a:gd name="adj3" fmla="val 77604"/>
              </a:avLst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4349515" y="820656"/>
            <a:ext cx="7401700" cy="3976613"/>
            <a:chOff x="4349515" y="820656"/>
            <a:chExt cx="7401700" cy="3976613"/>
          </a:xfrm>
        </p:grpSpPr>
        <p:grpSp>
          <p:nvGrpSpPr>
            <p:cNvPr id="30" name="Group 29"/>
            <p:cNvGrpSpPr/>
            <p:nvPr/>
          </p:nvGrpSpPr>
          <p:grpSpPr>
            <a:xfrm>
              <a:off x="10087123" y="820656"/>
              <a:ext cx="1638300" cy="1389579"/>
              <a:chOff x="9925050" y="972621"/>
              <a:chExt cx="1638300" cy="1389579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9925050" y="1466850"/>
                <a:ext cx="1638300" cy="895350"/>
              </a:xfrm>
              <a:prstGeom prst="rect">
                <a:avLst/>
              </a:prstGeom>
              <a:solidFill>
                <a:schemeClr val="accent1">
                  <a:alpha val="44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 b="1" dirty="0" smtClean="0">
                    <a:solidFill>
                      <a:schemeClr val="tx1"/>
                    </a:solidFill>
                  </a:rPr>
                  <a:t>DRAFT System </a:t>
                </a:r>
                <a:r>
                  <a:rPr lang="en-US" sz="1200" b="1" baseline="0" dirty="0" smtClean="0">
                    <a:solidFill>
                      <a:schemeClr val="tx1"/>
                    </a:solidFill>
                  </a:rPr>
                  <a:t>Trustworthiness Report and integrate into J3061</a:t>
                </a:r>
                <a:endParaRPr lang="en-US" sz="12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0201423" y="972621"/>
                <a:ext cx="11116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SAE/OEM</a:t>
                </a:r>
                <a:endParaRPr lang="en-US" b="1" dirty="0"/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8172450" y="820656"/>
              <a:ext cx="1638300" cy="1367374"/>
              <a:chOff x="8229600" y="994826"/>
              <a:chExt cx="1638300" cy="1367374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8229600" y="1466850"/>
                <a:ext cx="1638300" cy="895350"/>
              </a:xfrm>
              <a:prstGeom prst="rect">
                <a:avLst/>
              </a:prstGeom>
              <a:solidFill>
                <a:schemeClr val="accent1">
                  <a:alpha val="44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 b="1" dirty="0" smtClean="0">
                    <a:solidFill>
                      <a:schemeClr val="tx1"/>
                    </a:solidFill>
                  </a:rPr>
                  <a:t>Update Automotive System Development Process</a:t>
                </a:r>
                <a:endParaRPr lang="en-US" sz="12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8505973" y="994826"/>
                <a:ext cx="11116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SAE/OEM</a:t>
                </a:r>
                <a:endParaRPr lang="en-US" b="1" dirty="0"/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7293367" y="2621314"/>
              <a:ext cx="1638300" cy="1808678"/>
              <a:chOff x="6534150" y="972621"/>
              <a:chExt cx="1638300" cy="1808678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6534150" y="1457324"/>
                <a:ext cx="1638300" cy="1323975"/>
              </a:xfrm>
              <a:prstGeom prst="rect">
                <a:avLst/>
              </a:prstGeom>
              <a:solidFill>
                <a:schemeClr val="accent1">
                  <a:alpha val="44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1200" b="1" dirty="0" smtClean="0">
                    <a:solidFill>
                      <a:schemeClr val="tx1"/>
                    </a:solidFill>
                  </a:rPr>
                  <a:t>Models and Simulations</a:t>
                </a:r>
                <a:endParaRPr lang="en-US" sz="1200" b="1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1200" b="1" dirty="0" smtClean="0">
                    <a:solidFill>
                      <a:schemeClr val="tx1"/>
                    </a:solidFill>
                  </a:rPr>
                  <a:t>Experiment Design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1200" b="1" dirty="0" smtClean="0">
                    <a:solidFill>
                      <a:schemeClr val="tx1"/>
                    </a:solidFill>
                  </a:rPr>
                  <a:t>Run and Publish</a:t>
                </a:r>
                <a:endParaRPr lang="en-US" sz="12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6810523" y="972621"/>
                <a:ext cx="11116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smtClean="0"/>
                  <a:t>SAE/OEM</a:t>
                </a:r>
                <a:endParaRPr lang="en-US" b="1"/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10112915" y="2830883"/>
              <a:ext cx="1638300" cy="1389579"/>
              <a:chOff x="9925050" y="972621"/>
              <a:chExt cx="1638300" cy="1389579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9925050" y="1466850"/>
                <a:ext cx="1638300" cy="895350"/>
              </a:xfrm>
              <a:prstGeom prst="rect">
                <a:avLst/>
              </a:prstGeom>
              <a:solidFill>
                <a:schemeClr val="accent1">
                  <a:alpha val="44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200" b="1" dirty="0" smtClean="0">
                    <a:solidFill>
                      <a:schemeClr val="tx1"/>
                    </a:solidFill>
                  </a:rPr>
                  <a:t>Annotate System Trustworthiness Report</a:t>
                </a:r>
                <a:endParaRPr lang="en-US" sz="12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0201423" y="972621"/>
                <a:ext cx="11116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SAE/OEM</a:t>
                </a:r>
                <a:endParaRPr lang="en-US" b="1" dirty="0"/>
              </a:p>
            </p:txBody>
          </p:sp>
        </p:grpSp>
        <p:cxnSp>
          <p:nvCxnSpPr>
            <p:cNvPr id="60" name="Straight Arrow Connector 59"/>
            <p:cNvCxnSpPr/>
            <p:nvPr/>
          </p:nvCxnSpPr>
          <p:spPr>
            <a:xfrm flipV="1">
              <a:off x="7882085" y="1762560"/>
              <a:ext cx="295275" cy="9525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flipV="1">
              <a:off x="9810750" y="1787989"/>
              <a:ext cx="295275" cy="9525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42" idx="3"/>
              <a:endCxn id="39" idx="1"/>
            </p:cNvCxnSpPr>
            <p:nvPr/>
          </p:nvCxnSpPr>
          <p:spPr>
            <a:xfrm flipV="1">
              <a:off x="6359769" y="3768005"/>
              <a:ext cx="933598" cy="11152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>
              <a:stCxn id="39" idx="3"/>
              <a:endCxn id="45" idx="1"/>
            </p:cNvCxnSpPr>
            <p:nvPr/>
          </p:nvCxnSpPr>
          <p:spPr>
            <a:xfrm>
              <a:off x="8931667" y="3768005"/>
              <a:ext cx="1181248" cy="4782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Elbow Connector 101"/>
            <p:cNvCxnSpPr>
              <a:stCxn id="87" idx="1"/>
              <a:endCxn id="39" idx="2"/>
            </p:cNvCxnSpPr>
            <p:nvPr/>
          </p:nvCxnSpPr>
          <p:spPr>
            <a:xfrm rot="16200000" flipH="1">
              <a:off x="6187925" y="2505400"/>
              <a:ext cx="86182" cy="3763001"/>
            </a:xfrm>
            <a:prstGeom prst="bentConnector3">
              <a:avLst>
                <a:gd name="adj1" fmla="val 535183"/>
              </a:avLst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/>
            <p:cNvSpPr txBox="1"/>
            <p:nvPr/>
          </p:nvSpPr>
          <p:spPr>
            <a:xfrm>
              <a:off x="4571023" y="4458715"/>
              <a:ext cx="34351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Go/No-Go: </a:t>
              </a:r>
              <a:r>
                <a:rPr lang="en-US" sz="1600" b="1" smtClean="0"/>
                <a:t>Evaluate potential for Pilot</a:t>
              </a:r>
              <a:endParaRPr lang="en-US" sz="1600" b="1" dirty="0"/>
            </a:p>
          </p:txBody>
        </p:sp>
      </p:grpSp>
      <p:sp>
        <p:nvSpPr>
          <p:cNvPr id="120" name="Rectangle 119"/>
          <p:cNvSpPr/>
          <p:nvPr/>
        </p:nvSpPr>
        <p:spPr>
          <a:xfrm>
            <a:off x="216239" y="1160959"/>
            <a:ext cx="11670961" cy="380564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16239" y="5078010"/>
            <a:ext cx="8329167" cy="1481089"/>
            <a:chOff x="216239" y="5078010"/>
            <a:chExt cx="8329167" cy="1481089"/>
          </a:xfrm>
        </p:grpSpPr>
        <p:sp>
          <p:nvSpPr>
            <p:cNvPr id="13" name="Rectangle 12"/>
            <p:cNvSpPr/>
            <p:nvPr/>
          </p:nvSpPr>
          <p:spPr>
            <a:xfrm>
              <a:off x="2952750" y="5477321"/>
              <a:ext cx="1638300" cy="895350"/>
            </a:xfrm>
            <a:prstGeom prst="rect">
              <a:avLst/>
            </a:prstGeom>
            <a:solidFill>
              <a:schemeClr val="accent1">
                <a:alpha val="4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 smtClean="0">
                  <a:solidFill>
                    <a:schemeClr val="tx1"/>
                  </a:solidFill>
                </a:rPr>
                <a:t>Evaluate potential for additional CPS Aspects</a:t>
              </a:r>
              <a:r>
                <a:rPr lang="en-US" sz="1200" b="1" baseline="0" dirty="0" smtClean="0">
                  <a:solidFill>
                    <a:schemeClr val="tx1"/>
                  </a:solidFill>
                </a:rPr>
                <a:t> beyond Trustworthiness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781800" y="5477321"/>
              <a:ext cx="1638300" cy="895350"/>
            </a:xfrm>
            <a:prstGeom prst="rect">
              <a:avLst/>
            </a:prstGeom>
            <a:solidFill>
              <a:schemeClr val="accent1">
                <a:alpha val="4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 dirty="0" smtClean="0">
                  <a:solidFill>
                    <a:schemeClr val="tx1"/>
                  </a:solidFill>
                </a:rPr>
                <a:t>Repeat above for selected Aspects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81000" y="5477321"/>
              <a:ext cx="1638300" cy="895350"/>
            </a:xfrm>
            <a:prstGeom prst="rect">
              <a:avLst/>
            </a:prstGeom>
            <a:solidFill>
              <a:schemeClr val="accent1">
                <a:alpha val="4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schemeClr val="tx1"/>
                  </a:solidFill>
                </a:rPr>
                <a:t>Extend Automotive CPS Framework Model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cxnSp>
          <p:nvCxnSpPr>
            <p:cNvPr id="65" name="Straight Arrow Connector 64"/>
            <p:cNvCxnSpPr>
              <a:stCxn id="20" idx="3"/>
              <a:endCxn id="13" idx="1"/>
            </p:cNvCxnSpPr>
            <p:nvPr/>
          </p:nvCxnSpPr>
          <p:spPr>
            <a:xfrm>
              <a:off x="2019300" y="5924996"/>
              <a:ext cx="933450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>
              <a:endCxn id="15" idx="1"/>
            </p:cNvCxnSpPr>
            <p:nvPr/>
          </p:nvCxnSpPr>
          <p:spPr>
            <a:xfrm>
              <a:off x="4591050" y="5923983"/>
              <a:ext cx="2190750" cy="1013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/>
            <p:cNvSpPr txBox="1"/>
            <p:nvPr/>
          </p:nvSpPr>
          <p:spPr>
            <a:xfrm>
              <a:off x="5183871" y="5956748"/>
              <a:ext cx="10647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Go/No-Go</a:t>
              </a:r>
              <a:endParaRPr lang="en-US" sz="1600" b="1" dirty="0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216239" y="5098326"/>
              <a:ext cx="8329167" cy="1460773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2952750" y="5078010"/>
              <a:ext cx="16316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NIST/SAE/OEM</a:t>
              </a:r>
              <a:endParaRPr lang="en-US" b="1" dirty="0"/>
            </a:p>
          </p:txBody>
        </p:sp>
      </p:grpSp>
      <p:sp>
        <p:nvSpPr>
          <p:cNvPr id="63" name="Rectangle 62"/>
          <p:cNvSpPr/>
          <p:nvPr/>
        </p:nvSpPr>
        <p:spPr>
          <a:xfrm>
            <a:off x="9962906" y="809419"/>
            <a:ext cx="2067073" cy="4667902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(Optional)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994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927" y="163904"/>
            <a:ext cx="9834956" cy="107235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CPS Framework: Concern-Property Interactions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0038D-0246-412E-B82A-85192C832CB2}" type="slidenum">
              <a:rPr lang="en-US" smtClean="0"/>
              <a:t>11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88968" y="905955"/>
            <a:ext cx="6265079" cy="4254845"/>
            <a:chOff x="88968" y="1460155"/>
            <a:chExt cx="6265079" cy="4254845"/>
          </a:xfrm>
        </p:grpSpPr>
        <p:cxnSp>
          <p:nvCxnSpPr>
            <p:cNvPr id="6" name="Straight Arrow Connector 5"/>
            <p:cNvCxnSpPr>
              <a:stCxn id="7" idx="6"/>
              <a:endCxn id="10" idx="2"/>
            </p:cNvCxnSpPr>
            <p:nvPr/>
          </p:nvCxnSpPr>
          <p:spPr>
            <a:xfrm>
              <a:off x="4499206" y="2598434"/>
              <a:ext cx="1066249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/>
            <p:cNvSpPr/>
            <p:nvPr/>
          </p:nvSpPr>
          <p:spPr>
            <a:xfrm>
              <a:off x="4153765" y="2425714"/>
              <a:ext cx="345440" cy="345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8" name="Oval 7"/>
            <p:cNvSpPr/>
            <p:nvPr/>
          </p:nvSpPr>
          <p:spPr>
            <a:xfrm>
              <a:off x="4153764" y="3595465"/>
              <a:ext cx="345440" cy="345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9" name="Oval 8"/>
            <p:cNvSpPr/>
            <p:nvPr/>
          </p:nvSpPr>
          <p:spPr>
            <a:xfrm>
              <a:off x="5565453" y="3595465"/>
              <a:ext cx="345440" cy="345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0" name="Oval 9"/>
            <p:cNvSpPr/>
            <p:nvPr/>
          </p:nvSpPr>
          <p:spPr>
            <a:xfrm>
              <a:off x="5565454" y="2425714"/>
              <a:ext cx="345440" cy="345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cxnSp>
          <p:nvCxnSpPr>
            <p:cNvPr id="13" name="Straight Arrow Connector 12"/>
            <p:cNvCxnSpPr>
              <a:stCxn id="8" idx="6"/>
              <a:endCxn id="9" idx="2"/>
            </p:cNvCxnSpPr>
            <p:nvPr/>
          </p:nvCxnSpPr>
          <p:spPr>
            <a:xfrm>
              <a:off x="4499205" y="3768185"/>
              <a:ext cx="1066249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2733373" y="2425714"/>
              <a:ext cx="345440" cy="345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3" name="Oval 22"/>
            <p:cNvSpPr/>
            <p:nvPr/>
          </p:nvSpPr>
          <p:spPr>
            <a:xfrm>
              <a:off x="2733374" y="3595972"/>
              <a:ext cx="345440" cy="345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cxnSp>
          <p:nvCxnSpPr>
            <p:cNvPr id="25" name="Straight Arrow Connector 24"/>
            <p:cNvCxnSpPr>
              <a:stCxn id="23" idx="6"/>
              <a:endCxn id="8" idx="2"/>
            </p:cNvCxnSpPr>
            <p:nvPr/>
          </p:nvCxnSpPr>
          <p:spPr>
            <a:xfrm flipV="1">
              <a:off x="3078814" y="3768186"/>
              <a:ext cx="1074950" cy="507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22" idx="6"/>
              <a:endCxn id="7" idx="2"/>
            </p:cNvCxnSpPr>
            <p:nvPr/>
          </p:nvCxnSpPr>
          <p:spPr>
            <a:xfrm>
              <a:off x="3078814" y="2598434"/>
              <a:ext cx="1074951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88968" y="2420468"/>
              <a:ext cx="2486193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 err="1" smtClean="0"/>
                <a:t>Privacy.Predictability</a:t>
              </a:r>
              <a:r>
                <a:rPr lang="en-US" sz="1350" dirty="0" smtClean="0"/>
                <a:t>(</a:t>
              </a:r>
              <a:r>
                <a:rPr lang="en-US" sz="1350" dirty="0" err="1" smtClean="0"/>
                <a:t>Ctrls</a:t>
              </a:r>
              <a:r>
                <a:rPr lang="en-US" sz="1350" dirty="0" smtClean="0"/>
                <a:t>, </a:t>
              </a:r>
              <a:r>
                <a:rPr lang="is-IS" sz="1350" dirty="0" smtClean="0"/>
                <a:t>…, C</a:t>
              </a:r>
              <a:r>
                <a:rPr lang="is-IS" sz="1350" baseline="-25000" dirty="0" smtClean="0"/>
                <a:t>t</a:t>
              </a:r>
              <a:r>
                <a:rPr lang="is-IS" sz="1350" dirty="0" smtClean="0"/>
                <a:t>)</a:t>
              </a:r>
              <a:endParaRPr lang="en-US" sz="135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120696" y="2067808"/>
              <a:ext cx="1233351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/>
                <a:t>Authentication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935031" y="2067808"/>
              <a:ext cx="773481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/>
                <a:t>Controls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69517" y="3590741"/>
              <a:ext cx="2174954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 err="1" smtClean="0"/>
                <a:t>Security.Cybersecurity</a:t>
              </a:r>
              <a:r>
                <a:rPr lang="en-US" sz="1350" dirty="0" smtClean="0"/>
                <a:t>(C,I,A)</a:t>
              </a:r>
              <a:endParaRPr lang="en-US" sz="135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713816" y="3992082"/>
              <a:ext cx="1217769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/>
                <a:t>Confidentiality</a:t>
              </a:r>
              <a:endParaRPr lang="en-US" sz="135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260157" y="3992082"/>
              <a:ext cx="946093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/>
                <a:t>Encryption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4149050" y="4340099"/>
              <a:ext cx="345440" cy="345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40" name="Oval 39"/>
            <p:cNvSpPr/>
            <p:nvPr/>
          </p:nvSpPr>
          <p:spPr>
            <a:xfrm>
              <a:off x="4153764" y="5038274"/>
              <a:ext cx="345440" cy="345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936689" y="4703500"/>
              <a:ext cx="779316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/>
                <a:t>Integrity</a:t>
              </a:r>
              <a:endParaRPr lang="en-US" sz="135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63976" y="5414918"/>
              <a:ext cx="95173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/>
                <a:t>Availability</a:t>
              </a:r>
              <a:endParaRPr lang="en-US" sz="1350" dirty="0"/>
            </a:p>
          </p:txBody>
        </p:sp>
        <p:cxnSp>
          <p:nvCxnSpPr>
            <p:cNvPr id="43" name="Straight Arrow Connector 42"/>
            <p:cNvCxnSpPr>
              <a:stCxn id="23" idx="5"/>
              <a:endCxn id="30" idx="2"/>
            </p:cNvCxnSpPr>
            <p:nvPr/>
          </p:nvCxnSpPr>
          <p:spPr>
            <a:xfrm>
              <a:off x="3028226" y="3890823"/>
              <a:ext cx="1120825" cy="621996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>
              <a:stCxn id="23" idx="4"/>
              <a:endCxn id="40" idx="2"/>
            </p:cNvCxnSpPr>
            <p:nvPr/>
          </p:nvCxnSpPr>
          <p:spPr>
            <a:xfrm>
              <a:off x="2906094" y="3941412"/>
              <a:ext cx="1247670" cy="1269582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3723166" y="1460155"/>
              <a:ext cx="14942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Concern </a:t>
              </a:r>
              <a:r>
                <a:rPr lang="en-US" sz="1600" b="1" dirty="0" smtClean="0"/>
                <a:t>Tree</a:t>
              </a:r>
              <a:endParaRPr lang="en-US" sz="1600" b="1" dirty="0"/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731677" y="5135868"/>
            <a:ext cx="107854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Example Impact </a:t>
            </a:r>
            <a:r>
              <a:rPr lang="en-US" sz="1600" dirty="0" smtClean="0"/>
              <a:t>of one concern on another:</a:t>
            </a:r>
            <a:endParaRPr lang="en-US" sz="1600" dirty="0"/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Calculated using pathways through the up- or down-regulation relationships between the Properties of the CPS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These correspond to derivatives (an incremental change in one results in a negative or positive impact on the other)</a:t>
            </a:r>
            <a:endParaRPr lang="en-US" sz="1600" dirty="0"/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Impact is the ‘integral’ over </a:t>
            </a:r>
            <a:r>
              <a:rPr lang="en-US" sz="1600" dirty="0" smtClean="0"/>
              <a:t>all interaction pathways; T</a:t>
            </a:r>
            <a:r>
              <a:rPr lang="en-US" sz="1600" baseline="-25000" dirty="0" smtClean="0"/>
              <a:t>0 </a:t>
            </a:r>
            <a:r>
              <a:rPr lang="en-US" sz="1600" dirty="0" smtClean="0"/>
              <a:t>topological definition of integral/differential calculus</a:t>
            </a:r>
            <a:endParaRPr lang="en-US" sz="16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7444820" y="905955"/>
            <a:ext cx="3035715" cy="2681968"/>
            <a:chOff x="7444820" y="1460155"/>
            <a:chExt cx="3035715" cy="2681968"/>
          </a:xfrm>
        </p:grpSpPr>
        <p:sp>
          <p:nvSpPr>
            <p:cNvPr id="59" name="TextBox 58"/>
            <p:cNvSpPr txBox="1"/>
            <p:nvPr/>
          </p:nvSpPr>
          <p:spPr>
            <a:xfrm>
              <a:off x="9132089" y="1460155"/>
              <a:ext cx="13484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Interactions</a:t>
              </a:r>
              <a:endParaRPr lang="en-US" sz="1600" b="1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9751067" y="2425714"/>
              <a:ext cx="295274" cy="13388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i</a:t>
              </a:r>
              <a:r>
                <a:rPr lang="en-US" sz="1350" baseline="-25000" dirty="0" smtClean="0"/>
                <a:t>1</a:t>
              </a:r>
              <a:endParaRPr lang="en-US" sz="1350" dirty="0" smtClean="0"/>
            </a:p>
            <a:p>
              <a:r>
                <a:rPr lang="en-US" sz="1350" dirty="0"/>
                <a:t>i</a:t>
              </a:r>
              <a:r>
                <a:rPr lang="en-US" sz="1350" baseline="-25000" dirty="0" smtClean="0"/>
                <a:t>2</a:t>
              </a:r>
              <a:endParaRPr lang="en-US" sz="1350" dirty="0" smtClean="0"/>
            </a:p>
            <a:p>
              <a:r>
                <a:rPr lang="en-US" sz="1350" dirty="0" smtClean="0"/>
                <a:t>.</a:t>
              </a:r>
            </a:p>
            <a:p>
              <a:r>
                <a:rPr lang="en-US" sz="1350" dirty="0" smtClean="0"/>
                <a:t>.</a:t>
              </a:r>
            </a:p>
            <a:p>
              <a:r>
                <a:rPr lang="en-US" sz="1350" dirty="0" smtClean="0"/>
                <a:t>.</a:t>
              </a:r>
            </a:p>
            <a:p>
              <a:r>
                <a:rPr lang="en-US" sz="1350" dirty="0" err="1"/>
                <a:t>i</a:t>
              </a:r>
              <a:r>
                <a:rPr lang="en-US" sz="1350" baseline="-25000" smtClean="0"/>
                <a:t>k</a:t>
              </a:r>
              <a:endParaRPr lang="en-US" sz="1350" dirty="0"/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flipH="1" flipV="1">
              <a:off x="7444820" y="2552876"/>
              <a:ext cx="2290134" cy="218278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flipH="1">
              <a:off x="7451534" y="2780126"/>
              <a:ext cx="2283420" cy="1361997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4499204" y="904905"/>
            <a:ext cx="3988611" cy="3738034"/>
            <a:chOff x="4499204" y="1459105"/>
            <a:chExt cx="3988611" cy="3738034"/>
          </a:xfrm>
        </p:grpSpPr>
        <p:cxnSp>
          <p:nvCxnSpPr>
            <p:cNvPr id="24" name="Straight Arrow Connector 23"/>
            <p:cNvCxnSpPr>
              <a:stCxn id="10" idx="6"/>
            </p:cNvCxnSpPr>
            <p:nvPr/>
          </p:nvCxnSpPr>
          <p:spPr>
            <a:xfrm>
              <a:off x="5910894" y="2044234"/>
              <a:ext cx="947106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6181111" y="2840048"/>
              <a:ext cx="550151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 smtClean="0"/>
                <a:t>[+/-]f</a:t>
              </a:r>
              <a:endParaRPr lang="en-US" sz="1350" dirty="0"/>
            </a:p>
          </p:txBody>
        </p:sp>
        <p:cxnSp>
          <p:nvCxnSpPr>
            <p:cNvPr id="45" name="Straight Arrow Connector 44"/>
            <p:cNvCxnSpPr>
              <a:stCxn id="9" idx="6"/>
              <a:endCxn id="48" idx="2"/>
            </p:cNvCxnSpPr>
            <p:nvPr/>
          </p:nvCxnSpPr>
          <p:spPr>
            <a:xfrm>
              <a:off x="5910893" y="3754330"/>
              <a:ext cx="947107" cy="13855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/>
            <p:cNvSpPr/>
            <p:nvPr/>
          </p:nvSpPr>
          <p:spPr>
            <a:xfrm>
              <a:off x="6858000" y="2425714"/>
              <a:ext cx="345440" cy="3454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48" name="Oval 47"/>
            <p:cNvSpPr/>
            <p:nvPr/>
          </p:nvSpPr>
          <p:spPr>
            <a:xfrm>
              <a:off x="6858000" y="3595465"/>
              <a:ext cx="345440" cy="3454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806907" y="4004406"/>
              <a:ext cx="447623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 smtClean="0"/>
                <a:t>AES</a:t>
              </a:r>
              <a:endParaRPr lang="en-US" sz="1350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654701" y="2061952"/>
              <a:ext cx="63799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smtClean="0"/>
                <a:t>OAuth</a:t>
              </a:r>
              <a:endParaRPr lang="en-US" sz="1350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519361" y="3007375"/>
              <a:ext cx="1022716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 smtClean="0"/>
                <a:t>Interactions</a:t>
              </a:r>
              <a:endParaRPr lang="en-US" sz="1350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863379" y="1459105"/>
              <a:ext cx="26244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smtClean="0"/>
                <a:t>Properties/Requirements</a:t>
              </a:r>
              <a:endParaRPr lang="en-US" sz="1600" b="1" dirty="0"/>
            </a:p>
          </p:txBody>
        </p:sp>
        <p:cxnSp>
          <p:nvCxnSpPr>
            <p:cNvPr id="5" name="Curved Connector 4"/>
            <p:cNvCxnSpPr>
              <a:stCxn id="46" idx="6"/>
              <a:endCxn id="48" idx="6"/>
            </p:cNvCxnSpPr>
            <p:nvPr/>
          </p:nvCxnSpPr>
          <p:spPr>
            <a:xfrm>
              <a:off x="7203440" y="2598434"/>
              <a:ext cx="12700" cy="1169751"/>
            </a:xfrm>
            <a:prstGeom prst="curvedConnector3">
              <a:avLst>
                <a:gd name="adj1" fmla="val 1098701"/>
              </a:avLst>
            </a:prstGeom>
            <a:ln w="38100">
              <a:solidFill>
                <a:srgbClr val="00B05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>
              <a:stCxn id="46" idx="2"/>
              <a:endCxn id="48" idx="2"/>
            </p:cNvCxnSpPr>
            <p:nvPr/>
          </p:nvCxnSpPr>
          <p:spPr>
            <a:xfrm rot="10800000" flipV="1">
              <a:off x="6858000" y="2598433"/>
              <a:ext cx="12700" cy="1169751"/>
            </a:xfrm>
            <a:prstGeom prst="curvedConnector3">
              <a:avLst>
                <a:gd name="adj1" fmla="val 1379220"/>
              </a:avLst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7292696" y="3243596"/>
              <a:ext cx="57900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 smtClean="0"/>
                <a:t>[+/-]g</a:t>
              </a:r>
              <a:endParaRPr lang="en-US" sz="1350" dirty="0"/>
            </a:p>
          </p:txBody>
        </p:sp>
        <p:cxnSp>
          <p:nvCxnSpPr>
            <p:cNvPr id="67" name="Straight Arrow Connector 66"/>
            <p:cNvCxnSpPr>
              <a:stCxn id="40" idx="6"/>
              <a:endCxn id="48" idx="2"/>
            </p:cNvCxnSpPr>
            <p:nvPr/>
          </p:nvCxnSpPr>
          <p:spPr>
            <a:xfrm flipV="1">
              <a:off x="4499204" y="3768185"/>
              <a:ext cx="2358796" cy="1428954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9982200" y="3553298"/>
            <a:ext cx="2175335" cy="942250"/>
            <a:chOff x="9982200" y="4107498"/>
            <a:chExt cx="2175335" cy="942250"/>
          </a:xfrm>
        </p:grpSpPr>
        <p:sp>
          <p:nvSpPr>
            <p:cNvPr id="70" name="TextBox 69"/>
            <p:cNvSpPr txBox="1"/>
            <p:nvPr/>
          </p:nvSpPr>
          <p:spPr>
            <a:xfrm>
              <a:off x="10008100" y="4107498"/>
              <a:ext cx="18041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Legend</a:t>
              </a:r>
            </a:p>
            <a:p>
              <a:r>
                <a:rPr lang="en-US" dirty="0"/>
                <a:t>	</a:t>
              </a:r>
              <a:r>
                <a:rPr lang="en-US" dirty="0" smtClean="0"/>
                <a:t>‘meets’</a:t>
              </a:r>
              <a:endParaRPr lang="en-US" dirty="0"/>
            </a:p>
          </p:txBody>
        </p:sp>
        <p:cxnSp>
          <p:nvCxnSpPr>
            <p:cNvPr id="71" name="Straight Arrow Connector 70"/>
            <p:cNvCxnSpPr/>
            <p:nvPr/>
          </p:nvCxnSpPr>
          <p:spPr>
            <a:xfrm>
              <a:off x="9982200" y="4576203"/>
              <a:ext cx="583367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10008100" y="4680416"/>
              <a:ext cx="21494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	</a:t>
              </a:r>
              <a:r>
                <a:rPr lang="en-US" dirty="0" smtClean="0"/>
                <a:t>‘addresses’</a:t>
              </a:r>
              <a:endParaRPr lang="en-US" dirty="0"/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>
              <a:off x="9982200" y="4885885"/>
              <a:ext cx="583367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92825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107" y="300222"/>
            <a:ext cx="10515600" cy="1325563"/>
          </a:xfrm>
        </p:spPr>
        <p:txBody>
          <a:bodyPr/>
          <a:lstStyle/>
          <a:p>
            <a:r>
              <a:rPr lang="en-US" dirty="0" smtClean="0"/>
              <a:t>IT- </a:t>
            </a:r>
            <a:r>
              <a:rPr lang="en-US" dirty="0"/>
              <a:t>vs </a:t>
            </a:r>
            <a:r>
              <a:rPr lang="en-US" dirty="0" smtClean="0"/>
              <a:t>CPS-Based Risk Mitigation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0822" y="2909272"/>
            <a:ext cx="17698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IT System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5111" y="3494047"/>
            <a:ext cx="1463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IoT/CPS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2295565" y="2145822"/>
          <a:ext cx="4019510" cy="19848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8137">
                  <a:extLst>
                    <a:ext uri="{9D8B030D-6E8A-4147-A177-3AD203B41FA5}">
                      <a16:colId xmlns:a16="http://schemas.microsoft.com/office/drawing/2014/main" xmlns="" val="2244043564"/>
                    </a:ext>
                  </a:extLst>
                </a:gridCol>
                <a:gridCol w="1911373">
                  <a:extLst>
                    <a:ext uri="{9D8B030D-6E8A-4147-A177-3AD203B41FA5}">
                      <a16:colId xmlns:a16="http://schemas.microsoft.com/office/drawing/2014/main" xmlns="" val="1196313199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Primary Impact of Failure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112109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Digital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Physical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31536055"/>
                  </a:ext>
                </a:extLst>
              </a:tr>
              <a:tr h="56943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61179115"/>
                  </a:ext>
                </a:extLst>
              </a:tr>
              <a:tr h="5619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64775923"/>
                  </a:ext>
                </a:extLst>
              </a:tr>
            </a:tbl>
          </a:graphicData>
        </a:graphic>
      </p:graphicFrame>
      <p:sp>
        <p:nvSpPr>
          <p:cNvPr id="9" name="L-Shape 8"/>
          <p:cNvSpPr/>
          <p:nvPr/>
        </p:nvSpPr>
        <p:spPr>
          <a:xfrm rot="18871598">
            <a:off x="3190915" y="3166754"/>
            <a:ext cx="285750" cy="123825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-Shape 9"/>
          <p:cNvSpPr/>
          <p:nvPr/>
        </p:nvSpPr>
        <p:spPr>
          <a:xfrm rot="18871598">
            <a:off x="3190916" y="3722971"/>
            <a:ext cx="285750" cy="123825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-Shape 10"/>
          <p:cNvSpPr/>
          <p:nvPr/>
        </p:nvSpPr>
        <p:spPr>
          <a:xfrm rot="18871598">
            <a:off x="5218655" y="3722972"/>
            <a:ext cx="285750" cy="123825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6581817" y="2145822"/>
          <a:ext cx="5095833" cy="19785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8611">
                  <a:extLst>
                    <a:ext uri="{9D8B030D-6E8A-4147-A177-3AD203B41FA5}">
                      <a16:colId xmlns:a16="http://schemas.microsoft.com/office/drawing/2014/main" xmlns="" val="1398102486"/>
                    </a:ext>
                  </a:extLst>
                </a:gridCol>
                <a:gridCol w="1698611">
                  <a:extLst>
                    <a:ext uri="{9D8B030D-6E8A-4147-A177-3AD203B41FA5}">
                      <a16:colId xmlns:a16="http://schemas.microsoft.com/office/drawing/2014/main" xmlns="" val="1802214198"/>
                    </a:ext>
                  </a:extLst>
                </a:gridCol>
                <a:gridCol w="1698611">
                  <a:extLst>
                    <a:ext uri="{9D8B030D-6E8A-4147-A177-3AD203B41FA5}">
                      <a16:colId xmlns:a16="http://schemas.microsoft.com/office/drawing/2014/main" xmlns="" val="884448199"/>
                    </a:ext>
                  </a:extLst>
                </a:gridCol>
              </a:tblGrid>
              <a:tr h="464028"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Mitigation Mechanisms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451887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Digital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Analog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Physical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69847798"/>
                  </a:ext>
                </a:extLst>
              </a:tr>
              <a:tr h="57531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93648630"/>
                  </a:ext>
                </a:extLst>
              </a:tr>
              <a:tr h="5429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21998101"/>
                  </a:ext>
                </a:extLst>
              </a:tr>
            </a:tbl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7386305" y="3098015"/>
            <a:ext cx="3565985" cy="835203"/>
            <a:chOff x="7386305" y="3098015"/>
            <a:chExt cx="3565985" cy="835203"/>
          </a:xfrm>
        </p:grpSpPr>
        <p:sp>
          <p:nvSpPr>
            <p:cNvPr id="13" name="L-Shape 12"/>
            <p:cNvSpPr/>
            <p:nvPr/>
          </p:nvSpPr>
          <p:spPr>
            <a:xfrm rot="18871598">
              <a:off x="7305343" y="3178977"/>
              <a:ext cx="285750" cy="123825"/>
            </a:xfrm>
            <a:prstGeom prst="corne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L-Shape 13"/>
            <p:cNvSpPr/>
            <p:nvPr/>
          </p:nvSpPr>
          <p:spPr>
            <a:xfrm rot="18871598">
              <a:off x="7354401" y="3724521"/>
              <a:ext cx="285750" cy="123825"/>
            </a:xfrm>
            <a:prstGeom prst="corne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L-Shape 14"/>
            <p:cNvSpPr/>
            <p:nvPr/>
          </p:nvSpPr>
          <p:spPr>
            <a:xfrm rot="18871598">
              <a:off x="9048771" y="3728430"/>
              <a:ext cx="285750" cy="123825"/>
            </a:xfrm>
            <a:prstGeom prst="corne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L-Shape 4"/>
            <p:cNvSpPr/>
            <p:nvPr/>
          </p:nvSpPr>
          <p:spPr>
            <a:xfrm rot="18871598">
              <a:off x="10747503" y="3724522"/>
              <a:ext cx="285750" cy="123825"/>
            </a:xfrm>
            <a:prstGeom prst="corne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Oval 16"/>
          <p:cNvSpPr/>
          <p:nvPr/>
        </p:nvSpPr>
        <p:spPr>
          <a:xfrm>
            <a:off x="6885509" y="2472262"/>
            <a:ext cx="1085850" cy="1803359"/>
          </a:xfrm>
          <a:prstGeom prst="ellipse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rot="16200000">
            <a:off x="8734006" y="1605637"/>
            <a:ext cx="1085850" cy="464904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686931" y="2484485"/>
            <a:ext cx="1328140" cy="180335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793036" y="4879951"/>
            <a:ext cx="63982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 smtClean="0"/>
              <a:t>“Better cybersecurity through </a:t>
            </a:r>
            <a:r>
              <a:rPr lang="en-US" sz="2800" i="1" dirty="0" smtClean="0"/>
              <a:t>physics!</a:t>
            </a:r>
            <a:r>
              <a:rPr lang="en-US" sz="2800" i="1" dirty="0" smtClean="0"/>
              <a:t>” 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190567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animBg="1"/>
      <p:bldP spid="10" grpId="0" animBg="1"/>
      <p:bldP spid="11" grpId="0" animBg="1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NIST Activities: CPS Framework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i="1" dirty="0" smtClean="0">
                <a:solidFill>
                  <a:srgbClr val="800000"/>
                </a:solidFill>
              </a:rPr>
              <a:t>Dimensional Analysis </a:t>
            </a:r>
            <a:r>
              <a:rPr lang="en-US" sz="3200" dirty="0" smtClean="0"/>
              <a:t>of the Model of a CPS, e.g. </a:t>
            </a:r>
            <a:r>
              <a:rPr lang="en-US" sz="3200" dirty="0" smtClean="0"/>
              <a:t>Safety and HARA</a:t>
            </a:r>
          </a:p>
          <a:p>
            <a:pPr lvl="1"/>
            <a:r>
              <a:rPr lang="en-US" sz="2800" b="1" i="1" dirty="0" smtClean="0">
                <a:solidFill>
                  <a:srgbClr val="800000"/>
                </a:solidFill>
              </a:rPr>
              <a:t>Concern-specific abstractions </a:t>
            </a:r>
            <a:r>
              <a:rPr lang="en-US" sz="2800" b="1" i="1" dirty="0">
                <a:solidFill>
                  <a:srgbClr val="800000"/>
                </a:solidFill>
              </a:rPr>
              <a:t>and methodology</a:t>
            </a:r>
            <a:endParaRPr lang="en-US" sz="2800" b="1" i="1" dirty="0" smtClean="0">
              <a:solidFill>
                <a:srgbClr val="800000"/>
              </a:solidFill>
            </a:endParaRPr>
          </a:p>
          <a:p>
            <a:pPr lvl="1"/>
            <a:r>
              <a:rPr lang="en-US" sz="2800" dirty="0" smtClean="0"/>
              <a:t>Concern Tree: </a:t>
            </a:r>
            <a:r>
              <a:rPr lang="en-US" sz="2800" b="1" i="1" dirty="0" smtClean="0">
                <a:solidFill>
                  <a:srgbClr val="800000"/>
                </a:solidFill>
              </a:rPr>
              <a:t>Decomposition and Composition of Concerns</a:t>
            </a:r>
          </a:p>
          <a:p>
            <a:r>
              <a:rPr lang="en-US" sz="3200" dirty="0" smtClean="0"/>
              <a:t>CPS Framework Open Source Project</a:t>
            </a:r>
            <a:endParaRPr lang="en-US" sz="3200" dirty="0" smtClean="0"/>
          </a:p>
          <a:p>
            <a:pPr lvl="1"/>
            <a:r>
              <a:rPr lang="en-US" sz="2800" b="1" i="1" dirty="0" smtClean="0">
                <a:solidFill>
                  <a:srgbClr val="800000"/>
                </a:solidFill>
              </a:rPr>
              <a:t>UML/XML </a:t>
            </a:r>
            <a:r>
              <a:rPr lang="en-US" sz="2800" b="1" i="1" dirty="0">
                <a:solidFill>
                  <a:srgbClr val="800000"/>
                </a:solidFill>
              </a:rPr>
              <a:t>C</a:t>
            </a:r>
            <a:r>
              <a:rPr lang="en-US" sz="2800" b="1" i="1" dirty="0" smtClean="0">
                <a:solidFill>
                  <a:srgbClr val="800000"/>
                </a:solidFill>
              </a:rPr>
              <a:t>omposite Model</a:t>
            </a:r>
            <a:r>
              <a:rPr lang="en-US" sz="2800" dirty="0" smtClean="0"/>
              <a:t>: Framework + Use Case</a:t>
            </a:r>
            <a:endParaRPr lang="en-US" sz="2800" dirty="0" smtClean="0"/>
          </a:p>
          <a:p>
            <a:pPr lvl="1"/>
            <a:r>
              <a:rPr lang="en-US" sz="2800" b="1" i="1" dirty="0" smtClean="0">
                <a:solidFill>
                  <a:srgbClr val="800000"/>
                </a:solidFill>
              </a:rPr>
              <a:t>XSLT Presentation </a:t>
            </a:r>
            <a:r>
              <a:rPr lang="en-US" sz="2800" dirty="0" smtClean="0"/>
              <a:t>of XML Model to make (should be ‘two-way’, compar</a:t>
            </a:r>
            <a:r>
              <a:rPr lang="en-US" sz="2800" dirty="0" smtClean="0"/>
              <a:t>e </a:t>
            </a:r>
            <a:r>
              <a:rPr lang="en-US" sz="2800" dirty="0" smtClean="0"/>
              <a:t>LaTeX vs. typeset text</a:t>
            </a:r>
            <a:endParaRPr lang="en-US" sz="2800" dirty="0" smtClean="0"/>
          </a:p>
          <a:p>
            <a:pPr lvl="1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14030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0038D-0246-412E-B82A-85192C832CB2}" type="slidenum">
              <a:rPr lang="en-US" smtClean="0"/>
              <a:t>14</a:t>
            </a:fld>
            <a:endParaRPr lang="en-US"/>
          </a:p>
        </p:txBody>
      </p:sp>
      <p:pic>
        <p:nvPicPr>
          <p:cNvPr id="2050" name="Picture 2" descr="http://www.keygentotal.net/picture/188829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83" y="1566633"/>
            <a:ext cx="3810000" cy="217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XMLSp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18"/>
          <a:stretch/>
        </p:blipFill>
        <p:spPr bwMode="auto">
          <a:xfrm>
            <a:off x="5275311" y="1665578"/>
            <a:ext cx="5200503" cy="197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8/88/TortoiseGit_logo.svg/1280px-TortoiseGit_logo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363" y="4436781"/>
            <a:ext cx="3263986" cy="188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3463" y="4575438"/>
            <a:ext cx="3124200" cy="14668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1539" y="1179130"/>
            <a:ext cx="3459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Enterprise Architect: UML Editor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851479" y="1157249"/>
            <a:ext cx="3711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XMLSpy</a:t>
            </a:r>
            <a:r>
              <a:rPr lang="en-US" dirty="0" smtClean="0"/>
              <a:t>: XML/XMLSchema Editor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173972" y="4206106"/>
            <a:ext cx="319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TortoiseGit</a:t>
            </a:r>
            <a:r>
              <a:rPr lang="en-US" dirty="0" smtClean="0"/>
              <a:t>: Windows </a:t>
            </a:r>
            <a:r>
              <a:rPr lang="en-US" dirty="0" err="1" smtClean="0"/>
              <a:t>GitTool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611135" y="4252115"/>
            <a:ext cx="3711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Notepadd</a:t>
            </a:r>
            <a:r>
              <a:rPr lang="en-US" dirty="0" smtClean="0"/>
              <a:t>++:  Programmers Editor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837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9"/>
          <p:cNvSpPr txBox="1">
            <a:spLocks noChangeArrowheads="1"/>
          </p:cNvSpPr>
          <p:nvPr/>
        </p:nvSpPr>
        <p:spPr bwMode="auto">
          <a:xfrm>
            <a:off x="5402649" y="3829796"/>
            <a:ext cx="1685527" cy="53567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1F497D"/>
                </a:solidFill>
                <a:latin typeface="Cambria" charset="0"/>
                <a:ea typeface="ÇlÇr ñæí©" charset="0"/>
              </a:rPr>
              <a:t>Standardized XML Schema</a:t>
            </a:r>
            <a:endParaRPr lang="en-US" sz="1200" b="1" dirty="0">
              <a:solidFill>
                <a:srgbClr val="1F497D"/>
              </a:solidFill>
              <a:latin typeface="Cambria" charset="0"/>
              <a:ea typeface="ÇlÇr ñæí©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1F497D"/>
              </a:solidFill>
              <a:latin typeface="Times New Roman" charset="0"/>
              <a:ea typeface="ÇlÇr ñæí©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1F497D"/>
              </a:solidFill>
              <a:latin typeface="Times New Roman" charset="0"/>
              <a:ea typeface="ÇlÇr ñæí©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1F497D"/>
              </a:solidFill>
              <a:latin typeface="Times New Roman" charset="0"/>
              <a:ea typeface="ÇlÇr ñæí©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1F497D"/>
              </a:solidFill>
              <a:latin typeface="Times New Roman" charset="0"/>
              <a:ea typeface="ÇlÇr ñæí©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1F497D"/>
              </a:solidFill>
              <a:latin typeface="Times New Roman" charset="0"/>
              <a:ea typeface="ÇlÇr ñæí©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Derivation of a Union of Technologies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733931" y="6492876"/>
            <a:ext cx="414392" cy="365125"/>
          </a:xfrm>
        </p:spPr>
        <p:txBody>
          <a:bodyPr/>
          <a:lstStyle/>
          <a:p>
            <a:pPr>
              <a:defRPr/>
            </a:pPr>
            <a:fld id="{EFFB2A28-3F2F-4C12-B2ED-609E540B2F6A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2757917" y="1321299"/>
            <a:ext cx="2661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IEC 62559 Methodology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5651" y="1899866"/>
            <a:ext cx="3383768" cy="1823183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6042990" y="1374446"/>
            <a:ext cx="3852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NIST CPS Framework Methodology</a:t>
            </a:r>
          </a:p>
        </p:txBody>
      </p:sp>
      <p:graphicFrame>
        <p:nvGraphicFramePr>
          <p:cNvPr id="78" name="Diagram 77"/>
          <p:cNvGraphicFramePr/>
          <p:nvPr>
            <p:extLst/>
          </p:nvPr>
        </p:nvGraphicFramePr>
        <p:xfrm>
          <a:off x="3253687" y="4460871"/>
          <a:ext cx="6096000" cy="1658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9" name="Picture 7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1374" y="1899867"/>
            <a:ext cx="3421683" cy="1823821"/>
          </a:xfrm>
          <a:prstGeom prst="rect">
            <a:avLst/>
          </a:prstGeom>
        </p:spPr>
      </p:pic>
      <p:cxnSp>
        <p:nvCxnSpPr>
          <p:cNvPr id="81" name="Straight Connector 80"/>
          <p:cNvCxnSpPr>
            <a:stCxn id="79" idx="2"/>
            <a:endCxn id="78" idx="0"/>
          </p:cNvCxnSpPr>
          <p:nvPr/>
        </p:nvCxnSpPr>
        <p:spPr>
          <a:xfrm>
            <a:off x="3742215" y="3723687"/>
            <a:ext cx="2559472" cy="737184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>
            <a:endCxn id="74" idx="2"/>
          </p:cNvCxnSpPr>
          <p:nvPr/>
        </p:nvCxnSpPr>
        <p:spPr>
          <a:xfrm flipV="1">
            <a:off x="6270465" y="3723049"/>
            <a:ext cx="2007071" cy="737823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Plus 3"/>
          <p:cNvSpPr/>
          <p:nvPr/>
        </p:nvSpPr>
        <p:spPr>
          <a:xfrm>
            <a:off x="5585789" y="2306374"/>
            <a:ext cx="914400" cy="914400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09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Word Use Case Template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B2A28-3F2F-4C12-B2ED-609E540B2F6A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916" y="1076326"/>
            <a:ext cx="6172200" cy="500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042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CPS Framework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0038D-0246-412E-B82A-85192C832CB2}" type="slidenum">
              <a:rPr lang="en-US" smtClean="0"/>
              <a:t>17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101675" y="1962103"/>
            <a:ext cx="6945115" cy="3664974"/>
            <a:chOff x="146267" y="175506"/>
            <a:chExt cx="5720752" cy="3018871"/>
          </a:xfrm>
        </p:grpSpPr>
        <p:grpSp>
          <p:nvGrpSpPr>
            <p:cNvPr id="5" name="Group 4"/>
            <p:cNvGrpSpPr/>
            <p:nvPr/>
          </p:nvGrpSpPr>
          <p:grpSpPr>
            <a:xfrm>
              <a:off x="1344440" y="175506"/>
              <a:ext cx="4522579" cy="2827864"/>
              <a:chOff x="834390" y="175506"/>
              <a:chExt cx="4522579" cy="2827864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2156460" y="175506"/>
                <a:ext cx="3149918" cy="39624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 smtClean="0"/>
                  <a:t>Facets</a:t>
                </a:r>
                <a:endParaRPr lang="en-US" sz="2800" dirty="0"/>
              </a:p>
            </p:txBody>
          </p:sp>
          <p:sp>
            <p:nvSpPr>
              <p:cNvPr id="15" name="Rectangle 14"/>
              <p:cNvSpPr/>
              <p:nvPr/>
            </p:nvSpPr>
            <p:spPr>
              <a:xfrm rot="16200000">
                <a:off x="-29673" y="1743067"/>
                <a:ext cx="2124366" cy="39624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 smtClean="0"/>
                  <a:t>Aspects</a:t>
                </a:r>
                <a:endParaRPr lang="en-US" sz="2800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2156460" y="576908"/>
                <a:ext cx="1051560" cy="302096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00" dirty="0" smtClean="0">
                    <a:solidFill>
                      <a:schemeClr val="tx1"/>
                    </a:solidFill>
                  </a:rPr>
                  <a:t>Conceptualization</a:t>
                </a:r>
                <a:endParaRPr lang="en-US" sz="1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3208020" y="576908"/>
                <a:ext cx="1051560" cy="302096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00" dirty="0" smtClean="0">
                    <a:solidFill>
                      <a:schemeClr val="tx1"/>
                    </a:solidFill>
                  </a:rPr>
                  <a:t>Realization</a:t>
                </a:r>
                <a:endParaRPr lang="en-US" sz="1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4259580" y="576908"/>
                <a:ext cx="1051560" cy="302096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000" dirty="0" smtClean="0">
                    <a:solidFill>
                      <a:schemeClr val="tx1"/>
                    </a:solidFill>
                  </a:rPr>
                  <a:t>Assurance</a:t>
                </a:r>
                <a:endParaRPr lang="en-US" sz="100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9" name="Group 18"/>
              <p:cNvGrpSpPr/>
              <p:nvPr/>
            </p:nvGrpSpPr>
            <p:grpSpPr>
              <a:xfrm>
                <a:off x="1226820" y="879004"/>
                <a:ext cx="929640" cy="708660"/>
                <a:chOff x="1226820" y="879004"/>
                <a:chExt cx="929640" cy="708660"/>
              </a:xfrm>
            </p:grpSpPr>
            <p:sp>
              <p:nvSpPr>
                <p:cNvPr id="39" name="Rectangle 38"/>
                <p:cNvSpPr/>
                <p:nvPr/>
              </p:nvSpPr>
              <p:spPr>
                <a:xfrm>
                  <a:off x="1226820" y="879004"/>
                  <a:ext cx="929640" cy="236220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000" dirty="0" smtClean="0">
                      <a:solidFill>
                        <a:schemeClr val="tx1"/>
                      </a:solidFill>
                    </a:rPr>
                    <a:t>Functional</a:t>
                  </a:r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1226820" y="1115224"/>
                  <a:ext cx="929640" cy="236220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000" dirty="0" smtClean="0">
                      <a:solidFill>
                        <a:schemeClr val="tx1"/>
                      </a:solidFill>
                    </a:rPr>
                    <a:t>Business</a:t>
                  </a:r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1" name="Rectangle 40"/>
                <p:cNvSpPr/>
                <p:nvPr/>
              </p:nvSpPr>
              <p:spPr>
                <a:xfrm>
                  <a:off x="1226820" y="1351444"/>
                  <a:ext cx="929640" cy="236220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000" dirty="0" smtClean="0">
                      <a:solidFill>
                        <a:schemeClr val="tx1"/>
                      </a:solidFill>
                    </a:rPr>
                    <a:t>Human</a:t>
                  </a:r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20" name="Group 19"/>
              <p:cNvGrpSpPr/>
              <p:nvPr/>
            </p:nvGrpSpPr>
            <p:grpSpPr>
              <a:xfrm>
                <a:off x="1226820" y="1588889"/>
                <a:ext cx="929640" cy="708660"/>
                <a:chOff x="1226820" y="1565476"/>
                <a:chExt cx="929640" cy="708660"/>
              </a:xfrm>
            </p:grpSpPr>
            <p:sp>
              <p:nvSpPr>
                <p:cNvPr id="36" name="Rectangle 35"/>
                <p:cNvSpPr/>
                <p:nvPr/>
              </p:nvSpPr>
              <p:spPr>
                <a:xfrm>
                  <a:off x="1226820" y="1565476"/>
                  <a:ext cx="929640" cy="236220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000" dirty="0" smtClean="0">
                      <a:solidFill>
                        <a:schemeClr val="tx1"/>
                      </a:solidFill>
                    </a:rPr>
                    <a:t>Trustworthiness</a:t>
                  </a:r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1226820" y="1801696"/>
                  <a:ext cx="929640" cy="236220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000" dirty="0" smtClean="0">
                      <a:solidFill>
                        <a:schemeClr val="tx1"/>
                      </a:solidFill>
                    </a:rPr>
                    <a:t>Timing</a:t>
                  </a:r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1226820" y="2037916"/>
                  <a:ext cx="929640" cy="236220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000" dirty="0" smtClean="0">
                      <a:solidFill>
                        <a:schemeClr val="tx1"/>
                      </a:solidFill>
                    </a:rPr>
                    <a:t>Data</a:t>
                  </a:r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21" name="Group 20"/>
              <p:cNvGrpSpPr/>
              <p:nvPr/>
            </p:nvGrpSpPr>
            <p:grpSpPr>
              <a:xfrm>
                <a:off x="1226820" y="2294710"/>
                <a:ext cx="929640" cy="708660"/>
                <a:chOff x="1226820" y="2294710"/>
                <a:chExt cx="929640" cy="708660"/>
              </a:xfrm>
            </p:grpSpPr>
            <p:sp>
              <p:nvSpPr>
                <p:cNvPr id="33" name="Rectangle 32"/>
                <p:cNvSpPr/>
                <p:nvPr/>
              </p:nvSpPr>
              <p:spPr>
                <a:xfrm>
                  <a:off x="1226820" y="2294710"/>
                  <a:ext cx="929640" cy="236220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000" dirty="0" smtClean="0">
                      <a:solidFill>
                        <a:schemeClr val="tx1"/>
                      </a:solidFill>
                    </a:rPr>
                    <a:t>Boundaries</a:t>
                  </a:r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1226820" y="2530930"/>
                  <a:ext cx="929640" cy="236220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000" dirty="0" smtClean="0">
                      <a:solidFill>
                        <a:schemeClr val="tx1"/>
                      </a:solidFill>
                    </a:rPr>
                    <a:t>Composition</a:t>
                  </a:r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1226820" y="2767150"/>
                  <a:ext cx="929640" cy="236220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000" dirty="0" smtClean="0">
                      <a:solidFill>
                        <a:schemeClr val="tx1"/>
                      </a:solidFill>
                    </a:rPr>
                    <a:t>Lifecycle</a:t>
                  </a:r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2" name="TextBox 21"/>
              <p:cNvSpPr txBox="1"/>
              <p:nvPr/>
            </p:nvSpPr>
            <p:spPr>
              <a:xfrm>
                <a:off x="2697081" y="1679708"/>
                <a:ext cx="10591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/>
                  <a:t>Activities</a:t>
                </a:r>
                <a:endParaRPr lang="en-US" sz="1400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756260" y="2191182"/>
                <a:ext cx="99821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/>
                  <a:t>Artifacts</a:t>
                </a:r>
                <a:endParaRPr lang="en-US" sz="1400" dirty="0"/>
              </a:p>
            </p:txBody>
          </p:sp>
          <p:sp>
            <p:nvSpPr>
              <p:cNvPr id="24" name="Down Arrow 23"/>
              <p:cNvSpPr/>
              <p:nvPr/>
            </p:nvSpPr>
            <p:spPr>
              <a:xfrm>
                <a:off x="2552700" y="1770772"/>
                <a:ext cx="259080" cy="804779"/>
              </a:xfrm>
              <a:prstGeom prst="downArrow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Down Arrow 24"/>
              <p:cNvSpPr/>
              <p:nvPr/>
            </p:nvSpPr>
            <p:spPr>
              <a:xfrm>
                <a:off x="3601879" y="1747464"/>
                <a:ext cx="259080" cy="804779"/>
              </a:xfrm>
              <a:prstGeom prst="downArrow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Down Arrow 25"/>
              <p:cNvSpPr/>
              <p:nvPr/>
            </p:nvSpPr>
            <p:spPr>
              <a:xfrm>
                <a:off x="4651058" y="1770772"/>
                <a:ext cx="259080" cy="804779"/>
              </a:xfrm>
              <a:prstGeom prst="downArrow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170905" y="1061313"/>
                <a:ext cx="106631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Use Case, </a:t>
                </a:r>
                <a:br>
                  <a:rPr lang="en-US" sz="1000" dirty="0" smtClean="0"/>
                </a:br>
                <a:r>
                  <a:rPr lang="en-US" sz="1000" dirty="0" smtClean="0"/>
                  <a:t>Requirements, …</a:t>
                </a:r>
                <a:endParaRPr lang="en-US" sz="1000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235421" y="2667940"/>
                <a:ext cx="98616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Model of a CPS</a:t>
                </a:r>
                <a:endParaRPr lang="en-US" sz="1000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237223" y="1061313"/>
                <a:ext cx="111936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/>
                  <a:t>Design / Produce / Test / Operate</a:t>
                </a:r>
                <a:endParaRPr lang="en-US" sz="1000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3550864" y="2680638"/>
                <a:ext cx="37863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CPS</a:t>
                </a:r>
                <a:endParaRPr lang="en-US" sz="1000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4296881" y="1061313"/>
                <a:ext cx="1009497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/>
                  <a:t>Argumentation, </a:t>
                </a:r>
                <a:br>
                  <a:rPr lang="en-US" sz="1000" dirty="0" smtClean="0"/>
                </a:br>
                <a:r>
                  <a:rPr lang="en-US" sz="1000" dirty="0" smtClean="0"/>
                  <a:t>Claims, Evidence</a:t>
                </a:r>
                <a:endParaRPr lang="en-US" sz="1000" dirty="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4404464" y="2676593"/>
                <a:ext cx="95250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 smtClean="0"/>
                  <a:t>CPS Assurance</a:t>
                </a:r>
                <a:endParaRPr lang="en-US" sz="1000" dirty="0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46267" y="717024"/>
              <a:ext cx="872165" cy="2403114"/>
              <a:chOff x="86202" y="806750"/>
              <a:chExt cx="872165" cy="2403114"/>
            </a:xfrm>
          </p:grpSpPr>
          <p:sp>
            <p:nvSpPr>
              <p:cNvPr id="8" name="Rounded Rectangle 7"/>
              <p:cNvSpPr/>
              <p:nvPr/>
            </p:nvSpPr>
            <p:spPr bwMode="auto">
              <a:xfrm flipH="1">
                <a:off x="131174" y="1239906"/>
                <a:ext cx="765897" cy="269662"/>
              </a:xfrm>
              <a:prstGeom prst="roundRect">
                <a:avLst>
                  <a:gd name="adj" fmla="val 3823"/>
                </a:avLst>
              </a:prstGeom>
              <a:solidFill>
                <a:schemeClr val="bg2">
                  <a:lumMod val="75000"/>
                  <a:alpha val="90000"/>
                </a:schemeClr>
              </a:solidFill>
              <a:ln w="6350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 lIns="17797" tIns="8898" rIns="17797" bIns="8898" rtlCol="0" anchor="ctr"/>
              <a:lstStyle/>
              <a:p>
                <a:pPr algn="ctr" eaLnBrk="1" hangingPunct="1"/>
                <a:r>
                  <a:rPr lang="en-US" sz="779" b="1" dirty="0">
                    <a:latin typeface="Intel Clear Light" panose="020B0404020203020204" pitchFamily="34" charset="0"/>
                    <a:ea typeface="宋体" pitchFamily="2" charset="-122"/>
                    <a:cs typeface="Calibri" pitchFamily="34" charset="0"/>
                  </a:rPr>
                  <a:t>Manufacturing</a:t>
                </a:r>
              </a:p>
            </p:txBody>
          </p:sp>
          <p:sp>
            <p:nvSpPr>
              <p:cNvPr id="9" name="Rounded Rectangle 8"/>
              <p:cNvSpPr/>
              <p:nvPr/>
            </p:nvSpPr>
            <p:spPr bwMode="auto">
              <a:xfrm flipH="1">
                <a:off x="131174" y="1664980"/>
                <a:ext cx="765897" cy="269662"/>
              </a:xfrm>
              <a:prstGeom prst="roundRect">
                <a:avLst>
                  <a:gd name="adj" fmla="val 3823"/>
                </a:avLst>
              </a:prstGeom>
              <a:solidFill>
                <a:schemeClr val="bg2">
                  <a:lumMod val="75000"/>
                  <a:alpha val="90000"/>
                </a:schemeClr>
              </a:solidFill>
              <a:ln w="6350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 lIns="17797" tIns="8898" rIns="17797" bIns="8898" rtlCol="0" anchor="ctr"/>
              <a:lstStyle/>
              <a:p>
                <a:pPr algn="ctr" eaLnBrk="1" hangingPunct="1"/>
                <a:r>
                  <a:rPr lang="en-US" sz="779" b="1" dirty="0">
                    <a:latin typeface="Intel Clear Light" panose="020B0404020203020204" pitchFamily="34" charset="0"/>
                    <a:ea typeface="宋体" pitchFamily="2" charset="-122"/>
                    <a:cs typeface="Calibri" pitchFamily="34" charset="0"/>
                  </a:rPr>
                  <a:t>Transportation</a:t>
                </a:r>
              </a:p>
            </p:txBody>
          </p:sp>
          <p:sp>
            <p:nvSpPr>
              <p:cNvPr id="10" name="Rounded Rectangle 9"/>
              <p:cNvSpPr/>
              <p:nvPr/>
            </p:nvSpPr>
            <p:spPr bwMode="auto">
              <a:xfrm flipH="1">
                <a:off x="131174" y="2090054"/>
                <a:ext cx="765897" cy="269662"/>
              </a:xfrm>
              <a:prstGeom prst="roundRect">
                <a:avLst>
                  <a:gd name="adj" fmla="val 3823"/>
                </a:avLst>
              </a:prstGeom>
              <a:solidFill>
                <a:schemeClr val="bg2">
                  <a:lumMod val="75000"/>
                  <a:alpha val="90000"/>
                </a:schemeClr>
              </a:solidFill>
              <a:ln w="6350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 lIns="17797" tIns="8898" rIns="17797" bIns="8898" rtlCol="0" anchor="ctr"/>
              <a:lstStyle/>
              <a:p>
                <a:pPr algn="ctr" eaLnBrk="1" hangingPunct="1"/>
                <a:r>
                  <a:rPr lang="en-US" sz="779" b="1" dirty="0">
                    <a:latin typeface="Intel Clear Light" panose="020B0404020203020204" pitchFamily="34" charset="0"/>
                    <a:ea typeface="宋体" pitchFamily="2" charset="-122"/>
                    <a:cs typeface="Calibri" pitchFamily="34" charset="0"/>
                  </a:rPr>
                  <a:t>Energy</a:t>
                </a:r>
              </a:p>
            </p:txBody>
          </p:sp>
          <p:sp>
            <p:nvSpPr>
              <p:cNvPr id="11" name="Rounded Rectangle 10"/>
              <p:cNvSpPr/>
              <p:nvPr/>
            </p:nvSpPr>
            <p:spPr bwMode="auto">
              <a:xfrm flipH="1">
                <a:off x="131174" y="2515128"/>
                <a:ext cx="765897" cy="269662"/>
              </a:xfrm>
              <a:prstGeom prst="roundRect">
                <a:avLst>
                  <a:gd name="adj" fmla="val 3823"/>
                </a:avLst>
              </a:prstGeom>
              <a:solidFill>
                <a:schemeClr val="bg2">
                  <a:lumMod val="75000"/>
                  <a:alpha val="90000"/>
                </a:schemeClr>
              </a:solidFill>
              <a:ln w="6350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 lIns="17797" tIns="8898" rIns="17797" bIns="8898" rtlCol="0" anchor="ctr"/>
              <a:lstStyle/>
              <a:p>
                <a:pPr algn="ctr" eaLnBrk="1" hangingPunct="1"/>
                <a:r>
                  <a:rPr lang="en-US" sz="779" b="1" dirty="0">
                    <a:latin typeface="Intel Clear Light" panose="020B0404020203020204" pitchFamily="34" charset="0"/>
                    <a:ea typeface="宋体" pitchFamily="2" charset="-122"/>
                    <a:cs typeface="Calibri" pitchFamily="34" charset="0"/>
                  </a:rPr>
                  <a:t>Healthcare</a:t>
                </a:r>
              </a:p>
            </p:txBody>
          </p:sp>
          <p:sp>
            <p:nvSpPr>
              <p:cNvPr id="12" name="Rounded Rectangle 11"/>
              <p:cNvSpPr/>
              <p:nvPr/>
            </p:nvSpPr>
            <p:spPr bwMode="auto">
              <a:xfrm flipH="1">
                <a:off x="131174" y="2940202"/>
                <a:ext cx="765897" cy="269662"/>
              </a:xfrm>
              <a:prstGeom prst="roundRect">
                <a:avLst>
                  <a:gd name="adj" fmla="val 3823"/>
                </a:avLst>
              </a:prstGeom>
              <a:solidFill>
                <a:schemeClr val="bg2">
                  <a:lumMod val="75000"/>
                  <a:alpha val="90000"/>
                </a:schemeClr>
              </a:solidFill>
              <a:ln w="6350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 lIns="17797" tIns="8898" rIns="17797" bIns="8898" rtlCol="0" anchor="ctr"/>
              <a:lstStyle/>
              <a:p>
                <a:pPr algn="ctr" eaLnBrk="1" hangingPunct="1"/>
                <a:r>
                  <a:rPr lang="en-US" sz="779" b="1" dirty="0">
                    <a:latin typeface="Intel Clear Light" panose="020B0404020203020204" pitchFamily="34" charset="0"/>
                    <a:ea typeface="宋体" pitchFamily="2" charset="-122"/>
                    <a:cs typeface="Calibri" pitchFamily="34" charset="0"/>
                  </a:rPr>
                  <a:t>. . . Domain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 flipH="1">
                <a:off x="86202" y="806750"/>
                <a:ext cx="872165" cy="272062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 w="6350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168" b="1" dirty="0">
                    <a:solidFill>
                      <a:schemeClr val="bg1"/>
                    </a:solidFill>
                    <a:latin typeface="Intel Clear Light" panose="020B0404020203020204" pitchFamily="34" charset="0"/>
                    <a:ea typeface="宋体" pitchFamily="2" charset="-122"/>
                    <a:cs typeface="Calibri" pitchFamily="34" charset="0"/>
                  </a:rPr>
                  <a:t>Domains</a:t>
                </a:r>
              </a:p>
            </p:txBody>
          </p:sp>
        </p:grpSp>
        <p:sp>
          <p:nvSpPr>
            <p:cNvPr id="7" name="Right Brace 6"/>
            <p:cNvSpPr/>
            <p:nvPr/>
          </p:nvSpPr>
          <p:spPr>
            <a:xfrm>
              <a:off x="1018432" y="627930"/>
              <a:ext cx="162178" cy="2566447"/>
            </a:xfrm>
            <a:prstGeom prst="rightBrac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95354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Framework </a:t>
            </a:r>
            <a:r>
              <a:rPr lang="en-US" dirty="0" err="1" smtClean="0"/>
              <a:t>OpenSource</a:t>
            </a:r>
            <a:r>
              <a:rPr lang="en-US" dirty="0" smtClean="0"/>
              <a:t> Project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B2A28-3F2F-4C12-B2ED-609E540B2F6A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5" name="AutoShape 2"/>
          <p:cNvSpPr>
            <a:spLocks noChangeAspect="1" noChangeArrowheads="1"/>
          </p:cNvSpPr>
          <p:nvPr/>
        </p:nvSpPr>
        <p:spPr bwMode="auto">
          <a:xfrm>
            <a:off x="2109294" y="1727378"/>
            <a:ext cx="8011865" cy="427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2109294" y="1803784"/>
            <a:ext cx="8011865" cy="4198634"/>
            <a:chOff x="2109294" y="1803784"/>
            <a:chExt cx="8011865" cy="4198634"/>
          </a:xfrm>
        </p:grpSpPr>
        <p:pic>
          <p:nvPicPr>
            <p:cNvPr id="76" name="Picture 102" descr="autre outi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3205" y="2357805"/>
              <a:ext cx="866779" cy="1222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68" descr="autre outi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4470" y="4313748"/>
              <a:ext cx="866927" cy="1222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 Box 69"/>
            <p:cNvSpPr txBox="1">
              <a:spLocks noChangeArrowheads="1"/>
            </p:cNvSpPr>
            <p:nvPr/>
          </p:nvSpPr>
          <p:spPr bwMode="auto">
            <a:xfrm>
              <a:off x="5033054" y="1994725"/>
              <a:ext cx="1685527" cy="103795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1F497D"/>
                  </a:solidFill>
                  <a:latin typeface="Cambria" charset="0"/>
                  <a:ea typeface="ÇlÇr ñæí©" charset="0"/>
                </a:rPr>
                <a:t>Common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1F497D"/>
                  </a:solidFill>
                  <a:latin typeface="Cambria" charset="0"/>
                  <a:ea typeface="ÇlÇr ñæí©" charset="0"/>
                </a:rPr>
                <a:t> XML </a:t>
              </a:r>
              <a:r>
                <a:rPr lang="en-US" sz="1200" b="1" dirty="0" smtClean="0">
                  <a:solidFill>
                    <a:srgbClr val="1F497D"/>
                  </a:solidFill>
                  <a:latin typeface="Cambria" charset="0"/>
                  <a:ea typeface="ÇlÇr ñæí©" charset="0"/>
                </a:rPr>
                <a:t>format –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 smtClean="0">
                  <a:solidFill>
                    <a:srgbClr val="1F497D"/>
                  </a:solidFill>
                  <a:latin typeface="Cambria" charset="0"/>
                  <a:ea typeface="ÇlÇr ñæí©" charset="0"/>
                </a:rPr>
                <a:t>Model of CPS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 smtClean="0">
                  <a:solidFill>
                    <a:srgbClr val="1F497D"/>
                  </a:solidFill>
                  <a:latin typeface="Cambria" charset="0"/>
                  <a:ea typeface="ÇlÇr ñæí©" charset="0"/>
                </a:rPr>
                <a:t>CPS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 smtClean="0">
                  <a:solidFill>
                    <a:srgbClr val="1F497D"/>
                  </a:solidFill>
                  <a:latin typeface="Cambria" charset="0"/>
                  <a:ea typeface="ÇlÇr ñæí©" charset="0"/>
                </a:rPr>
                <a:t>Assurance of CPS</a:t>
              </a:r>
              <a:endParaRPr lang="en-US" sz="1200" b="1" dirty="0">
                <a:solidFill>
                  <a:srgbClr val="1F497D"/>
                </a:solidFill>
                <a:latin typeface="Cambria" charset="0"/>
                <a:ea typeface="ÇlÇr ñæí©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200" b="1" dirty="0">
                <a:solidFill>
                  <a:srgbClr val="1F497D"/>
                </a:solidFill>
                <a:latin typeface="Times New Roman" charset="0"/>
                <a:ea typeface="ÇlÇr ñæí©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200" b="1" dirty="0">
                <a:solidFill>
                  <a:srgbClr val="1F497D"/>
                </a:solidFill>
                <a:latin typeface="Times New Roman" charset="0"/>
                <a:ea typeface="ÇlÇr ñæí©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200" b="1" dirty="0">
                <a:solidFill>
                  <a:srgbClr val="1F497D"/>
                </a:solidFill>
                <a:latin typeface="Times New Roman" charset="0"/>
                <a:ea typeface="ÇlÇr ñæí©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200" b="1" dirty="0">
                <a:solidFill>
                  <a:srgbClr val="1F497D"/>
                </a:solidFill>
                <a:latin typeface="Times New Roman" charset="0"/>
                <a:ea typeface="ÇlÇr ñæí©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200" b="1" dirty="0">
                <a:solidFill>
                  <a:srgbClr val="1F497D"/>
                </a:solidFill>
                <a:latin typeface="Times New Roman" charset="0"/>
                <a:ea typeface="ÇlÇr ñæí©" charset="0"/>
              </a:endParaRPr>
            </a:p>
          </p:txBody>
        </p:sp>
        <p:pic>
          <p:nvPicPr>
            <p:cNvPr id="79" name="Picture 7" descr="Server-Databas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1217" y="3810566"/>
              <a:ext cx="978304" cy="10958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Group 29"/>
            <p:cNvGrpSpPr>
              <a:grpSpLocks/>
            </p:cNvGrpSpPr>
            <p:nvPr/>
          </p:nvGrpSpPr>
          <p:grpSpPr bwMode="auto">
            <a:xfrm>
              <a:off x="2109294" y="3579266"/>
              <a:ext cx="1468274" cy="1318679"/>
              <a:chOff x="34858" y="5714"/>
              <a:chExt cx="13589" cy="12207"/>
            </a:xfrm>
          </p:grpSpPr>
          <p:pic>
            <p:nvPicPr>
              <p:cNvPr id="81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90" y="5714"/>
                <a:ext cx="9157" cy="102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858" y="7622"/>
                <a:ext cx="9206" cy="103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3" name="Picture 7" descr="Server-Databas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1521" y="1804676"/>
              <a:ext cx="978304" cy="10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18"/>
            <p:cNvSpPr txBox="1">
              <a:spLocks noChangeArrowheads="1"/>
            </p:cNvSpPr>
            <p:nvPr/>
          </p:nvSpPr>
          <p:spPr bwMode="auto">
            <a:xfrm>
              <a:off x="8139271" y="3023313"/>
              <a:ext cx="1725973" cy="787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6750" tIns="33375" rIns="66750" bIns="33375" numCol="1" anchor="t" anchorCtr="0" compatLnSpc="1">
              <a:prstTxWarp prst="textNoShape">
                <a:avLst/>
              </a:prstTxWarp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 smtClean="0">
                  <a:solidFill>
                    <a:srgbClr val="30237F"/>
                  </a:solidFill>
                  <a:latin typeface="Cambria" charset="0"/>
                  <a:ea typeface="ÇlÇr ñæí©" charset="0"/>
                </a:rPr>
                <a:t>Requirements modeling tool</a:t>
              </a:r>
              <a:endParaRPr lang="en-US" dirty="0"/>
            </a:p>
          </p:txBody>
        </p:sp>
        <p:pic>
          <p:nvPicPr>
            <p:cNvPr id="85" name="Picture 1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2108" y="1901894"/>
              <a:ext cx="963137" cy="951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6" name="Picture 1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0612" y="2020814"/>
              <a:ext cx="963137" cy="951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7" descr="Server-Databas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1217" y="1803784"/>
              <a:ext cx="978304" cy="1096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17"/>
            <p:cNvSpPr txBox="1">
              <a:spLocks noChangeArrowheads="1"/>
            </p:cNvSpPr>
            <p:nvPr/>
          </p:nvSpPr>
          <p:spPr bwMode="auto">
            <a:xfrm>
              <a:off x="2433165" y="2808067"/>
              <a:ext cx="1368199" cy="694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6750" tIns="33375" rIns="66750" bIns="33375" numCol="1" anchor="t" anchorCtr="0" compatLnSpc="1">
              <a:prstTxWarp prst="textNoShape">
                <a:avLst/>
              </a:prstTxWarp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dirty="0" smtClean="0">
                  <a:solidFill>
                    <a:srgbClr val="30237F"/>
                  </a:solidFill>
                  <a:latin typeface="Cambria" charset="0"/>
                </a:rPr>
                <a:t>CPS Framework Use Case/Aspects/Concerns Analysis</a:t>
              </a:r>
              <a:endParaRPr lang="en-US" dirty="0"/>
            </a:p>
          </p:txBody>
        </p:sp>
        <p:grpSp>
          <p:nvGrpSpPr>
            <p:cNvPr id="10" name="Group 54"/>
            <p:cNvGrpSpPr>
              <a:grpSpLocks/>
            </p:cNvGrpSpPr>
            <p:nvPr/>
          </p:nvGrpSpPr>
          <p:grpSpPr bwMode="auto">
            <a:xfrm>
              <a:off x="2201786" y="1804676"/>
              <a:ext cx="1400318" cy="1071324"/>
              <a:chOff x="3439" y="18386"/>
              <a:chExt cx="12954" cy="9921"/>
            </a:xfrm>
          </p:grpSpPr>
          <p:pic>
            <p:nvPicPr>
              <p:cNvPr id="90" name="Picture 9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39" y="18386"/>
                <a:ext cx="8968" cy="81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10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29" y="19288"/>
                <a:ext cx="9964" cy="90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2" name="Picture 7" descr="Server-Databas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1521" y="3811458"/>
              <a:ext cx="978304" cy="10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9"/>
            <p:cNvSpPr txBox="1">
              <a:spLocks noChangeArrowheads="1"/>
            </p:cNvSpPr>
            <p:nvPr/>
          </p:nvSpPr>
          <p:spPr bwMode="auto">
            <a:xfrm>
              <a:off x="8223287" y="4967810"/>
              <a:ext cx="1897872" cy="1034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6750" tIns="33375" rIns="66750" bIns="33375" numCol="1" anchor="t" anchorCtr="0" compatLnSpc="1">
              <a:prstTxWarp prst="textNoShape">
                <a:avLst/>
              </a:prstTxWarp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900" b="1" dirty="0" smtClean="0">
                  <a:solidFill>
                    <a:srgbClr val="30237F"/>
                  </a:solidFill>
                  <a:latin typeface="Cambria" charset="0"/>
                  <a:ea typeface="ÇlÇr ñæí©" charset="0"/>
                </a:rPr>
                <a:t>Design Exploration / Model </a:t>
              </a:r>
              <a:r>
                <a:rPr lang="fr-FR" sz="900" b="1" dirty="0" err="1" smtClean="0">
                  <a:solidFill>
                    <a:srgbClr val="30237F"/>
                  </a:solidFill>
                  <a:latin typeface="Cambria" charset="0"/>
                  <a:ea typeface="ÇlÇr ñæí©" charset="0"/>
                </a:rPr>
                <a:t>Driven</a:t>
              </a:r>
              <a:r>
                <a:rPr lang="fr-FR" sz="900" b="1" dirty="0" smtClean="0">
                  <a:solidFill>
                    <a:srgbClr val="30237F"/>
                  </a:solidFill>
                  <a:latin typeface="Cambria" charset="0"/>
                  <a:ea typeface="ÇlÇr ñæí©" charset="0"/>
                </a:rPr>
                <a:t> </a:t>
              </a:r>
              <a:r>
                <a:rPr lang="fr-FR" sz="900" b="1" dirty="0" err="1" smtClean="0">
                  <a:solidFill>
                    <a:srgbClr val="30237F"/>
                  </a:solidFill>
                  <a:latin typeface="Cambria" charset="0"/>
                  <a:ea typeface="ÇlÇr ñæí©" charset="0"/>
                </a:rPr>
                <a:t>Development</a:t>
              </a:r>
              <a:r>
                <a:rPr lang="fr-FR" sz="900" b="1" dirty="0" smtClean="0">
                  <a:solidFill>
                    <a:srgbClr val="30237F"/>
                  </a:solidFill>
                  <a:latin typeface="Cambria" charset="0"/>
                  <a:ea typeface="ÇlÇr ñæí©" charset="0"/>
                </a:rPr>
                <a:t> / </a:t>
              </a:r>
              <a:r>
                <a:rPr lang="fr-FR" sz="900" b="1" dirty="0" err="1" smtClean="0">
                  <a:solidFill>
                    <a:srgbClr val="30237F"/>
                  </a:solidFill>
                  <a:latin typeface="Cambria" charset="0"/>
                  <a:ea typeface="ÇlÇr ñæí©" charset="0"/>
                </a:rPr>
                <a:t>Continuous</a:t>
              </a:r>
              <a:r>
                <a:rPr lang="fr-FR" sz="900" b="1" dirty="0" smtClean="0">
                  <a:solidFill>
                    <a:srgbClr val="30237F"/>
                  </a:solidFill>
                  <a:latin typeface="Cambria" charset="0"/>
                  <a:ea typeface="ÇlÇr ñæí©" charset="0"/>
                </a:rPr>
                <a:t> </a:t>
              </a:r>
              <a:r>
                <a:rPr lang="fr-FR" sz="900" b="1" dirty="0" err="1" smtClean="0">
                  <a:solidFill>
                    <a:srgbClr val="30237F"/>
                  </a:solidFill>
                  <a:latin typeface="Cambria" charset="0"/>
                  <a:ea typeface="ÇlÇr ñæí©" charset="0"/>
                </a:rPr>
                <a:t>Integration</a:t>
              </a:r>
              <a:r>
                <a:rPr lang="fr-FR" sz="900" b="1" dirty="0" smtClean="0">
                  <a:solidFill>
                    <a:srgbClr val="30237F"/>
                  </a:solidFill>
                  <a:latin typeface="Cambria" charset="0"/>
                  <a:ea typeface="ÇlÇr ñæí©" charset="0"/>
                </a:rPr>
                <a:t> Tools</a:t>
              </a:r>
              <a:endParaRPr lang="en-US" dirty="0"/>
            </a:p>
          </p:txBody>
        </p:sp>
        <p:pic>
          <p:nvPicPr>
            <p:cNvPr id="94" name="Picture 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8085" y="3888905"/>
              <a:ext cx="1070796" cy="1068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Group 45"/>
            <p:cNvGrpSpPr>
              <a:grpSpLocks/>
            </p:cNvGrpSpPr>
            <p:nvPr/>
          </p:nvGrpSpPr>
          <p:grpSpPr bwMode="auto">
            <a:xfrm>
              <a:off x="4131777" y="2860987"/>
              <a:ext cx="3551428" cy="1852929"/>
              <a:chOff x="26955" y="29067"/>
              <a:chExt cx="32861" cy="17145"/>
            </a:xfrm>
          </p:grpSpPr>
          <p:pic>
            <p:nvPicPr>
              <p:cNvPr id="96" name="Picture 9" descr="version_control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861" y="31432"/>
                <a:ext cx="9811" cy="6096"/>
              </a:xfrm>
              <a:prstGeom prst="rect">
                <a:avLst/>
              </a:prstGeom>
              <a:noFill/>
              <a:ln w="38100" cap="sq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63500" dist="38099" dir="2700000" algn="tl" rotWithShape="0">
                  <a:srgbClr val="000000">
                    <a:alpha val="42998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97" name="Straight Arrow Connector 21"/>
              <p:cNvCxnSpPr>
                <a:cxnSpLocks noChangeShapeType="1"/>
              </p:cNvCxnSpPr>
              <p:nvPr/>
            </p:nvCxnSpPr>
            <p:spPr bwMode="auto">
              <a:xfrm rot="10800000" flipV="1">
                <a:off x="27670" y="35718"/>
                <a:ext cx="9477" cy="9287"/>
              </a:xfrm>
              <a:prstGeom prst="curvedConnector3">
                <a:avLst>
                  <a:gd name="adj1" fmla="val 50000"/>
                </a:avLst>
              </a:prstGeom>
              <a:noFill/>
              <a:ln w="25400">
                <a:solidFill>
                  <a:srgbClr val="FF0000"/>
                </a:solidFill>
                <a:round/>
                <a:headEnd type="stealth" w="lg" len="med"/>
                <a:tailEnd type="stealth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8" name="Straight Arrow Connector 21"/>
              <p:cNvCxnSpPr>
                <a:cxnSpLocks noChangeShapeType="1"/>
              </p:cNvCxnSpPr>
              <p:nvPr/>
            </p:nvCxnSpPr>
            <p:spPr bwMode="auto">
              <a:xfrm rot="10800000" flipV="1">
                <a:off x="48577" y="29067"/>
                <a:ext cx="10525" cy="3079"/>
              </a:xfrm>
              <a:prstGeom prst="curvedConnector3">
                <a:avLst>
                  <a:gd name="adj1" fmla="val 50000"/>
                </a:avLst>
              </a:prstGeom>
              <a:noFill/>
              <a:ln w="25400">
                <a:solidFill>
                  <a:srgbClr val="FF0000"/>
                </a:solidFill>
                <a:round/>
                <a:headEnd type="stealth" w="lg" len="med"/>
                <a:tailEnd type="stealth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9" name="Straight Arrow Connector 21"/>
              <p:cNvCxnSpPr>
                <a:cxnSpLocks noChangeShapeType="1"/>
              </p:cNvCxnSpPr>
              <p:nvPr/>
            </p:nvCxnSpPr>
            <p:spPr bwMode="auto">
              <a:xfrm rot="10800000">
                <a:off x="26955" y="29067"/>
                <a:ext cx="10192" cy="3079"/>
              </a:xfrm>
              <a:prstGeom prst="curvedConnector3">
                <a:avLst>
                  <a:gd name="adj1" fmla="val 50000"/>
                </a:avLst>
              </a:prstGeom>
              <a:noFill/>
              <a:ln w="25400">
                <a:solidFill>
                  <a:srgbClr val="FF0000"/>
                </a:solidFill>
                <a:round/>
                <a:headEnd type="stealth" w="lg" len="med"/>
                <a:tailEnd type="stealth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0" name="Straight Arrow Connector 21"/>
              <p:cNvCxnSpPr>
                <a:cxnSpLocks noChangeShapeType="1"/>
              </p:cNvCxnSpPr>
              <p:nvPr/>
            </p:nvCxnSpPr>
            <p:spPr bwMode="auto">
              <a:xfrm rot="10800000">
                <a:off x="48577" y="35718"/>
                <a:ext cx="11240" cy="10494"/>
              </a:xfrm>
              <a:prstGeom prst="curvedConnector3">
                <a:avLst>
                  <a:gd name="adj1" fmla="val 50000"/>
                </a:avLst>
              </a:prstGeom>
              <a:noFill/>
              <a:ln w="25400">
                <a:solidFill>
                  <a:srgbClr val="FF0000"/>
                </a:solidFill>
                <a:round/>
                <a:headEnd type="stealth" w="lg" len="med"/>
                <a:tailEnd type="stealth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pic>
          <p:nvPicPr>
            <p:cNvPr id="101" name="Picture 42" descr="xml_technologies_alpha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5682" y="3383939"/>
              <a:ext cx="663802" cy="391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" name="Picture 42" descr="xml_technologies_alpha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7241" y="2793945"/>
              <a:ext cx="725215" cy="428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" name="Picture 42" descr="xml_technologies_alpha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1599" y="3194113"/>
              <a:ext cx="754361" cy="4456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9"/>
            <p:cNvSpPr txBox="1">
              <a:spLocks noChangeArrowheads="1"/>
            </p:cNvSpPr>
            <p:nvPr/>
          </p:nvSpPr>
          <p:spPr bwMode="auto">
            <a:xfrm>
              <a:off x="3412361" y="4957405"/>
              <a:ext cx="1897872" cy="1034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6750" tIns="33375" rIns="66750" bIns="33375" numCol="1" anchor="t" anchorCtr="0" compatLnSpc="1">
              <a:prstTxWarp prst="textNoShape">
                <a:avLst/>
              </a:prstTxWarp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 smtClean="0">
                  <a:solidFill>
                    <a:srgbClr val="30237F"/>
                  </a:solidFill>
                  <a:latin typeface="Cambria" charset="0"/>
                  <a:ea typeface="ÇlÇr ñæí©" charset="0"/>
                </a:rPr>
                <a:t>Design Verification and Validation and Assurance Tools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55577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UML Model of Framework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B2A28-3F2F-4C12-B2ED-609E540B2F6A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5" name="Picture 4" descr="CPSFramework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373" y="1743748"/>
            <a:ext cx="8828422" cy="417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011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470843396"/>
              </p:ext>
            </p:extLst>
          </p:nvPr>
        </p:nvGraphicFramePr>
        <p:xfrm>
          <a:off x="6689437" y="1380849"/>
          <a:ext cx="5565021" cy="49108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47337" y="1175644"/>
            <a:ext cx="6213423" cy="5121275"/>
          </a:xfrm>
        </p:spPr>
        <p:txBody>
          <a:bodyPr>
            <a:normAutofit fontScale="55000" lnSpcReduction="2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5900" b="1" dirty="0">
                <a:solidFill>
                  <a:schemeClr val="accent5">
                    <a:lumMod val="50000"/>
                  </a:schemeClr>
                </a:solidFill>
              </a:rPr>
              <a:t>About NIST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4600" dirty="0"/>
              <a:t>Part of the U.S. Department of Commerce</a:t>
            </a:r>
          </a:p>
          <a:p>
            <a:pPr>
              <a:lnSpc>
                <a:spcPct val="120000"/>
              </a:lnSpc>
              <a:spcAft>
                <a:spcPts val="600"/>
              </a:spcAft>
              <a:buFont typeface="Arial"/>
              <a:buChar char="•"/>
            </a:pPr>
            <a:r>
              <a:rPr lang="en-US" sz="4600" dirty="0"/>
              <a:t>NIST’s mission is to develop and promote measurement, standards, and technology to enhance productivity, facilitate trade, and improve the quality of life.</a:t>
            </a:r>
          </a:p>
          <a:p>
            <a:pPr lvl="1">
              <a:lnSpc>
                <a:spcPts val="1200"/>
              </a:lnSpc>
              <a:spcAft>
                <a:spcPts val="600"/>
              </a:spcAft>
              <a:buFont typeface="Arial"/>
              <a:buChar char="•"/>
            </a:pPr>
            <a:r>
              <a:rPr lang="en-US" sz="3800" dirty="0"/>
              <a:t>3,000 employees</a:t>
            </a:r>
          </a:p>
          <a:p>
            <a:pPr lvl="1">
              <a:lnSpc>
                <a:spcPts val="1200"/>
              </a:lnSpc>
              <a:spcAft>
                <a:spcPts val="600"/>
              </a:spcAft>
              <a:buFont typeface="Arial"/>
              <a:buChar char="•"/>
            </a:pPr>
            <a:r>
              <a:rPr lang="en-US" sz="3800" dirty="0"/>
              <a:t>2,700 guest researchers</a:t>
            </a:r>
          </a:p>
          <a:p>
            <a:pPr lvl="1">
              <a:lnSpc>
                <a:spcPts val="1200"/>
              </a:lnSpc>
              <a:spcAft>
                <a:spcPts val="600"/>
              </a:spcAft>
              <a:buFont typeface="Arial"/>
              <a:buChar char="•"/>
            </a:pPr>
            <a:r>
              <a:rPr lang="en-US" sz="3800" dirty="0"/>
              <a:t>1,300 field staff in partner organizations </a:t>
            </a:r>
          </a:p>
          <a:p>
            <a:pPr lvl="1">
              <a:lnSpc>
                <a:spcPts val="1200"/>
              </a:lnSpc>
              <a:spcAft>
                <a:spcPts val="600"/>
              </a:spcAft>
              <a:buFont typeface="Arial"/>
              <a:buChar char="•"/>
            </a:pPr>
            <a:r>
              <a:rPr lang="en-US" sz="3800" dirty="0"/>
              <a:t>Two main locations: </a:t>
            </a:r>
          </a:p>
          <a:p>
            <a:pPr marL="457200" lvl="1" indent="0">
              <a:lnSpc>
                <a:spcPts val="1200"/>
              </a:lnSpc>
              <a:spcAft>
                <a:spcPts val="600"/>
              </a:spcAft>
              <a:buNone/>
            </a:pPr>
            <a:r>
              <a:rPr lang="en-US" sz="3800" dirty="0"/>
              <a:t>		Gaithersburg, MD </a:t>
            </a:r>
          </a:p>
          <a:p>
            <a:pPr marL="457200" lvl="1" indent="0">
              <a:lnSpc>
                <a:spcPts val="1200"/>
              </a:lnSpc>
              <a:spcAft>
                <a:spcPts val="600"/>
              </a:spcAft>
              <a:buNone/>
            </a:pPr>
            <a:r>
              <a:rPr lang="en-US" sz="3800" dirty="0"/>
              <a:t>		Boulder, CO</a:t>
            </a:r>
          </a:p>
          <a:p>
            <a:pPr>
              <a:buFont typeface="Arial"/>
              <a:buChar char="•"/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799974" y="1177263"/>
            <a:ext cx="4368384" cy="1119266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en-US" sz="3800" b="1" dirty="0">
                <a:solidFill>
                  <a:schemeClr val="accent5">
                    <a:lumMod val="50000"/>
                  </a:schemeClr>
                </a:solidFill>
              </a:rPr>
              <a:t>Priority Research Areas</a:t>
            </a:r>
          </a:p>
          <a:p>
            <a:pPr algn="ctr"/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4694" y="154594"/>
            <a:ext cx="11437495" cy="1030287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National Institute of Standards and Technology (NIST)</a:t>
            </a: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64774" y="6340476"/>
            <a:ext cx="2133600" cy="365125"/>
          </a:xfrm>
        </p:spPr>
        <p:txBody>
          <a:bodyPr/>
          <a:lstStyle/>
          <a:p>
            <a:fld id="{C90B5FB4-1AE6-4CC4-B374-7CA8E5916470}" type="slidenum">
              <a:rPr lang="en-US" smtClean="0">
                <a:solidFill>
                  <a:schemeClr val="bg1"/>
                </a:solidFill>
              </a:rPr>
              <a:pPr/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9251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Aspects and Concerns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0038D-0246-412E-B82A-85192C832CB2}" type="slidenum">
              <a:rPr lang="en-US" smtClean="0"/>
              <a:t>20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024" y="1170184"/>
            <a:ext cx="7677951" cy="551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408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0038D-0246-412E-B82A-85192C832CB2}" type="slidenum">
              <a:rPr lang="en-US" smtClean="0"/>
              <a:t>21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6934" y="559361"/>
            <a:ext cx="4526520" cy="598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176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IEC 62559 Model of a Use Case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B2A28-3F2F-4C12-B2ED-609E540B2F6A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5" name="Picture 4" descr="UseCaseInformationExchangeModel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84" r="33523" b="12818"/>
          <a:stretch/>
        </p:blipFill>
        <p:spPr>
          <a:xfrm>
            <a:off x="2830833" y="1165415"/>
            <a:ext cx="7039038" cy="508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86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XML Editor of a Use Case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FB2A28-3F2F-4C12-B2ED-609E540B2F6A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4" name="Picture 3" descr="Screen Shot 2016-02-07 at 4.29.03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t="7103" r="2774" b="15381"/>
          <a:stretch/>
        </p:blipFill>
        <p:spPr>
          <a:xfrm>
            <a:off x="2004636" y="1719340"/>
            <a:ext cx="8104564" cy="443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506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NIST Activities: CPS </a:t>
            </a:r>
            <a:r>
              <a:rPr lang="en-US" dirty="0" err="1" smtClean="0"/>
              <a:t>Testbed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04730"/>
            <a:ext cx="10972800" cy="5388719"/>
          </a:xfrm>
        </p:spPr>
        <p:txBody>
          <a:bodyPr>
            <a:normAutofit/>
          </a:bodyPr>
          <a:lstStyle/>
          <a:p>
            <a:r>
              <a:rPr lang="en-US" sz="3000" b="1" i="1" dirty="0" smtClean="0">
                <a:solidFill>
                  <a:srgbClr val="800000"/>
                </a:solidFill>
              </a:rPr>
              <a:t>CPS </a:t>
            </a:r>
            <a:r>
              <a:rPr lang="en-US" sz="3000" b="1" i="1" dirty="0" err="1" smtClean="0">
                <a:solidFill>
                  <a:srgbClr val="800000"/>
                </a:solidFill>
              </a:rPr>
              <a:t>Testbed</a:t>
            </a:r>
            <a:r>
              <a:rPr lang="en-US" sz="3000" b="1" i="1" dirty="0" smtClean="0">
                <a:solidFill>
                  <a:srgbClr val="800000"/>
                </a:solidFill>
              </a:rPr>
              <a:t> </a:t>
            </a:r>
            <a:r>
              <a:rPr lang="en-US" sz="3000" dirty="0" smtClean="0"/>
              <a:t>(</a:t>
            </a:r>
            <a:r>
              <a:rPr lang="en-US" sz="3000" dirty="0" smtClean="0"/>
              <a:t>Architecture and instance </a:t>
            </a:r>
            <a:r>
              <a:rPr lang="en-US" sz="3000" dirty="0" smtClean="0"/>
              <a:t>of HW and SW Tools)</a:t>
            </a:r>
            <a:endParaRPr lang="en-US" sz="2600" dirty="0"/>
          </a:p>
          <a:p>
            <a:pPr lvl="1"/>
            <a:r>
              <a:rPr lang="en-US" sz="2200" dirty="0" smtClean="0"/>
              <a:t>UCEF</a:t>
            </a:r>
            <a:endParaRPr lang="en-US" sz="2200" dirty="0"/>
          </a:p>
          <a:p>
            <a:pPr lvl="1"/>
            <a:r>
              <a:rPr lang="en-US" sz="2600" dirty="0" smtClean="0"/>
              <a:t>Control Room + Visualization</a:t>
            </a:r>
          </a:p>
          <a:p>
            <a:pPr lvl="1"/>
            <a:r>
              <a:rPr lang="en-US" sz="2600" dirty="0" smtClean="0"/>
              <a:t>Open </a:t>
            </a:r>
            <a:r>
              <a:rPr lang="en-US" sz="2600" dirty="0"/>
              <a:t>Source Project 16May2017 at </a:t>
            </a:r>
            <a:r>
              <a:rPr lang="en-US" sz="2600" dirty="0" smtClean="0"/>
              <a:t>NIST</a:t>
            </a:r>
            <a:endParaRPr lang="en-US" sz="2600" dirty="0"/>
          </a:p>
          <a:p>
            <a:r>
              <a:rPr lang="en-US" sz="3000" b="1" i="1" dirty="0" smtClean="0">
                <a:solidFill>
                  <a:srgbClr val="800000"/>
                </a:solidFill>
              </a:rPr>
              <a:t>CPS </a:t>
            </a:r>
            <a:r>
              <a:rPr lang="en-US" sz="3000" b="1" i="1" dirty="0" err="1" smtClean="0">
                <a:solidFill>
                  <a:srgbClr val="800000"/>
                </a:solidFill>
              </a:rPr>
              <a:t>Testbed</a:t>
            </a:r>
            <a:r>
              <a:rPr lang="en-US" sz="3000" b="1" i="1" dirty="0" smtClean="0">
                <a:solidFill>
                  <a:srgbClr val="800000"/>
                </a:solidFill>
              </a:rPr>
              <a:t> Science</a:t>
            </a:r>
            <a:endParaRPr lang="en-US" sz="3000" b="1" i="1" dirty="0" smtClean="0">
              <a:solidFill>
                <a:srgbClr val="800000"/>
              </a:solidFill>
            </a:endParaRPr>
          </a:p>
          <a:p>
            <a:pPr lvl="1"/>
            <a:r>
              <a:rPr lang="en-US" sz="2600" dirty="0" err="1" smtClean="0"/>
              <a:t>Testbed</a:t>
            </a:r>
            <a:r>
              <a:rPr lang="en-US" sz="2600" dirty="0" smtClean="0"/>
              <a:t> composition and its semantics (wrappers)</a:t>
            </a:r>
            <a:endParaRPr lang="en-US" sz="2600" dirty="0" smtClean="0"/>
          </a:p>
          <a:p>
            <a:r>
              <a:rPr lang="en-US" sz="3000" b="1" i="1" dirty="0" smtClean="0">
                <a:solidFill>
                  <a:srgbClr val="800000"/>
                </a:solidFill>
              </a:rPr>
              <a:t>Testing the concerns </a:t>
            </a:r>
            <a:r>
              <a:rPr lang="en-US" sz="3000" dirty="0" smtClean="0"/>
              <a:t>of the CPS Framework in the </a:t>
            </a:r>
            <a:r>
              <a:rPr lang="en-US" sz="3000" dirty="0" err="1" smtClean="0"/>
              <a:t>testbed</a:t>
            </a:r>
            <a:endParaRPr lang="en-US" sz="3000" dirty="0" smtClean="0"/>
          </a:p>
          <a:p>
            <a:pPr lvl="1"/>
            <a:r>
              <a:rPr lang="en-US" sz="2600" dirty="0" smtClean="0"/>
              <a:t>Setup and Testing as in the case of requirements driven by the Timing concerns</a:t>
            </a:r>
            <a:endParaRPr lang="en-US" sz="2600" dirty="0" smtClean="0"/>
          </a:p>
          <a:p>
            <a:pPr lvl="1"/>
            <a:endParaRPr lang="en-US" sz="2600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1598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NIST Activities: Trustworthiness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5208370"/>
          </a:xfrm>
        </p:spPr>
        <p:txBody>
          <a:bodyPr>
            <a:normAutofit/>
          </a:bodyPr>
          <a:lstStyle/>
          <a:p>
            <a:r>
              <a:rPr lang="en-US" sz="3000" b="1" i="1" dirty="0" smtClean="0">
                <a:solidFill>
                  <a:srgbClr val="800000"/>
                </a:solidFill>
              </a:rPr>
              <a:t>Trustworthiness Concerns </a:t>
            </a:r>
            <a:r>
              <a:rPr lang="en-US" sz="3000" dirty="0" smtClean="0"/>
              <a:t>(</a:t>
            </a:r>
            <a:r>
              <a:rPr lang="en-US" sz="3000" dirty="0"/>
              <a:t>Architecture and instance of HW and SW Tools)</a:t>
            </a:r>
            <a:endParaRPr lang="en-US" sz="2600" dirty="0"/>
          </a:p>
          <a:p>
            <a:pPr lvl="1"/>
            <a:r>
              <a:rPr lang="en-US" sz="2200" dirty="0" smtClean="0"/>
              <a:t>Decomposition</a:t>
            </a:r>
            <a:endParaRPr lang="en-US" sz="2200" dirty="0"/>
          </a:p>
          <a:p>
            <a:pPr lvl="1"/>
            <a:r>
              <a:rPr lang="en-US" sz="2600" dirty="0" smtClean="0"/>
              <a:t>Specific science and methodology</a:t>
            </a:r>
            <a:endParaRPr lang="en-US" sz="2600" dirty="0"/>
          </a:p>
          <a:p>
            <a:r>
              <a:rPr lang="en-US" sz="3000" b="1" i="1" dirty="0" smtClean="0">
                <a:solidFill>
                  <a:srgbClr val="800000"/>
                </a:solidFill>
              </a:rPr>
              <a:t>Logical and Physical ‘Security</a:t>
            </a:r>
            <a:endParaRPr lang="en-US" sz="3000" b="1" i="1" dirty="0">
              <a:solidFill>
                <a:srgbClr val="800000"/>
              </a:solidFill>
            </a:endParaRPr>
          </a:p>
          <a:p>
            <a:pPr lvl="1"/>
            <a:r>
              <a:rPr lang="en-US" sz="2600" dirty="0" smtClean="0"/>
              <a:t>Using physics to enhance </a:t>
            </a:r>
            <a:r>
              <a:rPr lang="en-US" sz="2600" dirty="0" err="1" smtClean="0"/>
              <a:t>cybersecurity</a:t>
            </a:r>
            <a:r>
              <a:rPr lang="en-US" sz="2600" dirty="0" smtClean="0"/>
              <a:t> (and other cyber concerns)</a:t>
            </a:r>
            <a:endParaRPr lang="en-US" sz="2600" dirty="0"/>
          </a:p>
          <a:p>
            <a:r>
              <a:rPr lang="en-US" sz="3000" b="1" i="1" dirty="0" smtClean="0">
                <a:solidFill>
                  <a:srgbClr val="800000"/>
                </a:solidFill>
              </a:rPr>
              <a:t>Dependencies between concerns </a:t>
            </a:r>
            <a:r>
              <a:rPr lang="en-US" sz="3000" dirty="0" smtClean="0"/>
              <a:t>(</a:t>
            </a:r>
            <a:r>
              <a:rPr lang="en-US" sz="3000" dirty="0" err="1" smtClean="0"/>
              <a:t>holistics</a:t>
            </a:r>
            <a:r>
              <a:rPr lang="en-US" sz="3000" dirty="0" smtClean="0"/>
              <a:t> approach to the specifics of individual concerns)</a:t>
            </a:r>
            <a:endParaRPr lang="en-US" sz="3000" dirty="0"/>
          </a:p>
          <a:p>
            <a:pPr lvl="1"/>
            <a:r>
              <a:rPr lang="en-US" sz="2600" dirty="0" smtClean="0"/>
              <a:t>Merging the physical concept of dependency with a logical concept of dependency</a:t>
            </a:r>
            <a:endParaRPr lang="en-US" sz="2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5656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Category CyPhy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105647"/>
            <a:ext cx="10830859" cy="5363881"/>
          </a:xfrm>
        </p:spPr>
        <p:txBody>
          <a:bodyPr>
            <a:normAutofit/>
          </a:bodyPr>
          <a:lstStyle/>
          <a:p>
            <a:r>
              <a:rPr lang="en-US" sz="3200" dirty="0"/>
              <a:t>The cyber-physical </a:t>
            </a:r>
            <a:r>
              <a:rPr lang="en-US" sz="3200" dirty="0" smtClean="0"/>
              <a:t>category CyPhy has as objects:</a:t>
            </a:r>
          </a:p>
          <a:p>
            <a:pPr lvl="1"/>
            <a:r>
              <a:rPr lang="en-US" sz="2800" b="1" dirty="0" smtClean="0">
                <a:solidFill>
                  <a:srgbClr val="800000"/>
                </a:solidFill>
              </a:rPr>
              <a:t>Action/Actuation</a:t>
            </a:r>
          </a:p>
          <a:p>
            <a:pPr lvl="1"/>
            <a:r>
              <a:rPr lang="en-US" sz="2800" b="1" dirty="0" smtClean="0">
                <a:solidFill>
                  <a:srgbClr val="800000"/>
                </a:solidFill>
              </a:rPr>
              <a:t>Sense</a:t>
            </a:r>
          </a:p>
          <a:p>
            <a:pPr lvl="1"/>
            <a:r>
              <a:rPr lang="en-US" sz="2800" b="1" dirty="0" err="1" smtClean="0">
                <a:solidFill>
                  <a:srgbClr val="800000"/>
                </a:solidFill>
              </a:rPr>
              <a:t>Phys_State</a:t>
            </a:r>
            <a:endParaRPr lang="en-US" sz="2800" b="1" dirty="0">
              <a:solidFill>
                <a:srgbClr val="800000"/>
              </a:solidFill>
            </a:endParaRPr>
          </a:p>
          <a:p>
            <a:pPr lvl="1"/>
            <a:r>
              <a:rPr lang="en-US" sz="2800" b="1" dirty="0" smtClean="0">
                <a:solidFill>
                  <a:srgbClr val="800000"/>
                </a:solidFill>
              </a:rPr>
              <a:t>Decision</a:t>
            </a:r>
          </a:p>
          <a:p>
            <a:r>
              <a:rPr lang="en-US" sz="3200" dirty="0" smtClean="0"/>
              <a:t>The </a:t>
            </a:r>
            <a:r>
              <a:rPr lang="en-US" sz="3200" dirty="0" err="1"/>
              <a:t>morphisms</a:t>
            </a:r>
            <a:r>
              <a:rPr lang="en-US" sz="3200" dirty="0"/>
              <a:t> </a:t>
            </a:r>
            <a:r>
              <a:rPr lang="en-US" sz="3200" dirty="0" smtClean="0"/>
              <a:t>of CyPhy are </a:t>
            </a:r>
            <a:r>
              <a:rPr lang="en-US" sz="3200" dirty="0"/>
              <a:t>given </a:t>
            </a:r>
            <a:r>
              <a:rPr lang="en-US" sz="3200" dirty="0" smtClean="0"/>
              <a:t>by:</a:t>
            </a:r>
          </a:p>
          <a:p>
            <a:pPr lvl="1"/>
            <a:r>
              <a:rPr lang="en-US" sz="2800" b="1" dirty="0" err="1" smtClean="0">
                <a:solidFill>
                  <a:srgbClr val="800000"/>
                </a:solidFill>
              </a:rPr>
              <a:t>Mor</a:t>
            </a:r>
            <a:r>
              <a:rPr lang="en-US" sz="2800" b="1" dirty="0">
                <a:solidFill>
                  <a:srgbClr val="800000"/>
                </a:solidFill>
              </a:rPr>
              <a:t>(</a:t>
            </a:r>
            <a:r>
              <a:rPr lang="en-US" sz="2800" b="1" dirty="0" err="1">
                <a:solidFill>
                  <a:srgbClr val="800000"/>
                </a:solidFill>
              </a:rPr>
              <a:t>Act,Physical_State</a:t>
            </a:r>
            <a:r>
              <a:rPr lang="en-US" sz="2800" b="1" dirty="0">
                <a:solidFill>
                  <a:srgbClr val="800000"/>
                </a:solidFill>
              </a:rPr>
              <a:t>) </a:t>
            </a:r>
            <a:r>
              <a:rPr lang="en-US" sz="2800" dirty="0"/>
              <a:t>= {</a:t>
            </a:r>
            <a:r>
              <a:rPr lang="en-US" sz="2800" dirty="0" err="1"/>
              <a:t>phy_act-phys</a:t>
            </a:r>
            <a:r>
              <a:rPr lang="en-US" sz="2800" dirty="0" smtClean="0"/>
              <a:t>}</a:t>
            </a:r>
          </a:p>
          <a:p>
            <a:pPr lvl="1"/>
            <a:r>
              <a:rPr lang="en-US" sz="2800" b="1" dirty="0" err="1" smtClean="0">
                <a:solidFill>
                  <a:srgbClr val="800000"/>
                </a:solidFill>
              </a:rPr>
              <a:t>Mor</a:t>
            </a:r>
            <a:r>
              <a:rPr lang="en-US" sz="2800" b="1" dirty="0">
                <a:solidFill>
                  <a:srgbClr val="800000"/>
                </a:solidFill>
              </a:rPr>
              <a:t>(</a:t>
            </a:r>
            <a:r>
              <a:rPr lang="en-US" sz="2800" b="1" dirty="0" err="1">
                <a:solidFill>
                  <a:srgbClr val="800000"/>
                </a:solidFill>
              </a:rPr>
              <a:t>Decision,Act</a:t>
            </a:r>
            <a:r>
              <a:rPr lang="en-US" sz="2800" b="1" dirty="0">
                <a:solidFill>
                  <a:srgbClr val="800000"/>
                </a:solidFill>
              </a:rPr>
              <a:t>) </a:t>
            </a:r>
            <a:r>
              <a:rPr lang="en-US" sz="2800" dirty="0"/>
              <a:t>= {</a:t>
            </a:r>
            <a:r>
              <a:rPr lang="en-US" sz="2800" dirty="0" err="1"/>
              <a:t>log_dec</a:t>
            </a:r>
            <a:r>
              <a:rPr lang="en-US" sz="2800" dirty="0"/>
              <a:t>-act</a:t>
            </a:r>
            <a:r>
              <a:rPr lang="en-US" sz="2800" dirty="0" smtClean="0"/>
              <a:t>}</a:t>
            </a:r>
            <a:endParaRPr lang="en-US" sz="2800" dirty="0"/>
          </a:p>
          <a:p>
            <a:pPr lvl="1"/>
            <a:r>
              <a:rPr lang="en-US" sz="2800" b="1" dirty="0" err="1" smtClean="0">
                <a:solidFill>
                  <a:srgbClr val="800000"/>
                </a:solidFill>
              </a:rPr>
              <a:t>Mor</a:t>
            </a:r>
            <a:r>
              <a:rPr lang="en-US" sz="2800" b="1" dirty="0">
                <a:solidFill>
                  <a:srgbClr val="800000"/>
                </a:solidFill>
              </a:rPr>
              <a:t>(</a:t>
            </a:r>
            <a:r>
              <a:rPr lang="en-US" sz="2800" b="1" dirty="0" err="1">
                <a:solidFill>
                  <a:srgbClr val="800000"/>
                </a:solidFill>
              </a:rPr>
              <a:t>Sense,Decision</a:t>
            </a:r>
            <a:r>
              <a:rPr lang="en-US" sz="2800" b="1" dirty="0">
                <a:solidFill>
                  <a:srgbClr val="800000"/>
                </a:solidFill>
              </a:rPr>
              <a:t>) </a:t>
            </a:r>
            <a:r>
              <a:rPr lang="en-US" sz="2800" dirty="0"/>
              <a:t>= {</a:t>
            </a:r>
            <a:r>
              <a:rPr lang="en-US" sz="2800" dirty="0" err="1"/>
              <a:t>log_sen-dec</a:t>
            </a:r>
            <a:r>
              <a:rPr lang="en-US" sz="2800" dirty="0" smtClean="0"/>
              <a:t>}</a:t>
            </a:r>
            <a:endParaRPr lang="en-US" sz="2800" dirty="0"/>
          </a:p>
          <a:p>
            <a:pPr lvl="1"/>
            <a:r>
              <a:rPr lang="en-US" sz="2800" b="1" dirty="0" err="1" smtClean="0">
                <a:solidFill>
                  <a:srgbClr val="800000"/>
                </a:solidFill>
              </a:rPr>
              <a:t>Mor</a:t>
            </a:r>
            <a:r>
              <a:rPr lang="en-US" sz="2800" b="1" dirty="0">
                <a:solidFill>
                  <a:srgbClr val="800000"/>
                </a:solidFill>
              </a:rPr>
              <a:t>(</a:t>
            </a:r>
            <a:r>
              <a:rPr lang="en-US" sz="2800" b="1" dirty="0" err="1">
                <a:solidFill>
                  <a:srgbClr val="800000"/>
                </a:solidFill>
              </a:rPr>
              <a:t>Sense,Act</a:t>
            </a:r>
            <a:r>
              <a:rPr lang="en-US" sz="2800" b="1" dirty="0">
                <a:solidFill>
                  <a:srgbClr val="800000"/>
                </a:solidFill>
              </a:rPr>
              <a:t>) </a:t>
            </a:r>
            <a:r>
              <a:rPr lang="en-US" sz="2800" dirty="0"/>
              <a:t>= {</a:t>
            </a:r>
            <a:r>
              <a:rPr lang="en-US" sz="2800" dirty="0" err="1"/>
              <a:t>phys_sen</a:t>
            </a:r>
            <a:r>
              <a:rPr lang="en-US" sz="2800" dirty="0"/>
              <a:t>-act</a:t>
            </a:r>
            <a:r>
              <a:rPr lang="en-US" sz="2800" dirty="0" smtClean="0"/>
              <a:t>}</a:t>
            </a:r>
            <a:endParaRPr lang="en-US" sz="2800" dirty="0"/>
          </a:p>
          <a:p>
            <a:pPr lvl="1"/>
            <a:r>
              <a:rPr lang="en-US" sz="2800" b="1" dirty="0" err="1" smtClean="0">
                <a:solidFill>
                  <a:srgbClr val="800000"/>
                </a:solidFill>
              </a:rPr>
              <a:t>Mor</a:t>
            </a:r>
            <a:r>
              <a:rPr lang="en-US" sz="2800" b="1" dirty="0">
                <a:solidFill>
                  <a:srgbClr val="800000"/>
                </a:solidFill>
              </a:rPr>
              <a:t>(</a:t>
            </a:r>
            <a:r>
              <a:rPr lang="en-US" sz="2800" b="1" dirty="0" err="1">
                <a:solidFill>
                  <a:srgbClr val="800000"/>
                </a:solidFill>
              </a:rPr>
              <a:t>Phys_State,Sense</a:t>
            </a:r>
            <a:r>
              <a:rPr lang="en-US" sz="2800" b="1" dirty="0">
                <a:solidFill>
                  <a:srgbClr val="800000"/>
                </a:solidFill>
              </a:rPr>
              <a:t>) </a:t>
            </a:r>
            <a:r>
              <a:rPr lang="en-US" sz="2800" dirty="0"/>
              <a:t>= {</a:t>
            </a:r>
            <a:r>
              <a:rPr lang="en-US" sz="2800" dirty="0" err="1"/>
              <a:t>phy_Phys_State</a:t>
            </a:r>
            <a:r>
              <a:rPr lang="en-US" sz="2800" dirty="0"/>
              <a:t>-Sense}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0038D-0246-412E-B82A-85192C832CB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6577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Symmetric Monoidal Categories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35529"/>
            <a:ext cx="10515600" cy="5265271"/>
          </a:xfrm>
        </p:spPr>
        <p:txBody>
          <a:bodyPr>
            <a:normAutofit/>
          </a:bodyPr>
          <a:lstStyle/>
          <a:p>
            <a:r>
              <a:rPr lang="en-US" dirty="0" smtClean="0"/>
              <a:t>For purposes here </a:t>
            </a:r>
            <a:r>
              <a:rPr lang="en-US" b="1" dirty="0" smtClean="0">
                <a:solidFill>
                  <a:srgbClr val="800000"/>
                </a:solidFill>
              </a:rPr>
              <a:t>systems will be viewed as processes and interactions between them </a:t>
            </a:r>
            <a:r>
              <a:rPr lang="en-US" dirty="0" smtClean="0"/>
              <a:t>(</a:t>
            </a:r>
            <a:r>
              <a:rPr lang="en-US" i="1" dirty="0" smtClean="0"/>
              <a:t>process algebra</a:t>
            </a:r>
            <a:r>
              <a:rPr lang="en-US" dirty="0" smtClean="0"/>
              <a:t> in the sense of Milnor for example)</a:t>
            </a:r>
          </a:p>
          <a:p>
            <a:r>
              <a:rPr lang="en-US" dirty="0" smtClean="0"/>
              <a:t>We distinguish two sorts of interactions between processes:</a:t>
            </a:r>
          </a:p>
          <a:p>
            <a:pPr lvl="1"/>
            <a:r>
              <a:rPr lang="en-US" b="1" dirty="0" smtClean="0">
                <a:solidFill>
                  <a:srgbClr val="800000"/>
                </a:solidFill>
              </a:rPr>
              <a:t>Logical interactions </a:t>
            </a:r>
            <a:r>
              <a:rPr lang="en-US" dirty="0" smtClean="0"/>
              <a:t>(exchanges of information)</a:t>
            </a:r>
          </a:p>
          <a:p>
            <a:pPr lvl="1"/>
            <a:r>
              <a:rPr lang="en-US" b="1" dirty="0" smtClean="0">
                <a:solidFill>
                  <a:srgbClr val="800000"/>
                </a:solidFill>
              </a:rPr>
              <a:t>Physical interactions </a:t>
            </a:r>
            <a:r>
              <a:rPr lang="en-US" dirty="0" smtClean="0"/>
              <a:t>(exchanges of energy)</a:t>
            </a:r>
          </a:p>
          <a:p>
            <a:r>
              <a:rPr lang="en-US" dirty="0" smtClean="0"/>
              <a:t>Math model of physical interactions is </a:t>
            </a:r>
            <a:r>
              <a:rPr lang="en-US" b="1" dirty="0" smtClean="0">
                <a:solidFill>
                  <a:srgbClr val="800000"/>
                </a:solidFill>
              </a:rPr>
              <a:t>algebraic systems of ODEs</a:t>
            </a:r>
          </a:p>
          <a:p>
            <a:r>
              <a:rPr lang="en-US" dirty="0" smtClean="0"/>
              <a:t>Math model of logical interactions are </a:t>
            </a:r>
            <a:r>
              <a:rPr lang="en-US" b="1" dirty="0" smtClean="0">
                <a:solidFill>
                  <a:srgbClr val="800000"/>
                </a:solidFill>
              </a:rPr>
              <a:t>formalizations of agent-based models </a:t>
            </a:r>
            <a:r>
              <a:rPr lang="en-US" dirty="0" smtClean="0"/>
              <a:t>such as </a:t>
            </a:r>
            <a:r>
              <a:rPr lang="en-US" i="1" dirty="0" smtClean="0"/>
              <a:t>complex adaptive systems </a:t>
            </a:r>
            <a:r>
              <a:rPr lang="en-US" dirty="0" smtClean="0"/>
              <a:t>(J. Holland)</a:t>
            </a:r>
          </a:p>
          <a:p>
            <a:r>
              <a:rPr lang="en-US" dirty="0" smtClean="0"/>
              <a:t>We choose symmetric monoidal categories (SMC) as an example of a </a:t>
            </a:r>
            <a:r>
              <a:rPr lang="en-US" b="1" dirty="0" smtClean="0">
                <a:solidFill>
                  <a:srgbClr val="800000"/>
                </a:solidFill>
              </a:rPr>
              <a:t>model of systems in category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0038D-0246-412E-B82A-85192C832CB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9824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CPS as Functors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 cyber-physical system, in the sense of process algebra, can be represented as a </a:t>
            </a:r>
            <a:r>
              <a:rPr lang="en-US" b="1" dirty="0" smtClean="0">
                <a:solidFill>
                  <a:srgbClr val="800000"/>
                </a:solidFill>
              </a:rPr>
              <a:t>functor from a symmetric monoidal category to the category CyPhy.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Such a functor represents: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Processes as instances of </a:t>
            </a:r>
            <a:r>
              <a:rPr lang="en-US" b="1" dirty="0" smtClean="0">
                <a:solidFill>
                  <a:srgbClr val="800000"/>
                </a:solidFill>
              </a:rPr>
              <a:t>Sensing, Decision, Action or Physical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Interactions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as </a:t>
            </a:r>
            <a:r>
              <a:rPr lang="en-US" b="1" dirty="0" smtClean="0">
                <a:solidFill>
                  <a:srgbClr val="800000"/>
                </a:solidFill>
              </a:rPr>
              <a:t>exchanges of information or exchanges of energy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B</a:t>
            </a:r>
            <a:r>
              <a:rPr lang="en-US" dirty="0" smtClean="0">
                <a:solidFill>
                  <a:srgbClr val="000000"/>
                </a:solidFill>
              </a:rPr>
              <a:t>enefit of this representation can be derived from: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Structural representation of one CPS ‘in another’ (isomorphic with a </a:t>
            </a:r>
            <a:r>
              <a:rPr lang="en-US" i="1" dirty="0" smtClean="0">
                <a:solidFill>
                  <a:srgbClr val="000000"/>
                </a:solidFill>
              </a:rPr>
              <a:t>sub-CPS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0038D-0246-412E-B82A-85192C832CB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6359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category </a:t>
            </a:r>
            <a:r>
              <a:rPr lang="en-US" i="1" dirty="0" smtClean="0"/>
              <a:t>CPS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47776"/>
            <a:ext cx="10515600" cy="28461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Given two representations of CPS as functors </a:t>
            </a:r>
            <a:r>
              <a:rPr lang="en-US" i="1" dirty="0"/>
              <a:t>F </a:t>
            </a:r>
            <a:r>
              <a:rPr lang="en-US" dirty="0"/>
              <a:t>and </a:t>
            </a:r>
            <a:r>
              <a:rPr lang="en-US" i="1" dirty="0" smtClean="0"/>
              <a:t>G</a:t>
            </a:r>
            <a:r>
              <a:rPr lang="en-US" dirty="0" smtClean="0"/>
              <a:t>, let SM(F)/SM(G) denote the symmetric monoidal categories that F and G map into CyPhy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i="1" dirty="0" err="1" smtClean="0"/>
              <a:t>Mor</a:t>
            </a:r>
            <a:r>
              <a:rPr lang="en-US" i="1" dirty="0" smtClean="0"/>
              <a:t>(F,G) </a:t>
            </a:r>
            <a:r>
              <a:rPr lang="en-US" dirty="0"/>
              <a:t>is </a:t>
            </a:r>
            <a:r>
              <a:rPr lang="en-US" dirty="0" smtClean="0"/>
              <a:t>the functors </a:t>
            </a:r>
            <a:r>
              <a:rPr lang="en-US" i="1" dirty="0" smtClean="0"/>
              <a:t>T</a:t>
            </a:r>
            <a:r>
              <a:rPr lang="en-US" dirty="0" smtClean="0"/>
              <a:t> from SM(</a:t>
            </a:r>
            <a:r>
              <a:rPr lang="en-US" i="1" dirty="0" smtClean="0"/>
              <a:t>F</a:t>
            </a:r>
            <a:r>
              <a:rPr lang="en-US" dirty="0" smtClean="0"/>
              <a:t>) to SM(</a:t>
            </a:r>
            <a:r>
              <a:rPr lang="en-US" i="1" dirty="0" smtClean="0"/>
              <a:t>G</a:t>
            </a:r>
            <a:r>
              <a:rPr lang="en-US" dirty="0" smtClean="0"/>
              <a:t>) such that the following diagram commutes: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0038D-0246-412E-B82A-85192C832CB2}" type="slidenum">
              <a:rPr lang="en-US" smtClean="0"/>
              <a:t>29</a:t>
            </a:fld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3375614" y="4074795"/>
            <a:ext cx="4856483" cy="2075612"/>
            <a:chOff x="3406588" y="4276165"/>
            <a:chExt cx="4856483" cy="2075612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4452471" y="4751294"/>
              <a:ext cx="2779058" cy="14941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3406588" y="4601882"/>
              <a:ext cx="8256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SM(F)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398870" y="4574987"/>
              <a:ext cx="8642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SM(G)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414682" y="5982445"/>
              <a:ext cx="864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CyPhy</a:t>
              </a:r>
              <a:endParaRPr lang="en-US" dirty="0"/>
            </a:p>
          </p:txBody>
        </p:sp>
        <p:cxnSp>
          <p:nvCxnSpPr>
            <p:cNvPr id="10" name="Straight Arrow Connector 9"/>
            <p:cNvCxnSpPr>
              <a:stCxn id="8" idx="2"/>
              <a:endCxn id="9" idx="3"/>
            </p:cNvCxnSpPr>
            <p:nvPr/>
          </p:nvCxnSpPr>
          <p:spPr>
            <a:xfrm flipH="1">
              <a:off x="6279222" y="4944319"/>
              <a:ext cx="1551749" cy="1222792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7" idx="2"/>
              <a:endCxn id="9" idx="1"/>
            </p:cNvCxnSpPr>
            <p:nvPr/>
          </p:nvCxnSpPr>
          <p:spPr>
            <a:xfrm>
              <a:off x="3819415" y="4971214"/>
              <a:ext cx="1595267" cy="1195897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4108824" y="5513294"/>
              <a:ext cx="3759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F</a:t>
              </a:r>
              <a:endParaRPr lang="en-US" i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264400" y="5486400"/>
              <a:ext cx="4186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G</a:t>
              </a:r>
              <a:endParaRPr lang="en-US" i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665695" y="4276165"/>
              <a:ext cx="3800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T</a:t>
              </a:r>
              <a:endParaRPr lang="en-US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270489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NIST Labs and Research Activities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0038D-0246-412E-B82A-85192C832CB2}" type="slidenum">
              <a:rPr lang="en-US" smtClean="0"/>
              <a:t>3</a:t>
            </a:fld>
            <a:endParaRPr lang="en-US"/>
          </a:p>
        </p:txBody>
      </p:sp>
      <p:sp>
        <p:nvSpPr>
          <p:cNvPr id="6" name="Content Placeholder 11"/>
          <p:cNvSpPr>
            <a:spLocks noGrp="1"/>
          </p:cNvSpPr>
          <p:nvPr>
            <p:ph sz="half" idx="1"/>
          </p:nvPr>
        </p:nvSpPr>
        <p:spPr>
          <a:xfrm>
            <a:off x="1854200" y="1759884"/>
            <a:ext cx="8813800" cy="276729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CPS </a:t>
            </a:r>
            <a:r>
              <a:rPr lang="en-US" sz="4000" b="1" dirty="0" smtClean="0">
                <a:solidFill>
                  <a:srgbClr val="002060"/>
                </a:solidFill>
              </a:rPr>
              <a:t>Framework</a:t>
            </a:r>
            <a:endParaRPr lang="en-US" sz="3600" dirty="0"/>
          </a:p>
          <a:p>
            <a:r>
              <a:rPr lang="en-US" sz="4000" b="1" dirty="0" smtClean="0">
                <a:solidFill>
                  <a:srgbClr val="002060"/>
                </a:solidFill>
              </a:rPr>
              <a:t>CPS </a:t>
            </a:r>
            <a:r>
              <a:rPr lang="en-US" sz="4000" b="1" dirty="0" err="1" smtClean="0">
                <a:solidFill>
                  <a:srgbClr val="002060"/>
                </a:solidFill>
              </a:rPr>
              <a:t>Testbed</a:t>
            </a:r>
            <a:r>
              <a:rPr lang="en-US" sz="4000" b="1" dirty="0" smtClean="0">
                <a:solidFill>
                  <a:srgbClr val="002060"/>
                </a:solidFill>
              </a:rPr>
              <a:t> UCEF</a:t>
            </a:r>
          </a:p>
          <a:p>
            <a:r>
              <a:rPr lang="en-US" sz="4000" b="1" dirty="0" smtClean="0">
                <a:solidFill>
                  <a:srgbClr val="002060"/>
                </a:solidFill>
              </a:rPr>
              <a:t>Trustworthiness</a:t>
            </a:r>
            <a:endParaRPr lang="en-US" sz="4000" b="1" dirty="0">
              <a:solidFill>
                <a:srgbClr val="002060"/>
              </a:solidFill>
            </a:endParaRP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21117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8064"/>
            <a:ext cx="10515600" cy="7112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Cyber-Physical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6154" y="984043"/>
            <a:ext cx="3975846" cy="5313624"/>
          </a:xfrm>
        </p:spPr>
        <p:txBody>
          <a:bodyPr>
            <a:noAutofit/>
          </a:bodyPr>
          <a:lstStyle/>
          <a:p>
            <a:pPr lvl="0"/>
            <a:r>
              <a:rPr lang="en-US" sz="1850" dirty="0"/>
              <a:t>Examples include a smart gird, a self-driving car, a smart manufacturing plant, an intelligent transportation system, a smart city, and Internet of Things (IoT) instances connecting new devices for new data streams and new applications. </a:t>
            </a:r>
          </a:p>
          <a:p>
            <a:pPr lvl="0"/>
            <a:r>
              <a:rPr lang="en-US" sz="1850" dirty="0"/>
              <a:t>Common notions of IoT have emphasized networked sensors providing data streams to applications.</a:t>
            </a:r>
          </a:p>
          <a:p>
            <a:pPr lvl="0"/>
            <a:r>
              <a:rPr lang="en-US" sz="1850" dirty="0"/>
              <a:t>CPS concepts complete these IoT notions, providing the means for conceptualizing, realizing and assuring all aspects of the composed systems of which sensors and data streams are components.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0038D-0246-412E-B82A-85192C832CB2}" type="slidenum">
              <a:rPr/>
              <a:pPr/>
              <a:t>4</a:t>
            </a:fld>
            <a:endParaRPr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68870" y="4318001"/>
            <a:ext cx="10930467" cy="2015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88262" y="6158185"/>
            <a:ext cx="82557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prstClr val="black"/>
                </a:solidFill>
              </a:rPr>
              <a:t>The Framework for Cyber-Physical Systems</a:t>
            </a:r>
            <a:r>
              <a:rPr lang="en-US" sz="1400" b="1" dirty="0">
                <a:solidFill>
                  <a:prstClr val="black"/>
                </a:solidFill>
              </a:rPr>
              <a:t> </a:t>
            </a:r>
            <a:r>
              <a:rPr lang="en-US" sz="1400" dirty="0">
                <a:solidFill>
                  <a:prstClr val="black"/>
                </a:solidFill>
              </a:rPr>
              <a:t>was released by the NIST CPSPWG on May 26, 2016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1697" y="15134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97553" y="787776"/>
            <a:ext cx="4862853" cy="4619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38870" y="1043405"/>
            <a:ext cx="2347577" cy="504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prstClr val="black"/>
                </a:solidFill>
              </a:rPr>
              <a:t>Cyber-Physical Systems (CPS) </a:t>
            </a:r>
            <a:r>
              <a:rPr lang="en-US" sz="2400" dirty="0">
                <a:solidFill>
                  <a:prstClr val="black"/>
                </a:solidFill>
              </a:rPr>
              <a:t>comprise interacting digital, analog, physical, and human components engineered for function through integrated physics and logic.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165" y="931335"/>
            <a:ext cx="5835295" cy="51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37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4914"/>
            <a:ext cx="10515600" cy="7112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CPS and IoT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263" y="780072"/>
            <a:ext cx="8860206" cy="535622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400" b="1" dirty="0"/>
              <a:t>Cyber-Physical Systems (CPS) </a:t>
            </a:r>
            <a:r>
              <a:rPr lang="en-US" sz="2400" dirty="0"/>
              <a:t>comprise interacting digital, analog, physical, and human components engineered for function through integrated physics and logic. </a:t>
            </a:r>
          </a:p>
          <a:p>
            <a:pPr marL="0" indent="0">
              <a:buNone/>
            </a:pPr>
            <a:r>
              <a:rPr lang="en-US" sz="2400" b="1" dirty="0"/>
              <a:t>Examples of a CPS that </a:t>
            </a:r>
            <a:r>
              <a:rPr lang="en-US" sz="2400" b="1" dirty="0" smtClean="0"/>
              <a:t>are not instances of IoT</a:t>
            </a:r>
            <a:endParaRPr lang="en-US" sz="2400" b="1" dirty="0"/>
          </a:p>
          <a:p>
            <a:r>
              <a:rPr lang="en-US" sz="2400" dirty="0" smtClean="0"/>
              <a:t>Segway </a:t>
            </a:r>
            <a:r>
              <a:rPr lang="en-US" sz="2400" dirty="0"/>
              <a:t>Scooter</a:t>
            </a:r>
          </a:p>
          <a:p>
            <a:r>
              <a:rPr lang="en-US" sz="2400" dirty="0" smtClean="0"/>
              <a:t>Smart </a:t>
            </a:r>
            <a:r>
              <a:rPr lang="en-US" sz="2400" dirty="0"/>
              <a:t>Spoon enabling Parkinson’s patients to feed themselves (see </a:t>
            </a:r>
            <a:r>
              <a:rPr lang="en-US" sz="2400" u="sng" dirty="0">
                <a:hlinkClick r:id="rId2"/>
              </a:rPr>
              <a:t>https://www.liftware.com/</a:t>
            </a:r>
            <a:r>
              <a:rPr lang="en-US" sz="2400" dirty="0"/>
              <a:t>)</a:t>
            </a:r>
          </a:p>
          <a:p>
            <a:r>
              <a:rPr lang="en-US" sz="2400" dirty="0" smtClean="0"/>
              <a:t>Autonomous </a:t>
            </a:r>
            <a:r>
              <a:rPr lang="en-US" sz="2400" dirty="0"/>
              <a:t>vehicle operating without wired or wireless connections outside the </a:t>
            </a:r>
            <a:r>
              <a:rPr lang="en-US" sz="2400" dirty="0" smtClean="0"/>
              <a:t>vehicle, e.g.</a:t>
            </a:r>
          </a:p>
          <a:p>
            <a:pPr lvl="1"/>
            <a:r>
              <a:rPr lang="en-US" sz="2000" dirty="0" smtClean="0"/>
              <a:t>a Mars </a:t>
            </a:r>
            <a:r>
              <a:rPr lang="en-US" sz="2000" dirty="0"/>
              <a:t>rover operating between messages from </a:t>
            </a:r>
            <a:r>
              <a:rPr lang="en-US" sz="2000" dirty="0" smtClean="0"/>
              <a:t>Earth</a:t>
            </a:r>
          </a:p>
          <a:p>
            <a:pPr lvl="1"/>
            <a:r>
              <a:rPr lang="en-US" sz="2000" dirty="0" smtClean="0"/>
              <a:t>the </a:t>
            </a:r>
            <a:r>
              <a:rPr lang="en-US" sz="2000" dirty="0"/>
              <a:t>original vehicles in the first DARPA </a:t>
            </a:r>
            <a:r>
              <a:rPr lang="en-US" sz="2000" dirty="0" smtClean="0"/>
              <a:t>Challenge</a:t>
            </a:r>
          </a:p>
          <a:p>
            <a:pPr lvl="1"/>
            <a:r>
              <a:rPr lang="en-US" sz="2000" dirty="0" smtClean="0"/>
              <a:t>cruise </a:t>
            </a:r>
            <a:r>
              <a:rPr lang="en-US" sz="2000" dirty="0"/>
              <a:t>missile/smart bomb in flight to </a:t>
            </a:r>
            <a:r>
              <a:rPr lang="en-US" sz="2000" dirty="0" smtClean="0"/>
              <a:t>target</a:t>
            </a:r>
            <a:endParaRPr lang="en-US" sz="2000" dirty="0"/>
          </a:p>
          <a:p>
            <a:r>
              <a:rPr lang="en-US" sz="2400" dirty="0" smtClean="0"/>
              <a:t>Generally, any CPS </a:t>
            </a:r>
            <a:r>
              <a:rPr lang="en-US" sz="2400" dirty="0"/>
              <a:t>that is fully contained with no outside network </a:t>
            </a:r>
            <a:r>
              <a:rPr lang="en-US" sz="2400" dirty="0" smtClean="0"/>
              <a:t>connections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0038D-0246-412E-B82A-85192C832CB2}" type="slidenum">
              <a:rPr/>
              <a:pPr/>
              <a:t>5</a:t>
            </a:fld>
            <a:endParaRPr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68870" y="4318001"/>
            <a:ext cx="10930467" cy="2015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6667" y="1834345"/>
            <a:ext cx="3725333" cy="327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382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CPS vs. IoT: Motion Activated Light</a:t>
            </a:r>
            <a:endParaRPr lang="en-US" dirty="0"/>
          </a:p>
        </p:txBody>
      </p:sp>
      <p:pic>
        <p:nvPicPr>
          <p:cNvPr id="51" name="Content Placeholder 5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847" y="3703763"/>
            <a:ext cx="527680" cy="118586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0038D-0246-412E-B82A-85192C832CB2}" type="slidenum">
              <a:rPr/>
              <a:pPr/>
              <a:t>6</a:t>
            </a:fld>
            <a:endParaRPr/>
          </a:p>
        </p:txBody>
      </p:sp>
      <p:grpSp>
        <p:nvGrpSpPr>
          <p:cNvPr id="65" name="Group 64"/>
          <p:cNvGrpSpPr/>
          <p:nvPr/>
        </p:nvGrpSpPr>
        <p:grpSpPr>
          <a:xfrm>
            <a:off x="589357" y="1009560"/>
            <a:ext cx="10764443" cy="2590891"/>
            <a:chOff x="589357" y="1009560"/>
            <a:chExt cx="10764443" cy="2590891"/>
          </a:xfrm>
        </p:grpSpPr>
        <p:grpSp>
          <p:nvGrpSpPr>
            <p:cNvPr id="63" name="Group 62"/>
            <p:cNvGrpSpPr/>
            <p:nvPr/>
          </p:nvGrpSpPr>
          <p:grpSpPr>
            <a:xfrm>
              <a:off x="589357" y="1009560"/>
              <a:ext cx="10764443" cy="2590891"/>
              <a:chOff x="589357" y="1723938"/>
              <a:chExt cx="10764443" cy="2590891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589357" y="2200281"/>
                <a:ext cx="10764443" cy="2114548"/>
                <a:chOff x="457200" y="1243015"/>
                <a:chExt cx="10764443" cy="2114548"/>
              </a:xfrm>
            </p:grpSpPr>
            <p:grpSp>
              <p:nvGrpSpPr>
                <p:cNvPr id="32" name="Group 31"/>
                <p:cNvGrpSpPr/>
                <p:nvPr/>
              </p:nvGrpSpPr>
              <p:grpSpPr>
                <a:xfrm>
                  <a:off x="525075" y="1536605"/>
                  <a:ext cx="2299211" cy="1820958"/>
                  <a:chOff x="525075" y="1536605"/>
                  <a:chExt cx="2299211" cy="1820958"/>
                </a:xfrm>
              </p:grpSpPr>
              <p:sp>
                <p:nvSpPr>
                  <p:cNvPr id="5" name="Rectangle 4"/>
                  <p:cNvSpPr/>
                  <p:nvPr/>
                </p:nvSpPr>
                <p:spPr>
                  <a:xfrm>
                    <a:off x="900120" y="2028825"/>
                    <a:ext cx="1271587" cy="585788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prstClr val="white"/>
                        </a:solidFill>
                      </a:rPr>
                      <a:t>Sensors</a:t>
                    </a:r>
                  </a:p>
                </p:txBody>
              </p:sp>
              <p:cxnSp>
                <p:nvCxnSpPr>
                  <p:cNvPr id="7" name="Straight Arrow Connector 6"/>
                  <p:cNvCxnSpPr/>
                  <p:nvPr/>
                </p:nvCxnSpPr>
                <p:spPr>
                  <a:xfrm flipV="1">
                    <a:off x="1228732" y="2614614"/>
                    <a:ext cx="1" cy="742949"/>
                  </a:xfrm>
                  <a:prstGeom prst="straightConnector1">
                    <a:avLst/>
                  </a:prstGeom>
                  <a:ln w="38100"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" name="Straight Arrow Connector 9"/>
                  <p:cNvCxnSpPr/>
                  <p:nvPr/>
                </p:nvCxnSpPr>
                <p:spPr>
                  <a:xfrm flipH="1" flipV="1">
                    <a:off x="1831335" y="2614616"/>
                    <a:ext cx="948970" cy="396018"/>
                  </a:xfrm>
                  <a:prstGeom prst="straightConnector1">
                    <a:avLst/>
                  </a:prstGeom>
                  <a:ln w="38100">
                    <a:prstDash val="dash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" name="Straight Arrow Connector 10"/>
                  <p:cNvCxnSpPr/>
                  <p:nvPr/>
                </p:nvCxnSpPr>
                <p:spPr>
                  <a:xfrm flipV="1">
                    <a:off x="2140282" y="1550702"/>
                    <a:ext cx="552905" cy="654271"/>
                  </a:xfrm>
                  <a:prstGeom prst="straightConnector1">
                    <a:avLst/>
                  </a:prstGeom>
                  <a:ln w="38100"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Straight Arrow Connector 11"/>
                  <p:cNvCxnSpPr/>
                  <p:nvPr/>
                </p:nvCxnSpPr>
                <p:spPr>
                  <a:xfrm>
                    <a:off x="2171707" y="2396964"/>
                    <a:ext cx="652579" cy="0"/>
                  </a:xfrm>
                  <a:prstGeom prst="straightConnector1">
                    <a:avLst/>
                  </a:prstGeom>
                  <a:ln w="38100">
                    <a:prstDash val="dash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525075" y="2675156"/>
                    <a:ext cx="642937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prstClr val="black"/>
                        </a:solidFill>
                      </a:rPr>
                      <a:t>INs</a:t>
                    </a:r>
                  </a:p>
                </p:txBody>
              </p:sp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1740523" y="1536605"/>
                    <a:ext cx="917244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prstClr val="black"/>
                        </a:solidFill>
                      </a:rPr>
                      <a:t>OUTs</a:t>
                    </a:r>
                  </a:p>
                </p:txBody>
              </p:sp>
            </p:grpSp>
            <p:sp>
              <p:nvSpPr>
                <p:cNvPr id="20" name="TextBox 19"/>
                <p:cNvSpPr txBox="1"/>
                <p:nvPr/>
              </p:nvSpPr>
              <p:spPr>
                <a:xfrm>
                  <a:off x="2771775" y="1998553"/>
                  <a:ext cx="1787669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prstClr val="black"/>
                      </a:solidFill>
                    </a:rPr>
                    <a:t>Communication</a:t>
                  </a:r>
                </a:p>
                <a:p>
                  <a:r>
                    <a:rPr lang="en-US" dirty="0">
                      <a:solidFill>
                        <a:prstClr val="black"/>
                      </a:solidFill>
                    </a:rPr>
                    <a:t>Channel</a:t>
                  </a:r>
                </a:p>
                <a:p>
                  <a:r>
                    <a:rPr lang="en-US" dirty="0">
                      <a:solidFill>
                        <a:prstClr val="black"/>
                      </a:solidFill>
                    </a:rPr>
                    <a:t>(Network)</a:t>
                  </a: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4669334" y="2028824"/>
                  <a:ext cx="1326004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prstClr val="black"/>
                      </a:solidFill>
                    </a:rPr>
                    <a:t>Aggregator</a:t>
                  </a:r>
                </a:p>
                <a:p>
                  <a:r>
                    <a:rPr lang="en-US" dirty="0">
                      <a:solidFill>
                        <a:prstClr val="black"/>
                      </a:solidFill>
                    </a:rPr>
                    <a:t>(Fusion)</a:t>
                  </a: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5997129" y="2028824"/>
                  <a:ext cx="1492716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prstClr val="black"/>
                      </a:solidFill>
                    </a:rPr>
                    <a:t>Computation</a:t>
                  </a:r>
                </a:p>
                <a:p>
                  <a:r>
                    <a:rPr lang="en-US" dirty="0">
                      <a:solidFill>
                        <a:prstClr val="black"/>
                      </a:solidFill>
                    </a:rPr>
                    <a:t>(e-utility)</a:t>
                  </a: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7489845" y="2041414"/>
                  <a:ext cx="124906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prstClr val="black"/>
                      </a:solidFill>
                    </a:rPr>
                    <a:t>Decision</a:t>
                  </a:r>
                </a:p>
                <a:p>
                  <a:r>
                    <a:rPr lang="en-US" dirty="0">
                      <a:solidFill>
                        <a:prstClr val="black"/>
                      </a:solidFill>
                    </a:rPr>
                    <a:t>(Software)</a:t>
                  </a:r>
                </a:p>
              </p:txBody>
            </p:sp>
            <p:grpSp>
              <p:nvGrpSpPr>
                <p:cNvPr id="33" name="Group 32"/>
                <p:cNvGrpSpPr/>
                <p:nvPr/>
              </p:nvGrpSpPr>
              <p:grpSpPr>
                <a:xfrm>
                  <a:off x="8547576" y="1550702"/>
                  <a:ext cx="2674067" cy="1806861"/>
                  <a:chOff x="-263055" y="1550702"/>
                  <a:chExt cx="2674067" cy="1806861"/>
                </a:xfrm>
              </p:grpSpPr>
              <p:sp>
                <p:nvSpPr>
                  <p:cNvPr id="34" name="Rectangle 33"/>
                  <p:cNvSpPr/>
                  <p:nvPr/>
                </p:nvSpPr>
                <p:spPr>
                  <a:xfrm>
                    <a:off x="597214" y="2028825"/>
                    <a:ext cx="1271587" cy="585788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prstClr val="white"/>
                        </a:solidFill>
                      </a:rPr>
                      <a:t>Actuators</a:t>
                    </a:r>
                  </a:p>
                </p:txBody>
              </p:sp>
              <p:cxnSp>
                <p:nvCxnSpPr>
                  <p:cNvPr id="35" name="Straight Arrow Connector 34"/>
                  <p:cNvCxnSpPr/>
                  <p:nvPr/>
                </p:nvCxnSpPr>
                <p:spPr>
                  <a:xfrm flipV="1">
                    <a:off x="1558872" y="2614614"/>
                    <a:ext cx="1" cy="742949"/>
                  </a:xfrm>
                  <a:prstGeom prst="straightConnector1">
                    <a:avLst/>
                  </a:prstGeom>
                  <a:ln w="38100">
                    <a:headEnd type="triangle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Arrow Connector 35"/>
                  <p:cNvCxnSpPr/>
                  <p:nvPr/>
                </p:nvCxnSpPr>
                <p:spPr>
                  <a:xfrm flipV="1">
                    <a:off x="-121580" y="2614616"/>
                    <a:ext cx="1284248" cy="368609"/>
                  </a:xfrm>
                  <a:prstGeom prst="straightConnector1">
                    <a:avLst/>
                  </a:prstGeom>
                  <a:ln w="38100">
                    <a:prstDash val="dash"/>
                    <a:headEnd type="triangle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Arrow Connector 36"/>
                  <p:cNvCxnSpPr/>
                  <p:nvPr/>
                </p:nvCxnSpPr>
                <p:spPr>
                  <a:xfrm>
                    <a:off x="-117238" y="1550702"/>
                    <a:ext cx="653305" cy="620997"/>
                  </a:xfrm>
                  <a:prstGeom prst="straightConnector1">
                    <a:avLst/>
                  </a:prstGeom>
                  <a:ln w="38100"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Arrow Connector 37"/>
                  <p:cNvCxnSpPr/>
                  <p:nvPr/>
                </p:nvCxnSpPr>
                <p:spPr>
                  <a:xfrm>
                    <a:off x="-116512" y="2396964"/>
                    <a:ext cx="652579" cy="0"/>
                  </a:xfrm>
                  <a:prstGeom prst="straightConnector1">
                    <a:avLst/>
                  </a:prstGeom>
                  <a:ln w="38100">
                    <a:prstDash val="dash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9" name="TextBox 38"/>
                  <p:cNvSpPr txBox="1"/>
                  <p:nvPr/>
                </p:nvSpPr>
                <p:spPr>
                  <a:xfrm>
                    <a:off x="1588298" y="2706570"/>
                    <a:ext cx="822714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prstClr val="black"/>
                        </a:solidFill>
                      </a:rPr>
                      <a:t>OUTs</a:t>
                    </a:r>
                  </a:p>
                </p:txBody>
              </p:sp>
              <p:sp>
                <p:nvSpPr>
                  <p:cNvPr id="40" name="TextBox 39"/>
                  <p:cNvSpPr txBox="1"/>
                  <p:nvPr/>
                </p:nvSpPr>
                <p:spPr>
                  <a:xfrm>
                    <a:off x="-263055" y="1829500"/>
                    <a:ext cx="733425" cy="36813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prstClr val="black"/>
                        </a:solidFill>
                      </a:rPr>
                      <a:t>INs</a:t>
                    </a:r>
                  </a:p>
                </p:txBody>
              </p:sp>
            </p:grpSp>
            <p:cxnSp>
              <p:nvCxnSpPr>
                <p:cNvPr id="43" name="Straight Arrow Connector 42"/>
                <p:cNvCxnSpPr/>
                <p:nvPr/>
              </p:nvCxnSpPr>
              <p:spPr>
                <a:xfrm>
                  <a:off x="2928938" y="1660686"/>
                  <a:ext cx="5600700" cy="0"/>
                </a:xfrm>
                <a:prstGeom prst="straightConnector1">
                  <a:avLst/>
                </a:prstGeom>
                <a:ln w="38100">
                  <a:solidFill>
                    <a:srgbClr val="C00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/>
                <p:cNvCxnSpPr/>
                <p:nvPr/>
              </p:nvCxnSpPr>
              <p:spPr>
                <a:xfrm>
                  <a:off x="457200" y="1243015"/>
                  <a:ext cx="10544175" cy="14288"/>
                </a:xfrm>
                <a:prstGeom prst="straightConnector1">
                  <a:avLst/>
                </a:prstGeom>
                <a:ln w="38100">
                  <a:solidFill>
                    <a:srgbClr val="C00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9" name="TextBox 48"/>
              <p:cNvSpPr txBox="1"/>
              <p:nvPr/>
            </p:nvSpPr>
            <p:spPr>
              <a:xfrm>
                <a:off x="5533931" y="1723938"/>
                <a:ext cx="824007" cy="463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C00000"/>
                    </a:solidFill>
                  </a:rPr>
                  <a:t>CPS</a:t>
                </a:r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4318000" y="1473315"/>
              <a:ext cx="45530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</a:rPr>
                <a:t>IoT Scope of Research</a:t>
              </a:r>
            </a:p>
          </p:txBody>
        </p:sp>
      </p:grpSp>
      <p:sp>
        <p:nvSpPr>
          <p:cNvPr id="54" name="Line Callout 1 53"/>
          <p:cNvSpPr/>
          <p:nvPr/>
        </p:nvSpPr>
        <p:spPr>
          <a:xfrm>
            <a:off x="4020161" y="3287376"/>
            <a:ext cx="1285875" cy="771518"/>
          </a:xfrm>
          <a:prstGeom prst="borderCallout1">
            <a:avLst>
              <a:gd name="adj1" fmla="val 16898"/>
              <a:gd name="adj2" fmla="val 107223"/>
              <a:gd name="adj3" fmla="val -44909"/>
              <a:gd name="adj4" fmla="val 162778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white"/>
                </a:solidFill>
              </a:rPr>
              <a:t>Model of Motion</a:t>
            </a:r>
          </a:p>
        </p:txBody>
      </p:sp>
      <p:grpSp>
        <p:nvGrpSpPr>
          <p:cNvPr id="64" name="Group 63"/>
          <p:cNvGrpSpPr/>
          <p:nvPr/>
        </p:nvGrpSpPr>
        <p:grpSpPr>
          <a:xfrm>
            <a:off x="6383684" y="3271586"/>
            <a:ext cx="4757232" cy="2405735"/>
            <a:chOff x="5640726" y="4160499"/>
            <a:chExt cx="4757232" cy="2405735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1624" y="4557940"/>
              <a:ext cx="1186334" cy="1257079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0726" y="4160499"/>
              <a:ext cx="1434423" cy="954543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268" y="5121223"/>
              <a:ext cx="1806264" cy="1445011"/>
            </a:xfrm>
            <a:prstGeom prst="rect">
              <a:avLst/>
            </a:prstGeom>
          </p:spPr>
        </p:pic>
        <p:cxnSp>
          <p:nvCxnSpPr>
            <p:cNvPr id="58" name="Curved Connector 57"/>
            <p:cNvCxnSpPr>
              <a:stCxn id="52" idx="1"/>
              <a:endCxn id="55" idx="3"/>
            </p:cNvCxnSpPr>
            <p:nvPr/>
          </p:nvCxnSpPr>
          <p:spPr>
            <a:xfrm rot="10800000">
              <a:off x="7075150" y="4637772"/>
              <a:ext cx="2136475" cy="548709"/>
            </a:xfrm>
            <a:prstGeom prst="curvedConnector3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urved Connector 58"/>
            <p:cNvCxnSpPr>
              <a:stCxn id="52" idx="1"/>
              <a:endCxn id="56" idx="3"/>
            </p:cNvCxnSpPr>
            <p:nvPr/>
          </p:nvCxnSpPr>
          <p:spPr>
            <a:xfrm rot="10800000" flipV="1">
              <a:off x="8246532" y="5186479"/>
              <a:ext cx="965092" cy="657249"/>
            </a:xfrm>
            <a:prstGeom prst="curvedConnector3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/>
          <p:cNvGrpSpPr/>
          <p:nvPr/>
        </p:nvGrpSpPr>
        <p:grpSpPr>
          <a:xfrm>
            <a:off x="1027161" y="4013756"/>
            <a:ext cx="381600" cy="411960"/>
            <a:chOff x="650677" y="4100617"/>
            <a:chExt cx="381600" cy="411960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657232" y="4100617"/>
              <a:ext cx="37504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650677" y="4310167"/>
              <a:ext cx="37504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657232" y="4512577"/>
              <a:ext cx="37504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extBox 71"/>
          <p:cNvSpPr txBox="1"/>
          <p:nvPr/>
        </p:nvSpPr>
        <p:spPr>
          <a:xfrm>
            <a:off x="812292" y="5344632"/>
            <a:ext cx="97815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Framework Schema: </a:t>
            </a:r>
            <a:r>
              <a:rPr lang="en-US" b="1" dirty="0">
                <a:solidFill>
                  <a:srgbClr val="C00000"/>
                </a:solidFill>
              </a:rPr>
              <a:t>Phys-Log-Log-Log-Log-Phys</a:t>
            </a:r>
          </a:p>
          <a:p>
            <a:r>
              <a:rPr lang="en-US" b="1" dirty="0">
                <a:solidFill>
                  <a:prstClr val="black"/>
                </a:solidFill>
              </a:rPr>
              <a:t>Testbed: </a:t>
            </a:r>
            <a:r>
              <a:rPr lang="en-US" b="1" dirty="0">
                <a:solidFill>
                  <a:srgbClr val="C00000"/>
                </a:solidFill>
              </a:rPr>
              <a:t>Experiment, Measurement and Assurance</a:t>
            </a:r>
          </a:p>
          <a:p>
            <a:r>
              <a:rPr lang="en-US" b="1" dirty="0">
                <a:solidFill>
                  <a:prstClr val="black"/>
                </a:solidFill>
              </a:rPr>
              <a:t>Challenges: </a:t>
            </a:r>
            <a:r>
              <a:rPr lang="en-US" b="1" dirty="0">
                <a:solidFill>
                  <a:srgbClr val="C00000"/>
                </a:solidFill>
              </a:rPr>
              <a:t>Interoperability, Composition and Composition Types, Trustworthiness, etc.</a:t>
            </a:r>
          </a:p>
        </p:txBody>
      </p:sp>
      <p:grpSp>
        <p:nvGrpSpPr>
          <p:cNvPr id="95" name="Group 94"/>
          <p:cNvGrpSpPr/>
          <p:nvPr/>
        </p:nvGrpSpPr>
        <p:grpSpPr>
          <a:xfrm>
            <a:off x="2825344" y="4223306"/>
            <a:ext cx="2998574" cy="914400"/>
            <a:chOff x="2825344" y="4223306"/>
            <a:chExt cx="2998574" cy="914400"/>
          </a:xfrm>
        </p:grpSpPr>
        <p:cxnSp>
          <p:nvCxnSpPr>
            <p:cNvPr id="82" name="Straight Arrow Connector 81"/>
            <p:cNvCxnSpPr/>
            <p:nvPr/>
          </p:nvCxnSpPr>
          <p:spPr>
            <a:xfrm>
              <a:off x="2996418" y="4542346"/>
              <a:ext cx="580456" cy="297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>
              <a:off x="3008138" y="4807288"/>
              <a:ext cx="580456" cy="2979"/>
            </a:xfrm>
            <a:prstGeom prst="straightConnector1">
              <a:avLst/>
            </a:prstGeom>
            <a:ln w="38100"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3560151" y="4348262"/>
              <a:ext cx="21852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Physical Interaction</a:t>
              </a:r>
            </a:p>
            <a:p>
              <a:r>
                <a:rPr lang="en-US" dirty="0">
                  <a:solidFill>
                    <a:prstClr val="black"/>
                  </a:solidFill>
                </a:rPr>
                <a:t>Logical Interaction</a:t>
              </a: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2825344" y="4223306"/>
              <a:ext cx="2998574" cy="914400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5426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408" y="303166"/>
            <a:ext cx="10515600" cy="711200"/>
          </a:xfrm>
        </p:spPr>
        <p:txBody>
          <a:bodyPr>
            <a:normAutofit/>
          </a:bodyPr>
          <a:lstStyle/>
          <a:p>
            <a:r>
              <a:rPr lang="en-US" dirty="0" smtClean="0"/>
              <a:t>Type Theoretic Assurance of CPS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4785" y="1075939"/>
            <a:ext cx="3033442" cy="4393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i="1" dirty="0">
                <a:solidFill>
                  <a:srgbClr val="C00000"/>
                </a:solidFill>
              </a:rPr>
              <a:t>property-Tree</a:t>
            </a:r>
            <a:r>
              <a:rPr lang="en-US" sz="2000" i="1" dirty="0"/>
              <a:t> </a:t>
            </a:r>
            <a:r>
              <a:rPr lang="en-US" sz="2000" dirty="0"/>
              <a:t>of a CPS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A0038D-0246-412E-B82A-85192C832CB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56" y="1509272"/>
            <a:ext cx="6080760" cy="3003674"/>
          </a:xfrm>
          <a:prstGeom prst="rect">
            <a:avLst/>
          </a:prstGeom>
          <a:noFill/>
        </p:spPr>
      </p:pic>
      <p:grpSp>
        <p:nvGrpSpPr>
          <p:cNvPr id="10" name="Group 9"/>
          <p:cNvGrpSpPr/>
          <p:nvPr/>
        </p:nvGrpSpPr>
        <p:grpSpPr>
          <a:xfrm>
            <a:off x="1471848" y="4506520"/>
            <a:ext cx="8840552" cy="2276690"/>
            <a:chOff x="1471848" y="4506520"/>
            <a:chExt cx="8840552" cy="2276690"/>
          </a:xfrm>
        </p:grpSpPr>
        <p:sp>
          <p:nvSpPr>
            <p:cNvPr id="11" name="Content Placeholder 2"/>
            <p:cNvSpPr txBox="1">
              <a:spLocks/>
            </p:cNvSpPr>
            <p:nvPr/>
          </p:nvSpPr>
          <p:spPr>
            <a:xfrm>
              <a:off x="2647666" y="4506520"/>
              <a:ext cx="5691116" cy="43937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SzPct val="125000"/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25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2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formal methods for assurance</a:t>
              </a:r>
              <a:r>
                <a:rPr kumimoji="0" lang="en-US" sz="2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of a CPS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71848" y="4961137"/>
              <a:ext cx="8840552" cy="83116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40272" y="5661225"/>
              <a:ext cx="8469177" cy="1121985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4545266" y="1061879"/>
            <a:ext cx="9752382" cy="3897699"/>
            <a:chOff x="4545266" y="1061879"/>
            <a:chExt cx="9752382" cy="3897699"/>
          </a:xfrm>
        </p:grpSpPr>
        <p:sp>
          <p:nvSpPr>
            <p:cNvPr id="8" name="Rectangle 7"/>
            <p:cNvSpPr/>
            <p:nvPr/>
          </p:nvSpPr>
          <p:spPr>
            <a:xfrm>
              <a:off x="7751928" y="3994553"/>
              <a:ext cx="3289956" cy="491097"/>
            </a:xfrm>
            <a:prstGeom prst="rect">
              <a:avLst/>
            </a:prstGeom>
            <a:solidFill>
              <a:srgbClr val="C0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Content Placeholder 2"/>
            <p:cNvSpPr txBox="1">
              <a:spLocks/>
            </p:cNvSpPr>
            <p:nvPr/>
          </p:nvSpPr>
          <p:spPr>
            <a:xfrm>
              <a:off x="7133136" y="1061879"/>
              <a:ext cx="4576643" cy="37220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SzPct val="125000"/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25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semantics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of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CPS Framework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43916" y="1497747"/>
              <a:ext cx="7853924" cy="243337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45266" y="4021849"/>
              <a:ext cx="9752382" cy="937729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133136" y="3532000"/>
              <a:ext cx="40318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… defines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composition of concerns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7154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5353189" y="753772"/>
            <a:ext cx="6147837" cy="5774353"/>
            <a:chOff x="5353189" y="753772"/>
            <a:chExt cx="6147837" cy="5774353"/>
          </a:xfrm>
        </p:grpSpPr>
        <p:grpSp>
          <p:nvGrpSpPr>
            <p:cNvPr id="17" name="Group 16"/>
            <p:cNvGrpSpPr/>
            <p:nvPr/>
          </p:nvGrpSpPr>
          <p:grpSpPr>
            <a:xfrm>
              <a:off x="5353189" y="753772"/>
              <a:ext cx="6147837" cy="5359576"/>
              <a:chOff x="5353189" y="753772"/>
              <a:chExt cx="6147837" cy="5359576"/>
            </a:xfrm>
          </p:grpSpPr>
          <p:sp>
            <p:nvSpPr>
              <p:cNvPr id="162" name="TextBox 161"/>
              <p:cNvSpPr txBox="1"/>
              <p:nvPr/>
            </p:nvSpPr>
            <p:spPr>
              <a:xfrm>
                <a:off x="5353189" y="1169774"/>
                <a:ext cx="61478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AEB – vehicle provides automated collision safety function</a:t>
                </a:r>
                <a:endParaRPr lang="en-US" dirty="0"/>
              </a:p>
            </p:txBody>
          </p:sp>
          <p:sp>
            <p:nvSpPr>
              <p:cNvPr id="163" name="TextBox 162"/>
              <p:cNvSpPr txBox="1"/>
              <p:nvPr/>
            </p:nvSpPr>
            <p:spPr>
              <a:xfrm>
                <a:off x="5353189" y="1822761"/>
                <a:ext cx="50449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AEB – vehicle provides/maintains safe stopping</a:t>
                </a:r>
                <a:endParaRPr lang="en-US" dirty="0"/>
              </a:p>
            </p:txBody>
          </p:sp>
          <p:sp>
            <p:nvSpPr>
              <p:cNvPr id="164" name="TextBox 163"/>
              <p:cNvSpPr txBox="1"/>
              <p:nvPr/>
            </p:nvSpPr>
            <p:spPr>
              <a:xfrm>
                <a:off x="5353189" y="2514504"/>
                <a:ext cx="43781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AEB –braking function reacts as required</a:t>
                </a:r>
                <a:endParaRPr lang="en-US" dirty="0"/>
              </a:p>
            </p:txBody>
          </p:sp>
          <p:sp>
            <p:nvSpPr>
              <p:cNvPr id="165" name="TextBox 164"/>
              <p:cNvSpPr txBox="1"/>
              <p:nvPr/>
            </p:nvSpPr>
            <p:spPr>
              <a:xfrm>
                <a:off x="5353189" y="3298708"/>
                <a:ext cx="53655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AEB – friction function provides appropriate friction</a:t>
                </a:r>
                <a:endParaRPr lang="en-US" dirty="0"/>
              </a:p>
            </p:txBody>
          </p:sp>
          <p:sp>
            <p:nvSpPr>
              <p:cNvPr id="166" name="TextBox 165"/>
              <p:cNvSpPr txBox="1"/>
              <p:nvPr/>
            </p:nvSpPr>
            <p:spPr>
              <a:xfrm>
                <a:off x="5353189" y="4027281"/>
                <a:ext cx="51732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AEB – stopping algorithm provided safe stopping</a:t>
                </a:r>
                <a:endParaRPr lang="en-US" dirty="0"/>
              </a:p>
            </p:txBody>
          </p:sp>
          <p:sp>
            <p:nvSpPr>
              <p:cNvPr id="167" name="TextBox 166"/>
              <p:cNvSpPr txBox="1"/>
              <p:nvPr/>
            </p:nvSpPr>
            <p:spPr>
              <a:xfrm>
                <a:off x="5353189" y="5467017"/>
                <a:ext cx="591700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AEB – distance and speed info is understood by braking</a:t>
                </a:r>
                <a:br>
                  <a:rPr lang="en-US" dirty="0" smtClean="0"/>
                </a:br>
                <a:r>
                  <a:rPr lang="en-US" dirty="0" smtClean="0"/>
                  <a:t>function </a:t>
                </a:r>
                <a:endParaRPr lang="en-US" dirty="0"/>
              </a:p>
            </p:txBody>
          </p:sp>
          <p:sp>
            <p:nvSpPr>
              <p:cNvPr id="168" name="TextBox 167"/>
              <p:cNvSpPr txBox="1"/>
              <p:nvPr/>
            </p:nvSpPr>
            <p:spPr>
              <a:xfrm>
                <a:off x="5353189" y="4705100"/>
                <a:ext cx="597795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AEB – messaging function receives distance to obstacles and speed from propulsion function</a:t>
                </a:r>
                <a:endParaRPr lang="en-US" dirty="0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5953349" y="753772"/>
                <a:ext cx="40832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C00000"/>
                    </a:solidFill>
                  </a:rPr>
                  <a:t>Safety “Properties” of a Function: AEB</a:t>
                </a:r>
                <a:endParaRPr lang="en-US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60" name="Right Arrow 159"/>
            <p:cNvSpPr/>
            <p:nvPr/>
          </p:nvSpPr>
          <p:spPr>
            <a:xfrm>
              <a:off x="6663212" y="5764024"/>
              <a:ext cx="3561443" cy="76410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/>
                <a:t>Generate System</a:t>
              </a:r>
            </a:p>
            <a:p>
              <a:pPr algn="ctr"/>
              <a:r>
                <a:rPr lang="en-US" sz="1100" b="1" dirty="0" smtClean="0"/>
                <a:t>Properties</a:t>
              </a:r>
              <a:endParaRPr lang="en-US" sz="1100" b="1" dirty="0"/>
            </a:p>
          </p:txBody>
        </p:sp>
      </p:grpSp>
      <p:sp>
        <p:nvSpPr>
          <p:cNvPr id="178" name="Title 1"/>
          <p:cNvSpPr txBox="1">
            <a:spLocks/>
          </p:cNvSpPr>
          <p:nvPr/>
        </p:nvSpPr>
        <p:spPr>
          <a:xfrm>
            <a:off x="116610" y="118397"/>
            <a:ext cx="10515600" cy="6147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0" dirty="0" smtClean="0">
                <a:latin typeface="Calibri Light" charset="0"/>
                <a:ea typeface="Calibri Light" charset="0"/>
                <a:cs typeface="Calibri Light" charset="0"/>
              </a:rPr>
              <a:t>Applying CPS Framework to Decomposition</a:t>
            </a:r>
            <a:endParaRPr lang="en-US" sz="4000" b="0" dirty="0">
              <a:latin typeface="Calibri Light" charset="0"/>
              <a:ea typeface="Calibri Light" charset="0"/>
              <a:cs typeface="Calibri Light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477938" y="1019468"/>
            <a:ext cx="1662097" cy="5599756"/>
            <a:chOff x="3477938" y="1019468"/>
            <a:chExt cx="1662097" cy="5599756"/>
          </a:xfrm>
        </p:grpSpPr>
        <p:sp>
          <p:nvSpPr>
            <p:cNvPr id="159" name="Right Arrow 158"/>
            <p:cNvSpPr/>
            <p:nvPr/>
          </p:nvSpPr>
          <p:spPr>
            <a:xfrm>
              <a:off x="3477938" y="5889917"/>
              <a:ext cx="1662097" cy="72930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smtClean="0"/>
                <a:t>Apply Aspects/Concerns</a:t>
              </a:r>
              <a:endParaRPr lang="en-US" sz="1100" b="1" dirty="0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3971354" y="1019468"/>
              <a:ext cx="568800" cy="569302"/>
              <a:chOff x="5234400" y="1604598"/>
              <a:chExt cx="568800" cy="569302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5234400" y="1634400"/>
                <a:ext cx="568800" cy="539500"/>
                <a:chOff x="5234400" y="1634400"/>
                <a:chExt cx="568800" cy="539500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>
                  <a:off x="5235879" y="1737893"/>
                  <a:ext cx="0" cy="35395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/>
                <p:cNvCxnSpPr/>
                <p:nvPr/>
              </p:nvCxnSpPr>
              <p:spPr>
                <a:xfrm>
                  <a:off x="5234400" y="1737893"/>
                  <a:ext cx="2592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/>
                <p:cNvCxnSpPr/>
                <p:nvPr/>
              </p:nvCxnSpPr>
              <p:spPr>
                <a:xfrm>
                  <a:off x="5235879" y="1914870"/>
                  <a:ext cx="386581" cy="768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>
                  <a:off x="5234400" y="2091847"/>
                  <a:ext cx="2592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 flipV="1">
                  <a:off x="5493600" y="1634400"/>
                  <a:ext cx="129600" cy="10349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>
                  <a:off x="5493600" y="1737893"/>
                  <a:ext cx="1800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5493600" y="1737893"/>
                  <a:ext cx="129600" cy="9090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 flipV="1">
                  <a:off x="5623200" y="1811377"/>
                  <a:ext cx="129600" cy="10349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>
                  <a:off x="5623200" y="1914870"/>
                  <a:ext cx="1800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5623200" y="1914870"/>
                  <a:ext cx="129600" cy="9090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 flipV="1">
                  <a:off x="5492860" y="1979500"/>
                  <a:ext cx="129600" cy="10349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>
                  <a:off x="5492860" y="2082993"/>
                  <a:ext cx="1800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>
                  <a:off x="5492860" y="2082993"/>
                  <a:ext cx="129600" cy="9090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9" name="Oval 28"/>
              <p:cNvSpPr/>
              <p:nvPr/>
            </p:nvSpPr>
            <p:spPr>
              <a:xfrm>
                <a:off x="5577414" y="1604598"/>
                <a:ext cx="64800" cy="64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5713200" y="1969660"/>
                <a:ext cx="64800" cy="64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5623200" y="2049657"/>
                <a:ext cx="64800" cy="64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3971446" y="1670475"/>
              <a:ext cx="568800" cy="569302"/>
              <a:chOff x="5234400" y="1604598"/>
              <a:chExt cx="568800" cy="569302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5234400" y="1634400"/>
                <a:ext cx="568800" cy="539500"/>
                <a:chOff x="5234400" y="1634400"/>
                <a:chExt cx="568800" cy="539500"/>
              </a:xfrm>
            </p:grpSpPr>
            <p:cxnSp>
              <p:nvCxnSpPr>
                <p:cNvPr id="38" name="Straight Connector 37"/>
                <p:cNvCxnSpPr/>
                <p:nvPr/>
              </p:nvCxnSpPr>
              <p:spPr>
                <a:xfrm>
                  <a:off x="5235879" y="1737893"/>
                  <a:ext cx="0" cy="35395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>
                  <a:off x="5234400" y="1737893"/>
                  <a:ext cx="2592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>
                  <a:off x="5235879" y="1914870"/>
                  <a:ext cx="386581" cy="768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>
                  <a:off x="5234400" y="2091847"/>
                  <a:ext cx="2592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 flipV="1">
                  <a:off x="5493600" y="1634400"/>
                  <a:ext cx="129600" cy="10349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>
                  <a:off x="5493600" y="1737893"/>
                  <a:ext cx="1800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>
                  <a:off x="5493600" y="1737893"/>
                  <a:ext cx="129600" cy="9090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 flipV="1">
                  <a:off x="5623200" y="1811377"/>
                  <a:ext cx="129600" cy="10349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>
                  <a:off x="5623200" y="1914870"/>
                  <a:ext cx="1800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>
                  <a:off x="5623200" y="1914870"/>
                  <a:ext cx="129600" cy="9090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 flipV="1">
                  <a:off x="5492860" y="1979500"/>
                  <a:ext cx="129600" cy="10349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>
                  <a:off x="5492860" y="2082993"/>
                  <a:ext cx="1800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>
                  <a:off x="5492860" y="2082993"/>
                  <a:ext cx="129600" cy="9090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5" name="Oval 34"/>
              <p:cNvSpPr/>
              <p:nvPr/>
            </p:nvSpPr>
            <p:spPr>
              <a:xfrm>
                <a:off x="5577414" y="1604598"/>
                <a:ext cx="64800" cy="64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5713200" y="1969660"/>
                <a:ext cx="64800" cy="64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5623200" y="2049657"/>
                <a:ext cx="64800" cy="64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3971446" y="2331993"/>
              <a:ext cx="568800" cy="569302"/>
              <a:chOff x="5234400" y="1604598"/>
              <a:chExt cx="568800" cy="569302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5234400" y="1634400"/>
                <a:ext cx="568800" cy="539500"/>
                <a:chOff x="5234400" y="1634400"/>
                <a:chExt cx="568800" cy="539500"/>
              </a:xfrm>
            </p:grpSpPr>
            <p:cxnSp>
              <p:nvCxnSpPr>
                <p:cNvPr id="56" name="Straight Connector 55"/>
                <p:cNvCxnSpPr/>
                <p:nvPr/>
              </p:nvCxnSpPr>
              <p:spPr>
                <a:xfrm>
                  <a:off x="5235879" y="1737893"/>
                  <a:ext cx="0" cy="35395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>
                  <a:off x="5234400" y="1737893"/>
                  <a:ext cx="2592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>
                  <a:off x="5235879" y="1914870"/>
                  <a:ext cx="386581" cy="768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>
                  <a:off x="5234400" y="2091847"/>
                  <a:ext cx="2592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flipV="1">
                  <a:off x="5493600" y="1634400"/>
                  <a:ext cx="129600" cy="10349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>
                  <a:off x="5493600" y="1737893"/>
                  <a:ext cx="1800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5493600" y="1737893"/>
                  <a:ext cx="129600" cy="9090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 flipV="1">
                  <a:off x="5623200" y="1811377"/>
                  <a:ext cx="129600" cy="10349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5623200" y="1914870"/>
                  <a:ext cx="1800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5623200" y="1914870"/>
                  <a:ext cx="129600" cy="9090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 flipV="1">
                  <a:off x="5492860" y="1979500"/>
                  <a:ext cx="129600" cy="10349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5492860" y="2082993"/>
                  <a:ext cx="1800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>
                  <a:off x="5492860" y="2082993"/>
                  <a:ext cx="129600" cy="9090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3" name="Oval 52"/>
              <p:cNvSpPr/>
              <p:nvPr/>
            </p:nvSpPr>
            <p:spPr>
              <a:xfrm>
                <a:off x="5577414" y="1604598"/>
                <a:ext cx="64800" cy="64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5713200" y="1969660"/>
                <a:ext cx="64800" cy="64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623200" y="2049657"/>
                <a:ext cx="64800" cy="64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>
              <a:off x="3981375" y="3038580"/>
              <a:ext cx="568800" cy="569302"/>
              <a:chOff x="5234400" y="1604598"/>
              <a:chExt cx="568800" cy="569302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5234400" y="1634400"/>
                <a:ext cx="568800" cy="539500"/>
                <a:chOff x="5234400" y="1634400"/>
                <a:chExt cx="568800" cy="539500"/>
              </a:xfrm>
            </p:grpSpPr>
            <p:cxnSp>
              <p:nvCxnSpPr>
                <p:cNvPr id="74" name="Straight Connector 73"/>
                <p:cNvCxnSpPr/>
                <p:nvPr/>
              </p:nvCxnSpPr>
              <p:spPr>
                <a:xfrm>
                  <a:off x="5235879" y="1737893"/>
                  <a:ext cx="0" cy="35395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5234400" y="1737893"/>
                  <a:ext cx="2592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>
                  <a:off x="5235879" y="1914870"/>
                  <a:ext cx="386581" cy="768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>
                  <a:off x="5234400" y="2091847"/>
                  <a:ext cx="2592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 flipV="1">
                  <a:off x="5493600" y="1634400"/>
                  <a:ext cx="129600" cy="10349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>
                  <a:off x="5493600" y="1737893"/>
                  <a:ext cx="1800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/>
              </p:nvCxnSpPr>
              <p:spPr>
                <a:xfrm>
                  <a:off x="5493600" y="1737893"/>
                  <a:ext cx="129600" cy="9090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/>
              </p:nvCxnSpPr>
              <p:spPr>
                <a:xfrm flipV="1">
                  <a:off x="5623200" y="1811377"/>
                  <a:ext cx="129600" cy="10349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>
                  <a:off x="5623200" y="1914870"/>
                  <a:ext cx="1800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/>
                <p:nvPr/>
              </p:nvCxnSpPr>
              <p:spPr>
                <a:xfrm>
                  <a:off x="5623200" y="1914870"/>
                  <a:ext cx="129600" cy="9090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/>
                <p:nvPr/>
              </p:nvCxnSpPr>
              <p:spPr>
                <a:xfrm flipV="1">
                  <a:off x="5492860" y="1979500"/>
                  <a:ext cx="129600" cy="10349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/>
                <p:cNvCxnSpPr/>
                <p:nvPr/>
              </p:nvCxnSpPr>
              <p:spPr>
                <a:xfrm>
                  <a:off x="5492860" y="2082993"/>
                  <a:ext cx="1800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/>
                <p:cNvCxnSpPr/>
                <p:nvPr/>
              </p:nvCxnSpPr>
              <p:spPr>
                <a:xfrm>
                  <a:off x="5492860" y="2082993"/>
                  <a:ext cx="129600" cy="9090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1" name="Oval 70"/>
              <p:cNvSpPr/>
              <p:nvPr/>
            </p:nvSpPr>
            <p:spPr>
              <a:xfrm>
                <a:off x="5577414" y="1604598"/>
                <a:ext cx="64800" cy="64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5713200" y="1969660"/>
                <a:ext cx="64800" cy="64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5623200" y="2049657"/>
                <a:ext cx="64800" cy="64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8" name="Group 87"/>
            <p:cNvGrpSpPr/>
            <p:nvPr/>
          </p:nvGrpSpPr>
          <p:grpSpPr>
            <a:xfrm>
              <a:off x="3971446" y="3940276"/>
              <a:ext cx="568800" cy="569302"/>
              <a:chOff x="5234400" y="1604598"/>
              <a:chExt cx="568800" cy="569302"/>
            </a:xfrm>
          </p:grpSpPr>
          <p:grpSp>
            <p:nvGrpSpPr>
              <p:cNvPr id="89" name="Group 88"/>
              <p:cNvGrpSpPr/>
              <p:nvPr/>
            </p:nvGrpSpPr>
            <p:grpSpPr>
              <a:xfrm>
                <a:off x="5234400" y="1634400"/>
                <a:ext cx="568800" cy="539500"/>
                <a:chOff x="5234400" y="1634400"/>
                <a:chExt cx="568800" cy="539500"/>
              </a:xfrm>
            </p:grpSpPr>
            <p:cxnSp>
              <p:nvCxnSpPr>
                <p:cNvPr id="93" name="Straight Connector 92"/>
                <p:cNvCxnSpPr/>
                <p:nvPr/>
              </p:nvCxnSpPr>
              <p:spPr>
                <a:xfrm>
                  <a:off x="5235879" y="1737893"/>
                  <a:ext cx="0" cy="35395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>
                  <a:off x="5234400" y="1737893"/>
                  <a:ext cx="2592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>
                  <a:off x="5235879" y="1914870"/>
                  <a:ext cx="386581" cy="768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/>
              </p:nvCxnSpPr>
              <p:spPr>
                <a:xfrm>
                  <a:off x="5234400" y="2091847"/>
                  <a:ext cx="2592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/>
              </p:nvCxnSpPr>
              <p:spPr>
                <a:xfrm flipV="1">
                  <a:off x="5493600" y="1634400"/>
                  <a:ext cx="129600" cy="10349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/>
              </p:nvCxnSpPr>
              <p:spPr>
                <a:xfrm>
                  <a:off x="5493600" y="1737893"/>
                  <a:ext cx="1800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/>
              </p:nvCxnSpPr>
              <p:spPr>
                <a:xfrm>
                  <a:off x="5493600" y="1737893"/>
                  <a:ext cx="129600" cy="9090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 flipV="1">
                  <a:off x="5623200" y="1811377"/>
                  <a:ext cx="129600" cy="10349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>
                  <a:off x="5623200" y="1914870"/>
                  <a:ext cx="1800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>
                  <a:off x="5623200" y="1914870"/>
                  <a:ext cx="129600" cy="9090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flipV="1">
                  <a:off x="5492860" y="1979500"/>
                  <a:ext cx="129600" cy="10349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/>
              </p:nvCxnSpPr>
              <p:spPr>
                <a:xfrm>
                  <a:off x="5492860" y="2082993"/>
                  <a:ext cx="1800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>
                  <a:off x="5492860" y="2082993"/>
                  <a:ext cx="129600" cy="9090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0" name="Oval 89"/>
              <p:cNvSpPr/>
              <p:nvPr/>
            </p:nvSpPr>
            <p:spPr>
              <a:xfrm>
                <a:off x="5577414" y="1604598"/>
                <a:ext cx="64800" cy="64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5713200" y="1969660"/>
                <a:ext cx="64800" cy="64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5623200" y="2049657"/>
                <a:ext cx="64800" cy="64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/>
            <p:cNvGrpSpPr/>
            <p:nvPr/>
          </p:nvGrpSpPr>
          <p:grpSpPr>
            <a:xfrm>
              <a:off x="3979896" y="4735520"/>
              <a:ext cx="568800" cy="569302"/>
              <a:chOff x="5234400" y="1604598"/>
              <a:chExt cx="568800" cy="569302"/>
            </a:xfrm>
          </p:grpSpPr>
          <p:grpSp>
            <p:nvGrpSpPr>
              <p:cNvPr id="109" name="Group 108"/>
              <p:cNvGrpSpPr/>
              <p:nvPr/>
            </p:nvGrpSpPr>
            <p:grpSpPr>
              <a:xfrm>
                <a:off x="5234400" y="1634400"/>
                <a:ext cx="568800" cy="539500"/>
                <a:chOff x="5234400" y="1634400"/>
                <a:chExt cx="568800" cy="539500"/>
              </a:xfrm>
            </p:grpSpPr>
            <p:cxnSp>
              <p:nvCxnSpPr>
                <p:cNvPr id="113" name="Straight Connector 112"/>
                <p:cNvCxnSpPr/>
                <p:nvPr/>
              </p:nvCxnSpPr>
              <p:spPr>
                <a:xfrm>
                  <a:off x="5235879" y="1737893"/>
                  <a:ext cx="0" cy="35395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/>
              </p:nvCxnSpPr>
              <p:spPr>
                <a:xfrm>
                  <a:off x="5234400" y="1737893"/>
                  <a:ext cx="2592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>
                  <a:off x="5235879" y="1914870"/>
                  <a:ext cx="386581" cy="768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>
                  <a:off x="5234400" y="2091847"/>
                  <a:ext cx="2592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flipV="1">
                  <a:off x="5493600" y="1634400"/>
                  <a:ext cx="129600" cy="10349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/>
                <p:cNvCxnSpPr/>
                <p:nvPr/>
              </p:nvCxnSpPr>
              <p:spPr>
                <a:xfrm>
                  <a:off x="5493600" y="1737893"/>
                  <a:ext cx="1800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/>
                <p:cNvCxnSpPr/>
                <p:nvPr/>
              </p:nvCxnSpPr>
              <p:spPr>
                <a:xfrm>
                  <a:off x="5493600" y="1737893"/>
                  <a:ext cx="129600" cy="9090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/>
                <p:cNvCxnSpPr/>
                <p:nvPr/>
              </p:nvCxnSpPr>
              <p:spPr>
                <a:xfrm flipV="1">
                  <a:off x="5623200" y="1811377"/>
                  <a:ext cx="129600" cy="10349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/>
                <p:cNvCxnSpPr/>
                <p:nvPr/>
              </p:nvCxnSpPr>
              <p:spPr>
                <a:xfrm>
                  <a:off x="5623200" y="1914870"/>
                  <a:ext cx="1800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/>
                <p:cNvCxnSpPr/>
                <p:nvPr/>
              </p:nvCxnSpPr>
              <p:spPr>
                <a:xfrm>
                  <a:off x="5623200" y="1914870"/>
                  <a:ext cx="129600" cy="9090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/>
                <p:cNvCxnSpPr/>
                <p:nvPr/>
              </p:nvCxnSpPr>
              <p:spPr>
                <a:xfrm flipV="1">
                  <a:off x="5492860" y="1979500"/>
                  <a:ext cx="129600" cy="10349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/>
                <p:cNvCxnSpPr/>
                <p:nvPr/>
              </p:nvCxnSpPr>
              <p:spPr>
                <a:xfrm>
                  <a:off x="5492860" y="2082993"/>
                  <a:ext cx="1800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/>
                <p:cNvCxnSpPr/>
                <p:nvPr/>
              </p:nvCxnSpPr>
              <p:spPr>
                <a:xfrm>
                  <a:off x="5492860" y="2082993"/>
                  <a:ext cx="129600" cy="9090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0" name="Oval 109"/>
              <p:cNvSpPr/>
              <p:nvPr/>
            </p:nvSpPr>
            <p:spPr>
              <a:xfrm>
                <a:off x="5577414" y="1604598"/>
                <a:ext cx="64800" cy="64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5713200" y="1969660"/>
                <a:ext cx="64800" cy="64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5623200" y="2049657"/>
                <a:ext cx="64800" cy="64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0" name="Group 139"/>
            <p:cNvGrpSpPr/>
            <p:nvPr/>
          </p:nvGrpSpPr>
          <p:grpSpPr>
            <a:xfrm>
              <a:off x="3974471" y="5435977"/>
              <a:ext cx="568800" cy="569302"/>
              <a:chOff x="5234400" y="1604598"/>
              <a:chExt cx="568800" cy="569302"/>
            </a:xfrm>
          </p:grpSpPr>
          <p:grpSp>
            <p:nvGrpSpPr>
              <p:cNvPr id="141" name="Group 140"/>
              <p:cNvGrpSpPr/>
              <p:nvPr/>
            </p:nvGrpSpPr>
            <p:grpSpPr>
              <a:xfrm>
                <a:off x="5234400" y="1634400"/>
                <a:ext cx="568800" cy="539500"/>
                <a:chOff x="5234400" y="1634400"/>
                <a:chExt cx="568800" cy="539500"/>
              </a:xfrm>
            </p:grpSpPr>
            <p:cxnSp>
              <p:nvCxnSpPr>
                <p:cNvPr id="145" name="Straight Connector 144"/>
                <p:cNvCxnSpPr/>
                <p:nvPr/>
              </p:nvCxnSpPr>
              <p:spPr>
                <a:xfrm>
                  <a:off x="5235879" y="1737893"/>
                  <a:ext cx="0" cy="35395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>
                <a:xfrm>
                  <a:off x="5234400" y="1737893"/>
                  <a:ext cx="2592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/>
              </p:nvCxnSpPr>
              <p:spPr>
                <a:xfrm>
                  <a:off x="5235879" y="1914870"/>
                  <a:ext cx="386581" cy="768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/>
              </p:nvCxnSpPr>
              <p:spPr>
                <a:xfrm>
                  <a:off x="5234400" y="2091847"/>
                  <a:ext cx="2592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/>
              </p:nvCxnSpPr>
              <p:spPr>
                <a:xfrm flipV="1">
                  <a:off x="5493600" y="1634400"/>
                  <a:ext cx="129600" cy="10349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/>
              </p:nvCxnSpPr>
              <p:spPr>
                <a:xfrm>
                  <a:off x="5493600" y="1737893"/>
                  <a:ext cx="1800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/>
                <p:cNvCxnSpPr/>
                <p:nvPr/>
              </p:nvCxnSpPr>
              <p:spPr>
                <a:xfrm>
                  <a:off x="5493600" y="1737893"/>
                  <a:ext cx="129600" cy="9090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/>
              </p:nvCxnSpPr>
              <p:spPr>
                <a:xfrm flipV="1">
                  <a:off x="5623200" y="1811377"/>
                  <a:ext cx="129600" cy="10349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/>
                <p:cNvCxnSpPr/>
                <p:nvPr/>
              </p:nvCxnSpPr>
              <p:spPr>
                <a:xfrm>
                  <a:off x="5623200" y="1914870"/>
                  <a:ext cx="1800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/>
                <p:cNvCxnSpPr/>
                <p:nvPr/>
              </p:nvCxnSpPr>
              <p:spPr>
                <a:xfrm>
                  <a:off x="5623200" y="1914870"/>
                  <a:ext cx="129600" cy="9090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/>
                <p:cNvCxnSpPr/>
                <p:nvPr/>
              </p:nvCxnSpPr>
              <p:spPr>
                <a:xfrm flipV="1">
                  <a:off x="5492860" y="1979500"/>
                  <a:ext cx="129600" cy="103493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/>
                <p:cNvCxnSpPr/>
                <p:nvPr/>
              </p:nvCxnSpPr>
              <p:spPr>
                <a:xfrm>
                  <a:off x="5492860" y="2082993"/>
                  <a:ext cx="1800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/>
                <p:cNvCxnSpPr/>
                <p:nvPr/>
              </p:nvCxnSpPr>
              <p:spPr>
                <a:xfrm>
                  <a:off x="5492860" y="2082993"/>
                  <a:ext cx="129600" cy="9090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2" name="Oval 141"/>
              <p:cNvSpPr/>
              <p:nvPr/>
            </p:nvSpPr>
            <p:spPr>
              <a:xfrm>
                <a:off x="5577414" y="1604598"/>
                <a:ext cx="64800" cy="64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Oval 142"/>
              <p:cNvSpPr/>
              <p:nvPr/>
            </p:nvSpPr>
            <p:spPr>
              <a:xfrm>
                <a:off x="5713200" y="1969660"/>
                <a:ext cx="64800" cy="64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Oval 143"/>
              <p:cNvSpPr/>
              <p:nvPr/>
            </p:nvSpPr>
            <p:spPr>
              <a:xfrm>
                <a:off x="5623200" y="2049657"/>
                <a:ext cx="64800" cy="648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662607" y="756384"/>
            <a:ext cx="4912785" cy="5306493"/>
            <a:chOff x="662607" y="756384"/>
            <a:chExt cx="4912785" cy="5306493"/>
          </a:xfrm>
        </p:grpSpPr>
        <p:sp>
          <p:nvSpPr>
            <p:cNvPr id="9" name="Right Arrow 8"/>
            <p:cNvSpPr/>
            <p:nvPr/>
          </p:nvSpPr>
          <p:spPr>
            <a:xfrm rot="5400000">
              <a:off x="-1402488" y="3109263"/>
              <a:ext cx="5018709" cy="8885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Functional Decomposition/Allocation</a:t>
              </a:r>
              <a:endParaRPr lang="en-US" sz="1600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008020" y="1144153"/>
              <a:ext cx="1723980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Business Case</a:t>
              </a:r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439641" y="1656957"/>
              <a:ext cx="1189611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Use Case</a:t>
              </a:r>
            </a:p>
            <a:p>
              <a:pPr algn="ctr"/>
              <a:r>
                <a:rPr lang="en-US" dirty="0" smtClean="0"/>
                <a:t>‘feature’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419785" y="2446861"/>
              <a:ext cx="3155607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CPS (</a:t>
              </a:r>
              <a:r>
                <a:rPr lang="en-US" dirty="0" err="1" smtClean="0"/>
                <a:t>Therm</a:t>
              </a:r>
              <a:r>
                <a:rPr lang="en-US" dirty="0" smtClean="0"/>
                <a:t>, HVAC, Sensor)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294680" y="3185897"/>
              <a:ext cx="1043876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mtClean="0"/>
                <a:t>Physical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345144" y="4656260"/>
              <a:ext cx="915635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Logical</a:t>
              </a:r>
              <a:endParaRPr lang="en-US" dirty="0"/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2669200" y="5136783"/>
              <a:ext cx="620683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mtClean="0"/>
                <a:t>Msg</a:t>
              </a:r>
              <a:endParaRPr lang="en-US" dirty="0"/>
            </a:p>
          </p:txBody>
        </p:sp>
        <p:cxnSp>
          <p:nvCxnSpPr>
            <p:cNvPr id="127" name="Curved Connector 126"/>
            <p:cNvCxnSpPr>
              <a:stCxn id="4" idx="1"/>
              <a:endCxn id="5" idx="1"/>
            </p:cNvCxnSpPr>
            <p:nvPr/>
          </p:nvCxnSpPr>
          <p:spPr>
            <a:xfrm rot="10800000" flipH="1" flipV="1">
              <a:off x="2008019" y="1328819"/>
              <a:ext cx="431621" cy="651304"/>
            </a:xfrm>
            <a:prstGeom prst="curvedConnector3">
              <a:avLst>
                <a:gd name="adj1" fmla="val -52963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urved Connector 127"/>
            <p:cNvCxnSpPr>
              <a:stCxn id="5" idx="1"/>
              <a:endCxn id="6" idx="1"/>
            </p:cNvCxnSpPr>
            <p:nvPr/>
          </p:nvCxnSpPr>
          <p:spPr>
            <a:xfrm rot="10800000" flipV="1">
              <a:off x="2419785" y="1980123"/>
              <a:ext cx="19856" cy="651404"/>
            </a:xfrm>
            <a:prstGeom prst="curvedConnector3">
              <a:avLst>
                <a:gd name="adj1" fmla="val 1251289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urved Connector 128"/>
            <p:cNvCxnSpPr>
              <a:stCxn id="6" idx="1"/>
              <a:endCxn id="7" idx="1"/>
            </p:cNvCxnSpPr>
            <p:nvPr/>
          </p:nvCxnSpPr>
          <p:spPr>
            <a:xfrm rot="10800000" flipV="1">
              <a:off x="2294681" y="2631527"/>
              <a:ext cx="125105" cy="739036"/>
            </a:xfrm>
            <a:prstGeom prst="curvedConnector3">
              <a:avLst>
                <a:gd name="adj1" fmla="val 282727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urved Connector 129"/>
            <p:cNvCxnSpPr>
              <a:stCxn id="6" idx="1"/>
              <a:endCxn id="8" idx="1"/>
            </p:cNvCxnSpPr>
            <p:nvPr/>
          </p:nvCxnSpPr>
          <p:spPr>
            <a:xfrm rot="10800000" flipV="1">
              <a:off x="2345145" y="2631526"/>
              <a:ext cx="74641" cy="2209399"/>
            </a:xfrm>
            <a:prstGeom prst="curvedConnector3">
              <a:avLst>
                <a:gd name="adj1" fmla="val 1122457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urved Connector 132"/>
            <p:cNvCxnSpPr>
              <a:stCxn id="8" idx="1"/>
              <a:endCxn id="107" idx="1"/>
            </p:cNvCxnSpPr>
            <p:nvPr/>
          </p:nvCxnSpPr>
          <p:spPr>
            <a:xfrm rot="10800000" flipH="1" flipV="1">
              <a:off x="2345144" y="4840925"/>
              <a:ext cx="324056" cy="480523"/>
            </a:xfrm>
            <a:prstGeom prst="curvedConnector3">
              <a:avLst>
                <a:gd name="adj1" fmla="val -70543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TextBox 138"/>
            <p:cNvSpPr txBox="1"/>
            <p:nvPr/>
          </p:nvSpPr>
          <p:spPr>
            <a:xfrm>
              <a:off x="2664449" y="5579359"/>
              <a:ext cx="550792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Info</a:t>
              </a:r>
              <a:endParaRPr lang="en-US" dirty="0"/>
            </a:p>
          </p:txBody>
        </p:sp>
        <p:cxnSp>
          <p:nvCxnSpPr>
            <p:cNvPr id="158" name="Curved Connector 157"/>
            <p:cNvCxnSpPr>
              <a:stCxn id="8" idx="1"/>
              <a:endCxn id="139" idx="1"/>
            </p:cNvCxnSpPr>
            <p:nvPr/>
          </p:nvCxnSpPr>
          <p:spPr>
            <a:xfrm rot="10800000" flipH="1" flipV="1">
              <a:off x="2345143" y="4840925"/>
              <a:ext cx="319305" cy="923099"/>
            </a:xfrm>
            <a:prstGeom prst="curvedConnector3">
              <a:avLst>
                <a:gd name="adj1" fmla="val -71593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TextBox 160"/>
            <p:cNvSpPr txBox="1"/>
            <p:nvPr/>
          </p:nvSpPr>
          <p:spPr>
            <a:xfrm>
              <a:off x="1591395" y="756384"/>
              <a:ext cx="22837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CPS/Function Types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723625" y="3685496"/>
              <a:ext cx="1120820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Influence</a:t>
              </a:r>
              <a:endParaRPr lang="en-US" dirty="0"/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2718874" y="4170273"/>
              <a:ext cx="915635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Energy</a:t>
              </a:r>
              <a:endParaRPr lang="en-US" dirty="0"/>
            </a:p>
          </p:txBody>
        </p:sp>
        <p:cxnSp>
          <p:nvCxnSpPr>
            <p:cNvPr id="171" name="Curved Connector 170"/>
            <p:cNvCxnSpPr>
              <a:stCxn id="7" idx="1"/>
              <a:endCxn id="169" idx="1"/>
            </p:cNvCxnSpPr>
            <p:nvPr/>
          </p:nvCxnSpPr>
          <p:spPr>
            <a:xfrm rot="10800000" flipH="1" flipV="1">
              <a:off x="2294679" y="3370562"/>
              <a:ext cx="428945" cy="499599"/>
            </a:xfrm>
            <a:prstGeom prst="curvedConnector3">
              <a:avLst>
                <a:gd name="adj1" fmla="val -53294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urved Connector 171"/>
            <p:cNvCxnSpPr>
              <a:stCxn id="7" idx="1"/>
              <a:endCxn id="170" idx="1"/>
            </p:cNvCxnSpPr>
            <p:nvPr/>
          </p:nvCxnSpPr>
          <p:spPr>
            <a:xfrm rot="10800000" flipH="1" flipV="1">
              <a:off x="2294680" y="3370563"/>
              <a:ext cx="424194" cy="984376"/>
            </a:xfrm>
            <a:prstGeom prst="curvedConnector3">
              <a:avLst>
                <a:gd name="adj1" fmla="val -5389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47723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A0038D-0246-412E-B82A-85192C832CB2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5" name="TextBox 44"/>
          <p:cNvSpPr txBox="1"/>
          <p:nvPr/>
        </p:nvSpPr>
        <p:spPr>
          <a:xfrm flipH="1">
            <a:off x="-3477" y="25015"/>
            <a:ext cx="7075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charset="0"/>
                <a:ea typeface="Calibri Light" charset="0"/>
                <a:cs typeface="Calibri Light" charset="0"/>
              </a:rPr>
              <a:t>Applying</a:t>
            </a:r>
            <a:r>
              <a:rPr kumimoji="0" lang="en-US" sz="400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charset="0"/>
                <a:ea typeface="Calibri Light" charset="0"/>
                <a:cs typeface="Calibri Light" charset="0"/>
              </a:rPr>
              <a:t> Concerns </a:t>
            </a:r>
            <a:r>
              <a:rPr kumimoji="0" lang="en-US" sz="4000" u="none" strike="noStrike" kern="0" cap="none" spc="0" normalizeH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charset="0"/>
                <a:ea typeface="Calibri Light" charset="0"/>
                <a:cs typeface="Calibri Light" charset="0"/>
              </a:rPr>
              <a:t>to Functions</a:t>
            </a:r>
            <a:endParaRPr kumimoji="0" lang="en-US" sz="400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charset="0"/>
              <a:ea typeface="Calibri Light" charset="0"/>
              <a:cs typeface="Calibri Light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6255" y="1329150"/>
            <a:ext cx="1663418" cy="4527062"/>
            <a:chOff x="166255" y="1329150"/>
            <a:chExt cx="1663418" cy="4527062"/>
          </a:xfrm>
        </p:grpSpPr>
        <p:sp>
          <p:nvSpPr>
            <p:cNvPr id="288" name="Rectangle 287"/>
            <p:cNvSpPr/>
            <p:nvPr/>
          </p:nvSpPr>
          <p:spPr>
            <a:xfrm>
              <a:off x="166255" y="1329150"/>
              <a:ext cx="595745" cy="37554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dirty="0" smtClean="0"/>
                <a:t>CPS Function</a:t>
              </a:r>
              <a:endParaRPr lang="en-US" dirty="0"/>
            </a:p>
          </p:txBody>
        </p:sp>
        <p:sp>
          <p:nvSpPr>
            <p:cNvPr id="291" name="Right Arrow 290"/>
            <p:cNvSpPr/>
            <p:nvPr/>
          </p:nvSpPr>
          <p:spPr>
            <a:xfrm>
              <a:off x="167576" y="5126905"/>
              <a:ext cx="1662097" cy="72930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/>
                <a:t>Function/Feature</a:t>
              </a:r>
              <a:endParaRPr lang="en-US" sz="1100" b="1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04706" y="337081"/>
            <a:ext cx="11730288" cy="6122168"/>
            <a:chOff x="404706" y="337081"/>
            <a:chExt cx="11730288" cy="6122168"/>
          </a:xfrm>
        </p:grpSpPr>
        <p:cxnSp>
          <p:nvCxnSpPr>
            <p:cNvPr id="9" name="Straight Arrow Connector 8"/>
            <p:cNvCxnSpPr>
              <a:stCxn id="93" idx="3"/>
              <a:endCxn id="90" idx="1"/>
            </p:cNvCxnSpPr>
            <p:nvPr/>
          </p:nvCxnSpPr>
          <p:spPr>
            <a:xfrm>
              <a:off x="10277433" y="2063750"/>
              <a:ext cx="525247" cy="0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/>
            <p:cNvSpPr txBox="1"/>
            <p:nvPr/>
          </p:nvSpPr>
          <p:spPr>
            <a:xfrm>
              <a:off x="10802680" y="1863695"/>
              <a:ext cx="8642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</a:rPr>
                <a:t>AES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0796928" y="4131763"/>
              <a:ext cx="12496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</a:rPr>
                <a:t>OAuth</a:t>
              </a:r>
            </a:p>
          </p:txBody>
        </p:sp>
        <p:cxnSp>
          <p:nvCxnSpPr>
            <p:cNvPr id="92" name="Straight Arrow Connector 91"/>
            <p:cNvCxnSpPr>
              <a:stCxn id="97" idx="3"/>
              <a:endCxn id="91" idx="1"/>
            </p:cNvCxnSpPr>
            <p:nvPr/>
          </p:nvCxnSpPr>
          <p:spPr>
            <a:xfrm>
              <a:off x="10291609" y="4331818"/>
              <a:ext cx="505319" cy="0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Oval 120"/>
            <p:cNvSpPr/>
            <p:nvPr/>
          </p:nvSpPr>
          <p:spPr>
            <a:xfrm>
              <a:off x="10495950" y="337081"/>
              <a:ext cx="1351580" cy="5031236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04706" y="5936029"/>
              <a:ext cx="11730288" cy="523220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A 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secure, privacy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protected 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CAN BUS Message may consist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of 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these properties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: </a:t>
              </a:r>
              <a:b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</a:b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    {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A84C00"/>
                  </a:solidFill>
                  <a:effectLst/>
                  <a:uLnTx/>
                  <a:uFillTx/>
                </a:rPr>
                <a:t>Trustworthiness.Security.Cybersecurity.Confidentiality.Encryption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.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</a:rPr>
                <a:t>AES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,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</a:rPr>
                <a:t>Trustworthiness.Privacy.Predictability.Controls.Authorization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.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</a:rPr>
                <a:t>OAuth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}</a:t>
              </a:r>
            </a:p>
          </p:txBody>
        </p:sp>
        <p:sp>
          <p:nvSpPr>
            <p:cNvPr id="292" name="Right Arrow 291"/>
            <p:cNvSpPr/>
            <p:nvPr/>
          </p:nvSpPr>
          <p:spPr>
            <a:xfrm>
              <a:off x="9612219" y="5257535"/>
              <a:ext cx="2368876" cy="729307"/>
            </a:xfrm>
            <a:prstGeom prst="righ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/>
                <a:t>Generate</a:t>
              </a:r>
            </a:p>
            <a:p>
              <a:pPr algn="ctr"/>
              <a:r>
                <a:rPr lang="en-US" sz="1100" b="1" dirty="0" smtClean="0"/>
                <a:t>‘Properties’</a:t>
              </a:r>
              <a:endParaRPr lang="en-US" sz="1100" b="1" dirty="0"/>
            </a:p>
          </p:txBody>
        </p:sp>
        <p:cxnSp>
          <p:nvCxnSpPr>
            <p:cNvPr id="293" name="Straight Arrow Connector 292"/>
            <p:cNvCxnSpPr>
              <a:stCxn id="274" idx="6"/>
              <a:endCxn id="294" idx="1"/>
            </p:cNvCxnSpPr>
            <p:nvPr/>
          </p:nvCxnSpPr>
          <p:spPr>
            <a:xfrm flipV="1">
              <a:off x="9356844" y="1068971"/>
              <a:ext cx="653938" cy="12359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4" name="TextBox 293"/>
            <p:cNvSpPr txBox="1"/>
            <p:nvPr/>
          </p:nvSpPr>
          <p:spPr>
            <a:xfrm>
              <a:off x="10010782" y="807361"/>
              <a:ext cx="19342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kern="0" noProof="0" dirty="0" smtClean="0">
                  <a:solidFill>
                    <a:srgbClr val="00B050"/>
                  </a:solidFill>
                </a:rPr>
                <a:t>Redundant Torque </a:t>
              </a:r>
              <a:r>
                <a:rPr kumimoji="0" lang="en-US" sz="1400" i="0" u="none" strike="noStrike" kern="0" cap="none" spc="0" normalizeH="0" baseline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</a:rPr>
                <a:t>Request for ASIL&gt;QM</a:t>
              </a:r>
              <a:endPara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61294" y="405950"/>
            <a:ext cx="9569560" cy="5543570"/>
            <a:chOff x="961294" y="405950"/>
            <a:chExt cx="9569560" cy="5543570"/>
          </a:xfrm>
        </p:grpSpPr>
        <p:sp>
          <p:nvSpPr>
            <p:cNvPr id="94" name="TextBox 93"/>
            <p:cNvSpPr txBox="1"/>
            <p:nvPr/>
          </p:nvSpPr>
          <p:spPr>
            <a:xfrm>
              <a:off x="8858261" y="2530642"/>
              <a:ext cx="16725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B57853"/>
                  </a:solidFill>
                  <a:effectLst/>
                  <a:uLnTx/>
                  <a:uFillTx/>
                </a:rPr>
                <a:t>Concern </a:t>
              </a: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B57853"/>
                  </a:solidFill>
                  <a:effectLst/>
                  <a:uLnTx/>
                  <a:uFillTx/>
                </a:rPr>
                <a:t>2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B57853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8851877" y="2183966"/>
              <a:ext cx="16725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B57853"/>
                  </a:solidFill>
                  <a:effectLst/>
                  <a:uLnTx/>
                  <a:uFillTx/>
                </a:rPr>
                <a:t>Concern </a:t>
              </a: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B57853"/>
                  </a:solidFill>
                  <a:effectLst/>
                  <a:uLnTx/>
                  <a:uFillTx/>
                </a:rPr>
                <a:t>1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B57853"/>
                </a:solidFill>
                <a:effectLst/>
                <a:uLnTx/>
                <a:uFillTx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961294" y="405950"/>
              <a:ext cx="9330315" cy="5543570"/>
              <a:chOff x="961294" y="405950"/>
              <a:chExt cx="9330315" cy="5543570"/>
            </a:xfrm>
          </p:grpSpPr>
          <p:sp>
            <p:nvSpPr>
              <p:cNvPr id="16" name="Rectangle 15"/>
              <p:cNvSpPr/>
              <p:nvPr/>
            </p:nvSpPr>
            <p:spPr>
              <a:xfrm rot="16200000">
                <a:off x="-560419" y="2865065"/>
                <a:ext cx="3741250" cy="697824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Trustworthiness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934631" y="1129095"/>
                <a:ext cx="101228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Safety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2010511" y="2049154"/>
                <a:ext cx="131090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Reliability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986550" y="3028458"/>
                <a:ext cx="110888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Security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2015697" y="4016935"/>
                <a:ext cx="187780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Resilience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1930029" y="5084602"/>
                <a:ext cx="101688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Privacy</a:t>
                </a:r>
              </a:p>
            </p:txBody>
          </p:sp>
          <p:cxnSp>
            <p:nvCxnSpPr>
              <p:cNvPr id="52" name="Straight Arrow Connector 51"/>
              <p:cNvCxnSpPr>
                <a:stCxn id="16" idx="2"/>
                <a:endCxn id="46" idx="1"/>
              </p:cNvCxnSpPr>
              <p:nvPr/>
            </p:nvCxnSpPr>
            <p:spPr>
              <a:xfrm flipV="1">
                <a:off x="1659118" y="1329150"/>
                <a:ext cx="275513" cy="188482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/>
              <p:cNvCxnSpPr>
                <a:stCxn id="16" idx="2"/>
                <a:endCxn id="47" idx="1"/>
              </p:cNvCxnSpPr>
              <p:nvPr/>
            </p:nvCxnSpPr>
            <p:spPr>
              <a:xfrm flipV="1">
                <a:off x="1659118" y="2249209"/>
                <a:ext cx="351393" cy="96476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>
                <a:stCxn id="16" idx="2"/>
                <a:endCxn id="48" idx="1"/>
              </p:cNvCxnSpPr>
              <p:nvPr/>
            </p:nvCxnSpPr>
            <p:spPr>
              <a:xfrm>
                <a:off x="1659118" y="3213977"/>
                <a:ext cx="327432" cy="1453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/>
              <p:cNvCxnSpPr>
                <a:stCxn id="16" idx="2"/>
                <a:endCxn id="49" idx="1"/>
              </p:cNvCxnSpPr>
              <p:nvPr/>
            </p:nvCxnSpPr>
            <p:spPr>
              <a:xfrm>
                <a:off x="1659118" y="3213977"/>
                <a:ext cx="356579" cy="100301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>
                <a:stCxn id="16" idx="2"/>
                <a:endCxn id="50" idx="1"/>
              </p:cNvCxnSpPr>
              <p:nvPr/>
            </p:nvCxnSpPr>
            <p:spPr>
              <a:xfrm>
                <a:off x="1659118" y="3213977"/>
                <a:ext cx="270911" cy="207068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5" name="TextBox 64"/>
              <p:cNvSpPr txBox="1"/>
              <p:nvPr/>
            </p:nvSpPr>
            <p:spPr>
              <a:xfrm>
                <a:off x="3230373" y="2674922"/>
                <a:ext cx="192716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B57853"/>
                    </a:solidFill>
                    <a:effectLst/>
                    <a:uLnTx/>
                    <a:uFillTx/>
                  </a:rPr>
                  <a:t>Cyber</a:t>
                </a:r>
                <a:r>
                  <a:rPr kumimoji="0" lang="en-US" sz="2000" b="0" i="0" u="none" strike="noStrike" kern="0" cap="none" spc="0" normalizeH="0" noProof="0" dirty="0" smtClean="0">
                    <a:ln>
                      <a:noFill/>
                    </a:ln>
                    <a:solidFill>
                      <a:srgbClr val="B57853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B57853"/>
                    </a:solidFill>
                    <a:effectLst/>
                    <a:uLnTx/>
                    <a:uFillTx/>
                  </a:rPr>
                  <a:t>Security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B57853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3225509" y="3661838"/>
                <a:ext cx="213868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B57853"/>
                    </a:solidFill>
                    <a:effectLst/>
                    <a:uLnTx/>
                    <a:uFillTx/>
                  </a:rPr>
                  <a:t>Physical</a:t>
                </a:r>
                <a:r>
                  <a:rPr kumimoji="0" lang="en-US" sz="2000" b="0" i="0" u="none" strike="noStrike" kern="0" cap="none" spc="0" normalizeH="0" noProof="0" smtClean="0">
                    <a:ln>
                      <a:noFill/>
                    </a:ln>
                    <a:solidFill>
                      <a:srgbClr val="B57853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B57853"/>
                    </a:solidFill>
                    <a:effectLst/>
                    <a:uLnTx/>
                    <a:uFillTx/>
                  </a:rPr>
                  <a:t>Security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B57853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67" name="Straight Arrow Connector 66"/>
              <p:cNvCxnSpPr>
                <a:stCxn id="48" idx="3"/>
                <a:endCxn id="65" idx="1"/>
              </p:cNvCxnSpPr>
              <p:nvPr/>
            </p:nvCxnSpPr>
            <p:spPr>
              <a:xfrm flipV="1">
                <a:off x="3095431" y="2874977"/>
                <a:ext cx="134942" cy="353536"/>
              </a:xfrm>
              <a:prstGeom prst="straightConnector1">
                <a:avLst/>
              </a:prstGeom>
              <a:ln>
                <a:solidFill>
                  <a:srgbClr val="B57853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/>
              <p:cNvCxnSpPr>
                <a:stCxn id="48" idx="3"/>
                <a:endCxn id="66" idx="1"/>
              </p:cNvCxnSpPr>
              <p:nvPr/>
            </p:nvCxnSpPr>
            <p:spPr>
              <a:xfrm>
                <a:off x="3095431" y="3228513"/>
                <a:ext cx="130078" cy="633380"/>
              </a:xfrm>
              <a:prstGeom prst="straightConnector1">
                <a:avLst/>
              </a:prstGeom>
              <a:ln>
                <a:solidFill>
                  <a:srgbClr val="B57853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/>
              <p:cNvCxnSpPr>
                <a:stCxn id="65" idx="3"/>
                <a:endCxn id="82" idx="1"/>
              </p:cNvCxnSpPr>
              <p:nvPr/>
            </p:nvCxnSpPr>
            <p:spPr>
              <a:xfrm flipV="1">
                <a:off x="5157542" y="2056010"/>
                <a:ext cx="1465278" cy="818967"/>
              </a:xfrm>
              <a:prstGeom prst="straightConnector1">
                <a:avLst/>
              </a:prstGeom>
              <a:ln>
                <a:solidFill>
                  <a:srgbClr val="B57853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/>
              <p:cNvCxnSpPr>
                <a:stCxn id="65" idx="3"/>
                <a:endCxn id="83" idx="1"/>
              </p:cNvCxnSpPr>
              <p:nvPr/>
            </p:nvCxnSpPr>
            <p:spPr>
              <a:xfrm flipV="1">
                <a:off x="5157542" y="2352389"/>
                <a:ext cx="1445213" cy="522588"/>
              </a:xfrm>
              <a:prstGeom prst="straightConnector1">
                <a:avLst/>
              </a:prstGeom>
              <a:ln>
                <a:solidFill>
                  <a:srgbClr val="B57853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79"/>
              <p:cNvCxnSpPr>
                <a:stCxn id="65" idx="3"/>
                <a:endCxn id="84" idx="1"/>
              </p:cNvCxnSpPr>
              <p:nvPr/>
            </p:nvCxnSpPr>
            <p:spPr>
              <a:xfrm flipV="1">
                <a:off x="5157542" y="2668917"/>
                <a:ext cx="1449200" cy="206060"/>
              </a:xfrm>
              <a:prstGeom prst="straightConnector1">
                <a:avLst/>
              </a:prstGeom>
              <a:ln>
                <a:solidFill>
                  <a:srgbClr val="B57853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2" name="TextBox 81"/>
              <p:cNvSpPr txBox="1"/>
              <p:nvPr/>
            </p:nvSpPr>
            <p:spPr>
              <a:xfrm>
                <a:off x="6622820" y="1855955"/>
                <a:ext cx="18141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B57853"/>
                    </a:solidFill>
                    <a:effectLst/>
                    <a:uLnTx/>
                    <a:uFillTx/>
                  </a:rPr>
                  <a:t>Confidentiality</a:t>
                </a: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6602755" y="2152334"/>
                <a:ext cx="147358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B57853"/>
                    </a:solidFill>
                    <a:effectLst/>
                    <a:uLnTx/>
                    <a:uFillTx/>
                  </a:rPr>
                  <a:t>Integrity</a:t>
                </a: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6606742" y="2468862"/>
                <a:ext cx="175476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B57853"/>
                    </a:solidFill>
                    <a:effectLst/>
                    <a:uLnTx/>
                    <a:uFillTx/>
                  </a:rPr>
                  <a:t>Availability</a:t>
                </a: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3558580" y="4556621"/>
                <a:ext cx="17504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</a:rPr>
                  <a:t>Predictability</a:t>
                </a: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3558580" y="4947552"/>
                <a:ext cx="18001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</a:rPr>
                  <a:t>Manageability</a:t>
                </a: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3558579" y="5326484"/>
                <a:ext cx="17504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</a:rPr>
                  <a:t>Dissociability</a:t>
                </a:r>
              </a:p>
            </p:txBody>
          </p:sp>
          <p:cxnSp>
            <p:nvCxnSpPr>
              <p:cNvPr id="73" name="Straight Arrow Connector 72"/>
              <p:cNvCxnSpPr>
                <a:stCxn id="50" idx="3"/>
                <a:endCxn id="68" idx="1"/>
              </p:cNvCxnSpPr>
              <p:nvPr/>
            </p:nvCxnSpPr>
            <p:spPr>
              <a:xfrm flipV="1">
                <a:off x="2946914" y="4756676"/>
                <a:ext cx="611666" cy="527981"/>
              </a:xfrm>
              <a:prstGeom prst="straightConnector1">
                <a:avLst/>
              </a:prstGeom>
              <a:ln>
                <a:solidFill>
                  <a:srgbClr val="66330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/>
              <p:cNvCxnSpPr>
                <a:stCxn id="50" idx="3"/>
                <a:endCxn id="71" idx="1"/>
              </p:cNvCxnSpPr>
              <p:nvPr/>
            </p:nvCxnSpPr>
            <p:spPr>
              <a:xfrm flipV="1">
                <a:off x="2946914" y="5147607"/>
                <a:ext cx="611666" cy="137050"/>
              </a:xfrm>
              <a:prstGeom prst="straightConnector1">
                <a:avLst/>
              </a:prstGeom>
              <a:ln>
                <a:solidFill>
                  <a:srgbClr val="66330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/>
              <p:cNvCxnSpPr>
                <a:stCxn id="50" idx="3"/>
                <a:endCxn id="72" idx="1"/>
              </p:cNvCxnSpPr>
              <p:nvPr/>
            </p:nvCxnSpPr>
            <p:spPr>
              <a:xfrm>
                <a:off x="2946914" y="5284657"/>
                <a:ext cx="611665" cy="241882"/>
              </a:xfrm>
              <a:prstGeom prst="straightConnector1">
                <a:avLst/>
              </a:prstGeom>
              <a:ln>
                <a:solidFill>
                  <a:srgbClr val="66330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" name="Straight Arrow Connector 80"/>
              <p:cNvCxnSpPr>
                <a:stCxn id="68" idx="3"/>
                <a:endCxn id="87" idx="1"/>
              </p:cNvCxnSpPr>
              <p:nvPr/>
            </p:nvCxnSpPr>
            <p:spPr>
              <a:xfrm flipV="1">
                <a:off x="5309066" y="4337304"/>
                <a:ext cx="840915" cy="419372"/>
              </a:xfrm>
              <a:prstGeom prst="straightConnector1">
                <a:avLst/>
              </a:prstGeom>
              <a:ln>
                <a:solidFill>
                  <a:srgbClr val="66330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84"/>
              <p:cNvCxnSpPr>
                <a:stCxn id="68" idx="3"/>
                <a:endCxn id="88" idx="1"/>
              </p:cNvCxnSpPr>
              <p:nvPr/>
            </p:nvCxnSpPr>
            <p:spPr>
              <a:xfrm>
                <a:off x="5309066" y="4756676"/>
                <a:ext cx="848597" cy="0"/>
              </a:xfrm>
              <a:prstGeom prst="straightConnector1">
                <a:avLst/>
              </a:prstGeom>
              <a:ln>
                <a:solidFill>
                  <a:srgbClr val="66330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6" name="Straight Arrow Connector 85"/>
              <p:cNvCxnSpPr>
                <a:stCxn id="68" idx="3"/>
                <a:endCxn id="89" idx="1"/>
              </p:cNvCxnSpPr>
              <p:nvPr/>
            </p:nvCxnSpPr>
            <p:spPr>
              <a:xfrm>
                <a:off x="5309066" y="4756676"/>
                <a:ext cx="840915" cy="369753"/>
              </a:xfrm>
              <a:prstGeom prst="straightConnector1">
                <a:avLst/>
              </a:prstGeom>
              <a:ln>
                <a:solidFill>
                  <a:srgbClr val="66330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7" name="TextBox 86"/>
              <p:cNvSpPr txBox="1"/>
              <p:nvPr/>
            </p:nvSpPr>
            <p:spPr>
              <a:xfrm>
                <a:off x="6149981" y="4137249"/>
                <a:ext cx="11467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</a:rPr>
                  <a:t>Controls</a:t>
                </a: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6157663" y="4556621"/>
                <a:ext cx="17467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</a:rPr>
                  <a:t>Transparency</a:t>
                </a: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6149981" y="4926374"/>
                <a:ext cx="138803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</a:rPr>
                  <a:t>Innovation</a:t>
                </a: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8506238" y="4509220"/>
                <a:ext cx="141230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</a:rPr>
                  <a:t>Concern</a:t>
                </a:r>
                <a:r>
                  <a:rPr kumimoji="0" lang="en-US" sz="2000" b="0" i="0" u="none" strike="noStrike" kern="0" cap="none" spc="0" normalizeH="0" noProof="0" dirty="0" smtClean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</a:rPr>
                  <a:t>1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8504641" y="4877558"/>
                <a:ext cx="140132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</a:rPr>
                  <a:t>Concern </a:t>
                </a:r>
                <a:r>
                  <a: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</a:rPr>
                  <a:t>2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114" name="Straight Arrow Connector 113"/>
              <p:cNvCxnSpPr>
                <a:stCxn id="87" idx="3"/>
                <a:endCxn id="97" idx="1"/>
              </p:cNvCxnSpPr>
              <p:nvPr/>
            </p:nvCxnSpPr>
            <p:spPr>
              <a:xfrm flipV="1">
                <a:off x="7296768" y="4331818"/>
                <a:ext cx="1228185" cy="5486"/>
              </a:xfrm>
              <a:prstGeom prst="straightConnector1">
                <a:avLst/>
              </a:prstGeom>
              <a:ln>
                <a:solidFill>
                  <a:srgbClr val="66330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5" name="Straight Arrow Connector 114"/>
              <p:cNvCxnSpPr>
                <a:stCxn id="87" idx="3"/>
                <a:endCxn id="106" idx="1"/>
              </p:cNvCxnSpPr>
              <p:nvPr/>
            </p:nvCxnSpPr>
            <p:spPr>
              <a:xfrm>
                <a:off x="7296768" y="4337304"/>
                <a:ext cx="1209470" cy="371971"/>
              </a:xfrm>
              <a:prstGeom prst="straightConnector1">
                <a:avLst/>
              </a:prstGeom>
              <a:ln>
                <a:solidFill>
                  <a:srgbClr val="66330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7" name="Straight Arrow Connector 116"/>
              <p:cNvCxnSpPr>
                <a:stCxn id="87" idx="3"/>
                <a:endCxn id="107" idx="1"/>
              </p:cNvCxnSpPr>
              <p:nvPr/>
            </p:nvCxnSpPr>
            <p:spPr>
              <a:xfrm>
                <a:off x="7296768" y="4337304"/>
                <a:ext cx="1207873" cy="740309"/>
              </a:xfrm>
              <a:prstGeom prst="straightConnector1">
                <a:avLst/>
              </a:prstGeom>
              <a:ln>
                <a:solidFill>
                  <a:srgbClr val="66330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7" name="TextBox 96"/>
              <p:cNvSpPr txBox="1"/>
              <p:nvPr/>
            </p:nvSpPr>
            <p:spPr>
              <a:xfrm>
                <a:off x="8524953" y="4131763"/>
                <a:ext cx="17666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2000">
                    <a:solidFill>
                      <a:srgbClr val="663300"/>
                    </a:solidFill>
                  </a:defRPr>
                </a:lvl1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</a:rPr>
                  <a:t>Authorization</a:t>
                </a:r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8847891" y="1863695"/>
                <a:ext cx="14295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B57853"/>
                    </a:solidFill>
                    <a:effectLst/>
                    <a:uLnTx/>
                    <a:uFillTx/>
                  </a:rPr>
                  <a:t>Encryption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B57853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100" name="Straight Arrow Connector 99"/>
              <p:cNvCxnSpPr>
                <a:stCxn id="82" idx="3"/>
                <a:endCxn id="93" idx="1"/>
              </p:cNvCxnSpPr>
              <p:nvPr/>
            </p:nvCxnSpPr>
            <p:spPr>
              <a:xfrm>
                <a:off x="8436980" y="2056010"/>
                <a:ext cx="410911" cy="7740"/>
              </a:xfrm>
              <a:prstGeom prst="straightConnector1">
                <a:avLst/>
              </a:prstGeom>
              <a:ln>
                <a:solidFill>
                  <a:srgbClr val="B57853"/>
                </a:solidFill>
                <a:prstDash val="solid"/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2" name="Straight Arrow Connector 101"/>
              <p:cNvCxnSpPr>
                <a:stCxn id="82" idx="3"/>
                <a:endCxn id="95" idx="1"/>
              </p:cNvCxnSpPr>
              <p:nvPr/>
            </p:nvCxnSpPr>
            <p:spPr>
              <a:xfrm>
                <a:off x="8436980" y="2056010"/>
                <a:ext cx="414897" cy="328011"/>
              </a:xfrm>
              <a:prstGeom prst="straightConnector1">
                <a:avLst/>
              </a:prstGeom>
              <a:ln>
                <a:solidFill>
                  <a:srgbClr val="B57853"/>
                </a:solidFill>
                <a:prstDash val="solid"/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5" name="Straight Arrow Connector 104"/>
              <p:cNvCxnSpPr>
                <a:stCxn id="82" idx="3"/>
                <a:endCxn id="94" idx="1"/>
              </p:cNvCxnSpPr>
              <p:nvPr/>
            </p:nvCxnSpPr>
            <p:spPr>
              <a:xfrm>
                <a:off x="8436980" y="2056010"/>
                <a:ext cx="421281" cy="674687"/>
              </a:xfrm>
              <a:prstGeom prst="straightConnector1">
                <a:avLst/>
              </a:prstGeom>
              <a:ln>
                <a:solidFill>
                  <a:srgbClr val="B57853"/>
                </a:solidFill>
                <a:prstDash val="solid"/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8" name="Oval 127"/>
              <p:cNvSpPr/>
              <p:nvPr/>
            </p:nvSpPr>
            <p:spPr>
              <a:xfrm>
                <a:off x="6402470" y="1712421"/>
                <a:ext cx="2060803" cy="1416990"/>
              </a:xfrm>
              <a:prstGeom prst="ellipse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05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3416882" y="4440000"/>
                <a:ext cx="1941838" cy="1447653"/>
              </a:xfrm>
              <a:prstGeom prst="ellipse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05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 flipH="1">
                <a:off x="5082018" y="3391364"/>
                <a:ext cx="176198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>
                  <a:defRPr/>
                </a:pPr>
                <a:r>
                  <a:rPr lang="en-US" sz="1400" b="1" kern="0" dirty="0">
                    <a:solidFill>
                      <a:schemeClr val="accent1">
                        <a:lumMod val="75000"/>
                      </a:schemeClr>
                    </a:solidFill>
                  </a:rPr>
                  <a:t>SME </a:t>
                </a:r>
                <a:r>
                  <a:rPr lang="en-US" sz="1400" b="1" kern="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Taxonomies</a:t>
                </a:r>
                <a:endParaRPr lang="en-US" sz="1400" b="1" kern="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cxnSp>
            <p:nvCxnSpPr>
              <p:cNvPr id="131" name="Straight Arrow Connector 130"/>
              <p:cNvCxnSpPr>
                <a:stCxn id="130" idx="0"/>
                <a:endCxn id="128" idx="3"/>
              </p:cNvCxnSpPr>
              <p:nvPr/>
            </p:nvCxnSpPr>
            <p:spPr>
              <a:xfrm flipV="1">
                <a:off x="5963009" y="2921898"/>
                <a:ext cx="741259" cy="469466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Arrow Connector 131"/>
              <p:cNvCxnSpPr>
                <a:stCxn id="130" idx="2"/>
                <a:endCxn id="129" idx="6"/>
              </p:cNvCxnSpPr>
              <p:nvPr/>
            </p:nvCxnSpPr>
            <p:spPr>
              <a:xfrm flipH="1">
                <a:off x="5358720" y="3699141"/>
                <a:ext cx="604289" cy="1464686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4" name="TextBox 223"/>
              <p:cNvSpPr txBox="1"/>
              <p:nvPr/>
            </p:nvSpPr>
            <p:spPr>
              <a:xfrm>
                <a:off x="3230132" y="974815"/>
                <a:ext cx="214776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</a:rPr>
                  <a:t>Functional Safety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225" name="Straight Arrow Connector 224"/>
              <p:cNvCxnSpPr>
                <a:stCxn id="46" idx="3"/>
                <a:endCxn id="224" idx="1"/>
              </p:cNvCxnSpPr>
              <p:nvPr/>
            </p:nvCxnSpPr>
            <p:spPr>
              <a:xfrm flipV="1">
                <a:off x="2946915" y="1174870"/>
                <a:ext cx="283217" cy="154280"/>
              </a:xfrm>
              <a:prstGeom prst="straightConnector1">
                <a:avLst/>
              </a:prstGeom>
              <a:ln>
                <a:solidFill>
                  <a:srgbClr val="66330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32" name="TextBox 231"/>
              <p:cNvSpPr txBox="1"/>
              <p:nvPr/>
            </p:nvSpPr>
            <p:spPr>
              <a:xfrm>
                <a:off x="3227266" y="1298528"/>
                <a:ext cx="141230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</a:rPr>
                  <a:t>Concern1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3" name="TextBox 232"/>
              <p:cNvSpPr txBox="1"/>
              <p:nvPr/>
            </p:nvSpPr>
            <p:spPr>
              <a:xfrm>
                <a:off x="3225669" y="1619974"/>
                <a:ext cx="140132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</a:rPr>
                  <a:t>Concern2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234" name="Straight Arrow Connector 233"/>
              <p:cNvCxnSpPr>
                <a:stCxn id="46" idx="3"/>
                <a:endCxn id="232" idx="1"/>
              </p:cNvCxnSpPr>
              <p:nvPr/>
            </p:nvCxnSpPr>
            <p:spPr>
              <a:xfrm>
                <a:off x="2946915" y="1329150"/>
                <a:ext cx="280351" cy="169433"/>
              </a:xfrm>
              <a:prstGeom prst="straightConnector1">
                <a:avLst/>
              </a:prstGeom>
              <a:ln>
                <a:solidFill>
                  <a:srgbClr val="66330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5" name="Straight Arrow Connector 234"/>
              <p:cNvCxnSpPr>
                <a:stCxn id="46" idx="3"/>
                <a:endCxn id="233" idx="1"/>
              </p:cNvCxnSpPr>
              <p:nvPr/>
            </p:nvCxnSpPr>
            <p:spPr>
              <a:xfrm>
                <a:off x="2946915" y="1329150"/>
                <a:ext cx="278754" cy="490879"/>
              </a:xfrm>
              <a:prstGeom prst="straightConnector1">
                <a:avLst/>
              </a:prstGeom>
              <a:ln>
                <a:solidFill>
                  <a:srgbClr val="66330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0" name="Straight Arrow Connector 239"/>
              <p:cNvCxnSpPr>
                <a:stCxn id="263" idx="3"/>
                <a:endCxn id="243" idx="1"/>
              </p:cNvCxnSpPr>
              <p:nvPr/>
            </p:nvCxnSpPr>
            <p:spPr>
              <a:xfrm flipV="1">
                <a:off x="6622821" y="709576"/>
                <a:ext cx="902136" cy="472038"/>
              </a:xfrm>
              <a:prstGeom prst="straightConnector1">
                <a:avLst/>
              </a:prstGeom>
              <a:ln>
                <a:solidFill>
                  <a:srgbClr val="66330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1" name="Straight Arrow Connector 240"/>
              <p:cNvCxnSpPr>
                <a:stCxn id="263" idx="3"/>
                <a:endCxn id="244" idx="1"/>
              </p:cNvCxnSpPr>
              <p:nvPr/>
            </p:nvCxnSpPr>
            <p:spPr>
              <a:xfrm flipV="1">
                <a:off x="6622821" y="1019291"/>
                <a:ext cx="896884" cy="162323"/>
              </a:xfrm>
              <a:prstGeom prst="straightConnector1">
                <a:avLst/>
              </a:prstGeom>
              <a:ln>
                <a:solidFill>
                  <a:srgbClr val="66330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2" name="Straight Arrow Connector 241"/>
              <p:cNvCxnSpPr>
                <a:stCxn id="263" idx="3"/>
                <a:endCxn id="245" idx="1"/>
              </p:cNvCxnSpPr>
              <p:nvPr/>
            </p:nvCxnSpPr>
            <p:spPr>
              <a:xfrm>
                <a:off x="6622821" y="1181614"/>
                <a:ext cx="902136" cy="161055"/>
              </a:xfrm>
              <a:prstGeom prst="straightConnector1">
                <a:avLst/>
              </a:prstGeom>
              <a:ln>
                <a:solidFill>
                  <a:srgbClr val="66330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43" name="TextBox 242"/>
              <p:cNvSpPr txBox="1"/>
              <p:nvPr/>
            </p:nvSpPr>
            <p:spPr>
              <a:xfrm>
                <a:off x="7524957" y="509521"/>
                <a:ext cx="11467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</a:rPr>
                  <a:t>Severity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4" name="TextBox 243"/>
              <p:cNvSpPr txBox="1"/>
              <p:nvPr/>
            </p:nvSpPr>
            <p:spPr>
              <a:xfrm>
                <a:off x="7519705" y="819236"/>
                <a:ext cx="14421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</a:rPr>
                  <a:t>Frequency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5" name="TextBox 244"/>
              <p:cNvSpPr txBox="1"/>
              <p:nvPr/>
            </p:nvSpPr>
            <p:spPr>
              <a:xfrm>
                <a:off x="7524957" y="1142614"/>
                <a:ext cx="173899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</a:rPr>
                  <a:t>Controllability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3" name="TextBox 262"/>
              <p:cNvSpPr txBox="1"/>
              <p:nvPr/>
            </p:nvSpPr>
            <p:spPr>
              <a:xfrm>
                <a:off x="5592827" y="981559"/>
                <a:ext cx="102999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63300"/>
                    </a:solidFill>
                    <a:effectLst/>
                    <a:uLnTx/>
                    <a:uFillTx/>
                  </a:rPr>
                  <a:t>Hazard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4" name="Oval 273"/>
              <p:cNvSpPr/>
              <p:nvPr/>
            </p:nvSpPr>
            <p:spPr>
              <a:xfrm>
                <a:off x="7271353" y="405950"/>
                <a:ext cx="2085491" cy="1350760"/>
              </a:xfrm>
              <a:prstGeom prst="ellipse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050" kern="0">
                  <a:solidFill>
                    <a:sysClr val="windowText" lastClr="000000"/>
                  </a:solidFill>
                </a:endParaRPr>
              </a:p>
            </p:txBody>
          </p:sp>
          <p:cxnSp>
            <p:nvCxnSpPr>
              <p:cNvPr id="277" name="Straight Arrow Connector 276"/>
              <p:cNvCxnSpPr>
                <a:stCxn id="130" idx="0"/>
                <a:endCxn id="274" idx="3"/>
              </p:cNvCxnSpPr>
              <p:nvPr/>
            </p:nvCxnSpPr>
            <p:spPr>
              <a:xfrm flipV="1">
                <a:off x="5963009" y="1558896"/>
                <a:ext cx="1613757" cy="1832468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Arrow Connector 279"/>
              <p:cNvCxnSpPr>
                <a:stCxn id="224" idx="3"/>
                <a:endCxn id="263" idx="1"/>
              </p:cNvCxnSpPr>
              <p:nvPr/>
            </p:nvCxnSpPr>
            <p:spPr>
              <a:xfrm>
                <a:off x="5377893" y="1174870"/>
                <a:ext cx="214934" cy="6744"/>
              </a:xfrm>
              <a:prstGeom prst="straightConnector1">
                <a:avLst/>
              </a:prstGeom>
              <a:ln>
                <a:solidFill>
                  <a:srgbClr val="66330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3" name="Right Arrow 102"/>
              <p:cNvSpPr/>
              <p:nvPr/>
            </p:nvSpPr>
            <p:spPr>
              <a:xfrm>
                <a:off x="5377894" y="5220213"/>
                <a:ext cx="3443064" cy="729307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 smtClean="0"/>
                  <a:t>Apply Aspects/Concerns</a:t>
                </a:r>
                <a:endParaRPr lang="en-US" sz="1100" b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31394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2381</TotalTime>
  <Words>1677</Words>
  <Application>Microsoft Macintosh PowerPoint</Application>
  <PresentationFormat>Custom</PresentationFormat>
  <Paragraphs>363</Paragraphs>
  <Slides>29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Cyber-Physical Systems</vt:lpstr>
      <vt:lpstr>National Institute of Standards and Technology (NIST)</vt:lpstr>
      <vt:lpstr>NIST Labs and Research Activities</vt:lpstr>
      <vt:lpstr>Cyber-Physical Systems</vt:lpstr>
      <vt:lpstr>CPS and IoT</vt:lpstr>
      <vt:lpstr>CPS vs. IoT: Motion Activated Light</vt:lpstr>
      <vt:lpstr>Type Theoretic Assurance of CPS</vt:lpstr>
      <vt:lpstr>PowerPoint Presentation</vt:lpstr>
      <vt:lpstr>PowerPoint Presentation</vt:lpstr>
      <vt:lpstr>(NIST-SAE) Applying CPS Framework to Autonomous Vehicles</vt:lpstr>
      <vt:lpstr>CPS Framework: Concern-Property Interactions</vt:lpstr>
      <vt:lpstr>IT- vs CPS-Based Risk Mitigation</vt:lpstr>
      <vt:lpstr>NIST Activities: CPS Framework</vt:lpstr>
      <vt:lpstr>Tools</vt:lpstr>
      <vt:lpstr>Derivation of a Union of Technologies</vt:lpstr>
      <vt:lpstr>Word Use Case Template</vt:lpstr>
      <vt:lpstr>CPS Framework</vt:lpstr>
      <vt:lpstr>Framework OpenSource Project</vt:lpstr>
      <vt:lpstr>UML Model of Framework</vt:lpstr>
      <vt:lpstr>Aspects and Concerns</vt:lpstr>
      <vt:lpstr>Facets</vt:lpstr>
      <vt:lpstr>IEC 62559 Model of a Use Case</vt:lpstr>
      <vt:lpstr>XML Editor of a Use Case</vt:lpstr>
      <vt:lpstr>NIST Activities: CPS Testbed</vt:lpstr>
      <vt:lpstr>NIST Activities: Trustworthiness</vt:lpstr>
      <vt:lpstr>The Category CyPhy</vt:lpstr>
      <vt:lpstr>Symmetric Monoidal Categories</vt:lpstr>
      <vt:lpstr>CPS as Functors</vt:lpstr>
      <vt:lpstr>The category CPS</vt:lpstr>
    </vt:vector>
  </TitlesOfParts>
  <Company>NIST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Burns, Martin</dc:creator>
  <cp:lastModifiedBy>Edward Griffor</cp:lastModifiedBy>
  <cp:revision>69</cp:revision>
  <dcterms:created xsi:type="dcterms:W3CDTF">2015-09-22T13:40:22Z</dcterms:created>
  <dcterms:modified xsi:type="dcterms:W3CDTF">2017-03-20T14:48:18Z</dcterms:modified>
</cp:coreProperties>
</file>