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0" r:id="rId4"/>
    <p:sldId id="262" r:id="rId5"/>
    <p:sldId id="268" r:id="rId6"/>
    <p:sldId id="261" r:id="rId7"/>
    <p:sldId id="264" r:id="rId8"/>
    <p:sldId id="263" r:id="rId9"/>
    <p:sldId id="265" r:id="rId10"/>
    <p:sldId id="266" r:id="rId11"/>
    <p:sldId id="259" r:id="rId12"/>
    <p:sldId id="258" r:id="rId13"/>
    <p:sldId id="267" r:id="rId14"/>
    <p:sldId id="27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59"/>
    <p:restoredTop sz="94697"/>
  </p:normalViewPr>
  <p:slideViewPr>
    <p:cSldViewPr snapToGrid="0" snapToObjects="1">
      <p:cViewPr varScale="1">
        <p:scale>
          <a:sx n="109" d="100"/>
          <a:sy n="109" d="100"/>
        </p:scale>
        <p:origin x="7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4847B-0628-2B4B-AE76-1FD3203E9E80}"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5E40F-B5AC-7243-B602-64F8924D6036}" type="slidenum">
              <a:rPr lang="en-US" smtClean="0"/>
              <a:t>‹#›</a:t>
            </a:fld>
            <a:endParaRPr lang="en-US"/>
          </a:p>
        </p:txBody>
      </p:sp>
    </p:spTree>
    <p:extLst>
      <p:ext uri="{BB962C8B-B14F-4D97-AF65-F5344CB8AC3E}">
        <p14:creationId xmlns:p14="http://schemas.microsoft.com/office/powerpoint/2010/main" val="29632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A5E40F-B5AC-7243-B602-64F8924D6036}" type="slidenum">
              <a:rPr lang="en-US" smtClean="0"/>
              <a:t>14</a:t>
            </a:fld>
            <a:endParaRPr lang="en-US"/>
          </a:p>
        </p:txBody>
      </p:sp>
    </p:spTree>
    <p:extLst>
      <p:ext uri="{BB962C8B-B14F-4D97-AF65-F5344CB8AC3E}">
        <p14:creationId xmlns:p14="http://schemas.microsoft.com/office/powerpoint/2010/main" val="426197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3615-9E47-D74B-AB9A-FF2581E941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76437-1F47-5C48-90E4-2D9083F926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A0ACBA-B067-4D4F-8C13-593492AC21A8}"/>
              </a:ext>
            </a:extLst>
          </p:cNvPr>
          <p:cNvSpPr>
            <a:spLocks noGrp="1"/>
          </p:cNvSpPr>
          <p:nvPr>
            <p:ph type="dt" sz="half" idx="10"/>
          </p:nvPr>
        </p:nvSpPr>
        <p:spPr/>
        <p:txBody>
          <a:bodyPr/>
          <a:lstStyle/>
          <a:p>
            <a:fld id="{E7C40488-19C1-5C41-88B1-2166A0953624}" type="datetimeFigureOut">
              <a:rPr lang="en-US" smtClean="0"/>
              <a:t>2/16/2021</a:t>
            </a:fld>
            <a:endParaRPr lang="en-US"/>
          </a:p>
        </p:txBody>
      </p:sp>
      <p:sp>
        <p:nvSpPr>
          <p:cNvPr id="5" name="Footer Placeholder 4">
            <a:extLst>
              <a:ext uri="{FF2B5EF4-FFF2-40B4-BE49-F238E27FC236}">
                <a16:creationId xmlns:a16="http://schemas.microsoft.com/office/drawing/2014/main" id="{C6857F02-9282-F64C-8C48-2370A2653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474E70-AECA-2F4E-A19C-E5B6EB67BC00}"/>
              </a:ext>
            </a:extLst>
          </p:cNvPr>
          <p:cNvSpPr>
            <a:spLocks noGrp="1"/>
          </p:cNvSpPr>
          <p:nvPr>
            <p:ph type="sldNum" sz="quarter" idx="12"/>
          </p:nvPr>
        </p:nvSpPr>
        <p:spPr/>
        <p:txBody>
          <a:bodyPr/>
          <a:lstStyle/>
          <a:p>
            <a:fld id="{BD387BE5-8DDD-0A4E-9851-EE5634500773}" type="slidenum">
              <a:rPr lang="en-US" smtClean="0"/>
              <a:t>‹#›</a:t>
            </a:fld>
            <a:endParaRPr lang="en-US"/>
          </a:p>
        </p:txBody>
      </p:sp>
    </p:spTree>
    <p:extLst>
      <p:ext uri="{BB962C8B-B14F-4D97-AF65-F5344CB8AC3E}">
        <p14:creationId xmlns:p14="http://schemas.microsoft.com/office/powerpoint/2010/main" val="84326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11AB-41D2-1944-A036-E7C784FCFC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372ABE-8D10-7147-9DA6-4E7D74C340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F85B0-E297-6648-AF08-AEE4CBA6C5F8}"/>
              </a:ext>
            </a:extLst>
          </p:cNvPr>
          <p:cNvSpPr>
            <a:spLocks noGrp="1"/>
          </p:cNvSpPr>
          <p:nvPr>
            <p:ph type="dt" sz="half" idx="10"/>
          </p:nvPr>
        </p:nvSpPr>
        <p:spPr/>
        <p:txBody>
          <a:bodyPr/>
          <a:lstStyle/>
          <a:p>
            <a:fld id="{E7C40488-19C1-5C41-88B1-2166A0953624}" type="datetimeFigureOut">
              <a:rPr lang="en-US" smtClean="0"/>
              <a:t>2/16/2021</a:t>
            </a:fld>
            <a:endParaRPr lang="en-US"/>
          </a:p>
        </p:txBody>
      </p:sp>
      <p:sp>
        <p:nvSpPr>
          <p:cNvPr id="5" name="Footer Placeholder 4">
            <a:extLst>
              <a:ext uri="{FF2B5EF4-FFF2-40B4-BE49-F238E27FC236}">
                <a16:creationId xmlns:a16="http://schemas.microsoft.com/office/drawing/2014/main" id="{31684173-4856-9348-83B8-BA0C57BAC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FB235-6F5F-1449-A74A-4F8DC5525E97}"/>
              </a:ext>
            </a:extLst>
          </p:cNvPr>
          <p:cNvSpPr>
            <a:spLocks noGrp="1"/>
          </p:cNvSpPr>
          <p:nvPr>
            <p:ph type="sldNum" sz="quarter" idx="12"/>
          </p:nvPr>
        </p:nvSpPr>
        <p:spPr/>
        <p:txBody>
          <a:bodyPr/>
          <a:lstStyle/>
          <a:p>
            <a:fld id="{BD387BE5-8DDD-0A4E-9851-EE5634500773}" type="slidenum">
              <a:rPr lang="en-US" smtClean="0"/>
              <a:t>‹#›</a:t>
            </a:fld>
            <a:endParaRPr lang="en-US"/>
          </a:p>
        </p:txBody>
      </p:sp>
    </p:spTree>
    <p:extLst>
      <p:ext uri="{BB962C8B-B14F-4D97-AF65-F5344CB8AC3E}">
        <p14:creationId xmlns:p14="http://schemas.microsoft.com/office/powerpoint/2010/main" val="34025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547C4-8F42-0240-AA46-18B8865A96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E9AAF4-0434-384E-BF43-C2688B3A5E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825EB-E583-DB4E-AF54-2BC174A0164D}"/>
              </a:ext>
            </a:extLst>
          </p:cNvPr>
          <p:cNvSpPr>
            <a:spLocks noGrp="1"/>
          </p:cNvSpPr>
          <p:nvPr>
            <p:ph type="dt" sz="half" idx="10"/>
          </p:nvPr>
        </p:nvSpPr>
        <p:spPr/>
        <p:txBody>
          <a:bodyPr/>
          <a:lstStyle/>
          <a:p>
            <a:fld id="{E7C40488-19C1-5C41-88B1-2166A0953624}" type="datetimeFigureOut">
              <a:rPr lang="en-US" smtClean="0"/>
              <a:t>2/16/2021</a:t>
            </a:fld>
            <a:endParaRPr lang="en-US"/>
          </a:p>
        </p:txBody>
      </p:sp>
      <p:sp>
        <p:nvSpPr>
          <p:cNvPr id="5" name="Footer Placeholder 4">
            <a:extLst>
              <a:ext uri="{FF2B5EF4-FFF2-40B4-BE49-F238E27FC236}">
                <a16:creationId xmlns:a16="http://schemas.microsoft.com/office/drawing/2014/main" id="{8ABC3535-4C29-BB47-A0CB-3402C3194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6A984-B9B5-7045-90DD-F16E2C005BC9}"/>
              </a:ext>
            </a:extLst>
          </p:cNvPr>
          <p:cNvSpPr>
            <a:spLocks noGrp="1"/>
          </p:cNvSpPr>
          <p:nvPr>
            <p:ph type="sldNum" sz="quarter" idx="12"/>
          </p:nvPr>
        </p:nvSpPr>
        <p:spPr/>
        <p:txBody>
          <a:bodyPr/>
          <a:lstStyle/>
          <a:p>
            <a:fld id="{BD387BE5-8DDD-0A4E-9851-EE5634500773}" type="slidenum">
              <a:rPr lang="en-US" smtClean="0"/>
              <a:t>‹#›</a:t>
            </a:fld>
            <a:endParaRPr lang="en-US"/>
          </a:p>
        </p:txBody>
      </p:sp>
    </p:spTree>
    <p:extLst>
      <p:ext uri="{BB962C8B-B14F-4D97-AF65-F5344CB8AC3E}">
        <p14:creationId xmlns:p14="http://schemas.microsoft.com/office/powerpoint/2010/main" val="16984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63B4-6AA8-1444-9F4D-CA185CD8C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9E88CC-F0C7-E841-B08E-2707ACE789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44ECD-590A-5F42-BE68-8C485D16B17B}"/>
              </a:ext>
            </a:extLst>
          </p:cNvPr>
          <p:cNvSpPr>
            <a:spLocks noGrp="1"/>
          </p:cNvSpPr>
          <p:nvPr>
            <p:ph type="dt" sz="half" idx="10"/>
          </p:nvPr>
        </p:nvSpPr>
        <p:spPr/>
        <p:txBody>
          <a:bodyPr/>
          <a:lstStyle/>
          <a:p>
            <a:fld id="{E7C40488-19C1-5C41-88B1-2166A0953624}" type="datetimeFigureOut">
              <a:rPr lang="en-US" smtClean="0"/>
              <a:t>2/16/2021</a:t>
            </a:fld>
            <a:endParaRPr lang="en-US"/>
          </a:p>
        </p:txBody>
      </p:sp>
      <p:sp>
        <p:nvSpPr>
          <p:cNvPr id="5" name="Footer Placeholder 4">
            <a:extLst>
              <a:ext uri="{FF2B5EF4-FFF2-40B4-BE49-F238E27FC236}">
                <a16:creationId xmlns:a16="http://schemas.microsoft.com/office/drawing/2014/main" id="{62917758-9474-E147-957F-C467892F1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A03B1-6A62-7E4C-A415-48273BDE6D19}"/>
              </a:ext>
            </a:extLst>
          </p:cNvPr>
          <p:cNvSpPr>
            <a:spLocks noGrp="1"/>
          </p:cNvSpPr>
          <p:nvPr>
            <p:ph type="sldNum" sz="quarter" idx="12"/>
          </p:nvPr>
        </p:nvSpPr>
        <p:spPr/>
        <p:txBody>
          <a:bodyPr/>
          <a:lstStyle/>
          <a:p>
            <a:fld id="{BD387BE5-8DDD-0A4E-9851-EE5634500773}" type="slidenum">
              <a:rPr lang="en-US" smtClean="0"/>
              <a:t>‹#›</a:t>
            </a:fld>
            <a:endParaRPr lang="en-US"/>
          </a:p>
        </p:txBody>
      </p:sp>
    </p:spTree>
    <p:extLst>
      <p:ext uri="{BB962C8B-B14F-4D97-AF65-F5344CB8AC3E}">
        <p14:creationId xmlns:p14="http://schemas.microsoft.com/office/powerpoint/2010/main" val="19071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B5C4-B005-E344-AB8B-53E8929419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0841FE-C06C-204A-9C4C-EDEB5ECD2B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9B356B-426A-E34B-8052-D37D12FF5995}"/>
              </a:ext>
            </a:extLst>
          </p:cNvPr>
          <p:cNvSpPr>
            <a:spLocks noGrp="1"/>
          </p:cNvSpPr>
          <p:nvPr>
            <p:ph type="dt" sz="half" idx="10"/>
          </p:nvPr>
        </p:nvSpPr>
        <p:spPr/>
        <p:txBody>
          <a:bodyPr/>
          <a:lstStyle/>
          <a:p>
            <a:fld id="{E7C40488-19C1-5C41-88B1-2166A0953624}" type="datetimeFigureOut">
              <a:rPr lang="en-US" smtClean="0"/>
              <a:t>2/16/2021</a:t>
            </a:fld>
            <a:endParaRPr lang="en-US"/>
          </a:p>
        </p:txBody>
      </p:sp>
      <p:sp>
        <p:nvSpPr>
          <p:cNvPr id="5" name="Footer Placeholder 4">
            <a:extLst>
              <a:ext uri="{FF2B5EF4-FFF2-40B4-BE49-F238E27FC236}">
                <a16:creationId xmlns:a16="http://schemas.microsoft.com/office/drawing/2014/main" id="{39DC85F6-7860-8F48-AF33-E3D3F1082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EB5EB-442C-1A46-90A6-57434DE11C80}"/>
              </a:ext>
            </a:extLst>
          </p:cNvPr>
          <p:cNvSpPr>
            <a:spLocks noGrp="1"/>
          </p:cNvSpPr>
          <p:nvPr>
            <p:ph type="sldNum" sz="quarter" idx="12"/>
          </p:nvPr>
        </p:nvSpPr>
        <p:spPr/>
        <p:txBody>
          <a:bodyPr/>
          <a:lstStyle/>
          <a:p>
            <a:fld id="{BD387BE5-8DDD-0A4E-9851-EE5634500773}" type="slidenum">
              <a:rPr lang="en-US" smtClean="0"/>
              <a:t>‹#›</a:t>
            </a:fld>
            <a:endParaRPr lang="en-US"/>
          </a:p>
        </p:txBody>
      </p:sp>
    </p:spTree>
    <p:extLst>
      <p:ext uri="{BB962C8B-B14F-4D97-AF65-F5344CB8AC3E}">
        <p14:creationId xmlns:p14="http://schemas.microsoft.com/office/powerpoint/2010/main" val="41080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8334-8F75-184B-85CA-ACC3482D59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F08EE3-FFDA-F244-93AA-73EC2B4907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072D44-DECF-8746-AB42-74BC53C2A9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CCF29-6656-7442-9B8A-3AE90B18058C}"/>
              </a:ext>
            </a:extLst>
          </p:cNvPr>
          <p:cNvSpPr>
            <a:spLocks noGrp="1"/>
          </p:cNvSpPr>
          <p:nvPr>
            <p:ph type="dt" sz="half" idx="10"/>
          </p:nvPr>
        </p:nvSpPr>
        <p:spPr/>
        <p:txBody>
          <a:bodyPr/>
          <a:lstStyle/>
          <a:p>
            <a:fld id="{E7C40488-19C1-5C41-88B1-2166A0953624}" type="datetimeFigureOut">
              <a:rPr lang="en-US" smtClean="0"/>
              <a:t>2/16/2021</a:t>
            </a:fld>
            <a:endParaRPr lang="en-US"/>
          </a:p>
        </p:txBody>
      </p:sp>
      <p:sp>
        <p:nvSpPr>
          <p:cNvPr id="6" name="Footer Placeholder 5">
            <a:extLst>
              <a:ext uri="{FF2B5EF4-FFF2-40B4-BE49-F238E27FC236}">
                <a16:creationId xmlns:a16="http://schemas.microsoft.com/office/drawing/2014/main" id="{73CAC26C-711F-F143-AD87-9ED76D29C1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03E37D-E672-154A-BB0E-BFFC6DC0CCD5}"/>
              </a:ext>
            </a:extLst>
          </p:cNvPr>
          <p:cNvSpPr>
            <a:spLocks noGrp="1"/>
          </p:cNvSpPr>
          <p:nvPr>
            <p:ph type="sldNum" sz="quarter" idx="12"/>
          </p:nvPr>
        </p:nvSpPr>
        <p:spPr/>
        <p:txBody>
          <a:bodyPr/>
          <a:lstStyle/>
          <a:p>
            <a:fld id="{BD387BE5-8DDD-0A4E-9851-EE5634500773}" type="slidenum">
              <a:rPr lang="en-US" smtClean="0"/>
              <a:t>‹#›</a:t>
            </a:fld>
            <a:endParaRPr lang="en-US"/>
          </a:p>
        </p:txBody>
      </p:sp>
    </p:spTree>
    <p:extLst>
      <p:ext uri="{BB962C8B-B14F-4D97-AF65-F5344CB8AC3E}">
        <p14:creationId xmlns:p14="http://schemas.microsoft.com/office/powerpoint/2010/main" val="299742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3B96D-C282-F44F-8F76-5F36156E79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F3CB53-1DA3-3B4D-8742-2FFE1F50FF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49D467-6FBA-2D40-883E-B605C49408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526451-4430-F34A-BC84-27EDEBECCC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C42081-43CF-F940-B008-D1B8C2B8BF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3B1D83-AE46-5648-B867-78823A65C6BA}"/>
              </a:ext>
            </a:extLst>
          </p:cNvPr>
          <p:cNvSpPr>
            <a:spLocks noGrp="1"/>
          </p:cNvSpPr>
          <p:nvPr>
            <p:ph type="dt" sz="half" idx="10"/>
          </p:nvPr>
        </p:nvSpPr>
        <p:spPr/>
        <p:txBody>
          <a:bodyPr/>
          <a:lstStyle/>
          <a:p>
            <a:fld id="{E7C40488-19C1-5C41-88B1-2166A0953624}" type="datetimeFigureOut">
              <a:rPr lang="en-US" smtClean="0"/>
              <a:t>2/16/2021</a:t>
            </a:fld>
            <a:endParaRPr lang="en-US"/>
          </a:p>
        </p:txBody>
      </p:sp>
      <p:sp>
        <p:nvSpPr>
          <p:cNvPr id="8" name="Footer Placeholder 7">
            <a:extLst>
              <a:ext uri="{FF2B5EF4-FFF2-40B4-BE49-F238E27FC236}">
                <a16:creationId xmlns:a16="http://schemas.microsoft.com/office/drawing/2014/main" id="{C0039E5F-21E3-EE44-97D2-8406E71C8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D6F0A2-5AD1-314D-B27E-63F59B58B1A9}"/>
              </a:ext>
            </a:extLst>
          </p:cNvPr>
          <p:cNvSpPr>
            <a:spLocks noGrp="1"/>
          </p:cNvSpPr>
          <p:nvPr>
            <p:ph type="sldNum" sz="quarter" idx="12"/>
          </p:nvPr>
        </p:nvSpPr>
        <p:spPr/>
        <p:txBody>
          <a:bodyPr/>
          <a:lstStyle/>
          <a:p>
            <a:fld id="{BD387BE5-8DDD-0A4E-9851-EE5634500773}" type="slidenum">
              <a:rPr lang="en-US" smtClean="0"/>
              <a:t>‹#›</a:t>
            </a:fld>
            <a:endParaRPr lang="en-US"/>
          </a:p>
        </p:txBody>
      </p:sp>
    </p:spTree>
    <p:extLst>
      <p:ext uri="{BB962C8B-B14F-4D97-AF65-F5344CB8AC3E}">
        <p14:creationId xmlns:p14="http://schemas.microsoft.com/office/powerpoint/2010/main" val="91042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9441B-9012-DF47-BE51-C8E603C1E2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9BD074-FFD6-2D40-B16F-3E3480C68B70}"/>
              </a:ext>
            </a:extLst>
          </p:cNvPr>
          <p:cNvSpPr>
            <a:spLocks noGrp="1"/>
          </p:cNvSpPr>
          <p:nvPr>
            <p:ph type="dt" sz="half" idx="10"/>
          </p:nvPr>
        </p:nvSpPr>
        <p:spPr/>
        <p:txBody>
          <a:bodyPr/>
          <a:lstStyle/>
          <a:p>
            <a:fld id="{E7C40488-19C1-5C41-88B1-2166A0953624}" type="datetimeFigureOut">
              <a:rPr lang="en-US" smtClean="0"/>
              <a:t>2/16/2021</a:t>
            </a:fld>
            <a:endParaRPr lang="en-US"/>
          </a:p>
        </p:txBody>
      </p:sp>
      <p:sp>
        <p:nvSpPr>
          <p:cNvPr id="4" name="Footer Placeholder 3">
            <a:extLst>
              <a:ext uri="{FF2B5EF4-FFF2-40B4-BE49-F238E27FC236}">
                <a16:creationId xmlns:a16="http://schemas.microsoft.com/office/drawing/2014/main" id="{591C5F5B-A07A-7A41-9885-339C447486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03B28-5895-7E4B-9054-EF1AA54B74CD}"/>
              </a:ext>
            </a:extLst>
          </p:cNvPr>
          <p:cNvSpPr>
            <a:spLocks noGrp="1"/>
          </p:cNvSpPr>
          <p:nvPr>
            <p:ph type="sldNum" sz="quarter" idx="12"/>
          </p:nvPr>
        </p:nvSpPr>
        <p:spPr/>
        <p:txBody>
          <a:bodyPr/>
          <a:lstStyle/>
          <a:p>
            <a:fld id="{BD387BE5-8DDD-0A4E-9851-EE5634500773}" type="slidenum">
              <a:rPr lang="en-US" smtClean="0"/>
              <a:t>‹#›</a:t>
            </a:fld>
            <a:endParaRPr lang="en-US"/>
          </a:p>
        </p:txBody>
      </p:sp>
    </p:spTree>
    <p:extLst>
      <p:ext uri="{BB962C8B-B14F-4D97-AF65-F5344CB8AC3E}">
        <p14:creationId xmlns:p14="http://schemas.microsoft.com/office/powerpoint/2010/main" val="125988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853E32-54D4-0A49-BE5B-B609F3FC748D}"/>
              </a:ext>
            </a:extLst>
          </p:cNvPr>
          <p:cNvSpPr>
            <a:spLocks noGrp="1"/>
          </p:cNvSpPr>
          <p:nvPr>
            <p:ph type="dt" sz="half" idx="10"/>
          </p:nvPr>
        </p:nvSpPr>
        <p:spPr/>
        <p:txBody>
          <a:bodyPr/>
          <a:lstStyle/>
          <a:p>
            <a:fld id="{E7C40488-19C1-5C41-88B1-2166A0953624}" type="datetimeFigureOut">
              <a:rPr lang="en-US" smtClean="0"/>
              <a:t>2/16/2021</a:t>
            </a:fld>
            <a:endParaRPr lang="en-US"/>
          </a:p>
        </p:txBody>
      </p:sp>
      <p:sp>
        <p:nvSpPr>
          <p:cNvPr id="3" name="Footer Placeholder 2">
            <a:extLst>
              <a:ext uri="{FF2B5EF4-FFF2-40B4-BE49-F238E27FC236}">
                <a16:creationId xmlns:a16="http://schemas.microsoft.com/office/drawing/2014/main" id="{8C5BB887-A979-F74A-84F9-4A5136D552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1B131C-780D-8F4F-864D-FFA1129C7565}"/>
              </a:ext>
            </a:extLst>
          </p:cNvPr>
          <p:cNvSpPr>
            <a:spLocks noGrp="1"/>
          </p:cNvSpPr>
          <p:nvPr>
            <p:ph type="sldNum" sz="quarter" idx="12"/>
          </p:nvPr>
        </p:nvSpPr>
        <p:spPr/>
        <p:txBody>
          <a:bodyPr/>
          <a:lstStyle/>
          <a:p>
            <a:fld id="{BD387BE5-8DDD-0A4E-9851-EE5634500773}" type="slidenum">
              <a:rPr lang="en-US" smtClean="0"/>
              <a:t>‹#›</a:t>
            </a:fld>
            <a:endParaRPr lang="en-US"/>
          </a:p>
        </p:txBody>
      </p:sp>
    </p:spTree>
    <p:extLst>
      <p:ext uri="{BB962C8B-B14F-4D97-AF65-F5344CB8AC3E}">
        <p14:creationId xmlns:p14="http://schemas.microsoft.com/office/powerpoint/2010/main" val="121863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BD9C-54A7-114B-8C37-B30A44D22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4C5A6-F6BE-4848-91D5-4F49812AA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B90A33-1C74-8942-82F5-80BAA23B1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A0816B-E6C6-2F4A-B18B-42B541E1EFDD}"/>
              </a:ext>
            </a:extLst>
          </p:cNvPr>
          <p:cNvSpPr>
            <a:spLocks noGrp="1"/>
          </p:cNvSpPr>
          <p:nvPr>
            <p:ph type="dt" sz="half" idx="10"/>
          </p:nvPr>
        </p:nvSpPr>
        <p:spPr/>
        <p:txBody>
          <a:bodyPr/>
          <a:lstStyle/>
          <a:p>
            <a:fld id="{E7C40488-19C1-5C41-88B1-2166A0953624}" type="datetimeFigureOut">
              <a:rPr lang="en-US" smtClean="0"/>
              <a:t>2/16/2021</a:t>
            </a:fld>
            <a:endParaRPr lang="en-US"/>
          </a:p>
        </p:txBody>
      </p:sp>
      <p:sp>
        <p:nvSpPr>
          <p:cNvPr id="6" name="Footer Placeholder 5">
            <a:extLst>
              <a:ext uri="{FF2B5EF4-FFF2-40B4-BE49-F238E27FC236}">
                <a16:creationId xmlns:a16="http://schemas.microsoft.com/office/drawing/2014/main" id="{64766DAE-F734-634C-9BAE-5CDA8E943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4A8F7B-39DE-CB4B-A0E2-D203D8C884B2}"/>
              </a:ext>
            </a:extLst>
          </p:cNvPr>
          <p:cNvSpPr>
            <a:spLocks noGrp="1"/>
          </p:cNvSpPr>
          <p:nvPr>
            <p:ph type="sldNum" sz="quarter" idx="12"/>
          </p:nvPr>
        </p:nvSpPr>
        <p:spPr/>
        <p:txBody>
          <a:bodyPr/>
          <a:lstStyle/>
          <a:p>
            <a:fld id="{BD387BE5-8DDD-0A4E-9851-EE5634500773}" type="slidenum">
              <a:rPr lang="en-US" smtClean="0"/>
              <a:t>‹#›</a:t>
            </a:fld>
            <a:endParaRPr lang="en-US"/>
          </a:p>
        </p:txBody>
      </p:sp>
    </p:spTree>
    <p:extLst>
      <p:ext uri="{BB962C8B-B14F-4D97-AF65-F5344CB8AC3E}">
        <p14:creationId xmlns:p14="http://schemas.microsoft.com/office/powerpoint/2010/main" val="280954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B818-75DA-6040-8384-C4A6F2705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420CDE-F40A-A24C-ACA5-2785659E6F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F57A3D-9424-BF43-820D-393B3306C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9BB908-D4DD-D241-A184-4423632A76F8}"/>
              </a:ext>
            </a:extLst>
          </p:cNvPr>
          <p:cNvSpPr>
            <a:spLocks noGrp="1"/>
          </p:cNvSpPr>
          <p:nvPr>
            <p:ph type="dt" sz="half" idx="10"/>
          </p:nvPr>
        </p:nvSpPr>
        <p:spPr/>
        <p:txBody>
          <a:bodyPr/>
          <a:lstStyle/>
          <a:p>
            <a:fld id="{E7C40488-19C1-5C41-88B1-2166A0953624}" type="datetimeFigureOut">
              <a:rPr lang="en-US" smtClean="0"/>
              <a:t>2/16/2021</a:t>
            </a:fld>
            <a:endParaRPr lang="en-US"/>
          </a:p>
        </p:txBody>
      </p:sp>
      <p:sp>
        <p:nvSpPr>
          <p:cNvPr id="6" name="Footer Placeholder 5">
            <a:extLst>
              <a:ext uri="{FF2B5EF4-FFF2-40B4-BE49-F238E27FC236}">
                <a16:creationId xmlns:a16="http://schemas.microsoft.com/office/drawing/2014/main" id="{A47A5EBA-C1CB-F749-8116-0472C20046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2399D3-813E-9144-B080-2F151D7C28B1}"/>
              </a:ext>
            </a:extLst>
          </p:cNvPr>
          <p:cNvSpPr>
            <a:spLocks noGrp="1"/>
          </p:cNvSpPr>
          <p:nvPr>
            <p:ph type="sldNum" sz="quarter" idx="12"/>
          </p:nvPr>
        </p:nvSpPr>
        <p:spPr/>
        <p:txBody>
          <a:bodyPr/>
          <a:lstStyle/>
          <a:p>
            <a:fld id="{BD387BE5-8DDD-0A4E-9851-EE5634500773}" type="slidenum">
              <a:rPr lang="en-US" smtClean="0"/>
              <a:t>‹#›</a:t>
            </a:fld>
            <a:endParaRPr lang="en-US"/>
          </a:p>
        </p:txBody>
      </p:sp>
    </p:spTree>
    <p:extLst>
      <p:ext uri="{BB962C8B-B14F-4D97-AF65-F5344CB8AC3E}">
        <p14:creationId xmlns:p14="http://schemas.microsoft.com/office/powerpoint/2010/main" val="95389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F992D3-49AB-C341-99BE-26543D98C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64DC1D-D3F5-9B45-9019-9E7EAA8D24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A2C75-B391-3E4F-ABD2-824E4BA3D5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40488-19C1-5C41-88B1-2166A0953624}" type="datetimeFigureOut">
              <a:rPr lang="en-US" smtClean="0"/>
              <a:t>2/16/2021</a:t>
            </a:fld>
            <a:endParaRPr lang="en-US"/>
          </a:p>
        </p:txBody>
      </p:sp>
      <p:sp>
        <p:nvSpPr>
          <p:cNvPr id="5" name="Footer Placeholder 4">
            <a:extLst>
              <a:ext uri="{FF2B5EF4-FFF2-40B4-BE49-F238E27FC236}">
                <a16:creationId xmlns:a16="http://schemas.microsoft.com/office/drawing/2014/main" id="{73B0AAE0-5F8D-554C-AABF-915AB29AAD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1E8C74-404C-D244-94C5-FD8B9E4DA0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87BE5-8DDD-0A4E-9851-EE5634500773}" type="slidenum">
              <a:rPr lang="en-US" smtClean="0"/>
              <a:t>‹#›</a:t>
            </a:fld>
            <a:endParaRPr lang="en-US"/>
          </a:p>
        </p:txBody>
      </p:sp>
    </p:spTree>
    <p:extLst>
      <p:ext uri="{BB962C8B-B14F-4D97-AF65-F5344CB8AC3E}">
        <p14:creationId xmlns:p14="http://schemas.microsoft.com/office/powerpoint/2010/main" val="2565104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Jaqui.Supple@cs.ox.ac.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6A2C-E7A0-A24F-836F-29C57CAFCA73}"/>
              </a:ext>
            </a:extLst>
          </p:cNvPr>
          <p:cNvSpPr>
            <a:spLocks noGrp="1"/>
          </p:cNvSpPr>
          <p:nvPr>
            <p:ph type="ctrTitle"/>
          </p:nvPr>
        </p:nvSpPr>
        <p:spPr/>
        <p:txBody>
          <a:bodyPr/>
          <a:lstStyle/>
          <a:p>
            <a:r>
              <a:rPr lang="en-US" dirty="0"/>
              <a:t>ACE-OPS Kickoff Meeting</a:t>
            </a:r>
          </a:p>
        </p:txBody>
      </p:sp>
      <p:sp>
        <p:nvSpPr>
          <p:cNvPr id="3" name="Subtitle 2">
            <a:extLst>
              <a:ext uri="{FF2B5EF4-FFF2-40B4-BE49-F238E27FC236}">
                <a16:creationId xmlns:a16="http://schemas.microsoft.com/office/drawing/2014/main" id="{D5A43665-B678-BB44-9FDD-E5587C41F5D1}"/>
              </a:ext>
            </a:extLst>
          </p:cNvPr>
          <p:cNvSpPr>
            <a:spLocks noGrp="1"/>
          </p:cNvSpPr>
          <p:nvPr>
            <p:ph type="subTitle" idx="1"/>
          </p:nvPr>
        </p:nvSpPr>
        <p:spPr/>
        <p:txBody>
          <a:bodyPr/>
          <a:lstStyle/>
          <a:p>
            <a:r>
              <a:rPr lang="en-US" dirty="0"/>
              <a:t>4</a:t>
            </a:r>
            <a:r>
              <a:rPr lang="en-US" baseline="30000" dirty="0"/>
              <a:t>th</a:t>
            </a:r>
            <a:r>
              <a:rPr lang="en-US" dirty="0"/>
              <a:t> March 2020</a:t>
            </a:r>
          </a:p>
        </p:txBody>
      </p:sp>
    </p:spTree>
    <p:extLst>
      <p:ext uri="{BB962C8B-B14F-4D97-AF65-F5344CB8AC3E}">
        <p14:creationId xmlns:p14="http://schemas.microsoft.com/office/powerpoint/2010/main" val="1874332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6529-EB4C-EB45-AA82-5F8CB4FB0D49}"/>
              </a:ext>
            </a:extLst>
          </p:cNvPr>
          <p:cNvSpPr>
            <a:spLocks noGrp="1"/>
          </p:cNvSpPr>
          <p:nvPr>
            <p:ph type="title"/>
          </p:nvPr>
        </p:nvSpPr>
        <p:spPr/>
        <p:txBody>
          <a:bodyPr/>
          <a:lstStyle/>
          <a:p>
            <a:r>
              <a:rPr lang="en-US" dirty="0"/>
              <a:t>Work packages (WP4)</a:t>
            </a:r>
          </a:p>
        </p:txBody>
      </p:sp>
      <p:sp>
        <p:nvSpPr>
          <p:cNvPr id="3" name="Content Placeholder 2">
            <a:extLst>
              <a:ext uri="{FF2B5EF4-FFF2-40B4-BE49-F238E27FC236}">
                <a16:creationId xmlns:a16="http://schemas.microsoft.com/office/drawing/2014/main" id="{BC53EF47-21A5-E942-AA32-B968CF8E2B7D}"/>
              </a:ext>
            </a:extLst>
          </p:cNvPr>
          <p:cNvSpPr>
            <a:spLocks noGrp="1"/>
          </p:cNvSpPr>
          <p:nvPr>
            <p:ph idx="1"/>
          </p:nvPr>
        </p:nvSpPr>
        <p:spPr>
          <a:xfrm>
            <a:off x="838200" y="1825625"/>
            <a:ext cx="10845800" cy="4634442"/>
          </a:xfrm>
        </p:spPr>
        <p:txBody>
          <a:bodyPr>
            <a:normAutofit fontScale="85000" lnSpcReduction="20000"/>
          </a:bodyPr>
          <a:lstStyle/>
          <a:p>
            <a:pPr marL="0" indent="0">
              <a:buNone/>
            </a:pPr>
            <a:r>
              <a:rPr lang="en-GB" b="1" dirty="0"/>
              <a:t>WP4. End-to-end emergency response system: [UVA, QUT, Oxford] </a:t>
            </a:r>
            <a:endParaRPr lang="en-GB" dirty="0"/>
          </a:p>
          <a:p>
            <a:pPr lvl="1"/>
            <a:r>
              <a:rPr lang="en-GB" i="1" dirty="0"/>
              <a:t>Task 4.1 - System integration without feedback loop </a:t>
            </a:r>
            <a:endParaRPr lang="en-GB" dirty="0"/>
          </a:p>
          <a:p>
            <a:pPr lvl="1"/>
            <a:r>
              <a:rPr lang="en-GB" i="1" dirty="0"/>
              <a:t>Task 4.2 - System integration with feedback loop</a:t>
            </a:r>
            <a:endParaRPr lang="en-GB" dirty="0"/>
          </a:p>
          <a:p>
            <a:pPr lvl="1"/>
            <a:endParaRPr lang="en-GB" dirty="0"/>
          </a:p>
          <a:p>
            <a:r>
              <a:rPr lang="en-GB" b="1" i="1" dirty="0"/>
              <a:t>Measures of success: </a:t>
            </a:r>
            <a:r>
              <a:rPr lang="en-GB" dirty="0"/>
              <a:t>We will demonstrate that we can deploy an end-to-end system that combines elements of autonomy, situation awareness and cognitive assistance. The system will include 2 SUAs mapping the environment, and detecting signals from firefighters deployed inside a building. The firefighters will also be equipped with wearable sensors detecting physiological and location data. We will show that we can provide to the incident commander a dynamic view of the external map and a dynamic view of the indoor map showing the whereabouts and the welfare of firefighters inside the building. Monitored events and predictions will raise alarms that will be sent to the incident commander. The incident commander will then guide our system to focus its efforts to a specific part of the scene or to a particular member of the team. </a:t>
            </a:r>
          </a:p>
          <a:p>
            <a:pPr marL="0" indent="0">
              <a:buNone/>
            </a:pPr>
            <a:endParaRPr lang="en-GB" dirty="0"/>
          </a:p>
          <a:p>
            <a:pPr marL="0" indent="0">
              <a:buNone/>
            </a:pPr>
            <a:endParaRPr lang="en-GB" dirty="0"/>
          </a:p>
          <a:p>
            <a:pPr marL="0" indent="0">
              <a:buNone/>
            </a:pPr>
            <a:endParaRPr lang="en-GB" dirty="0"/>
          </a:p>
          <a:p>
            <a:pPr lvl="1"/>
            <a:endParaRPr lang="en-GB" dirty="0"/>
          </a:p>
          <a:p>
            <a:pPr marL="0" indent="0">
              <a:buNone/>
            </a:pPr>
            <a:endParaRPr lang="en-GB" dirty="0"/>
          </a:p>
          <a:p>
            <a:endParaRPr lang="en-GB" dirty="0"/>
          </a:p>
          <a:p>
            <a:endParaRPr lang="en-US" dirty="0"/>
          </a:p>
        </p:txBody>
      </p:sp>
    </p:spTree>
    <p:extLst>
      <p:ext uri="{BB962C8B-B14F-4D97-AF65-F5344CB8AC3E}">
        <p14:creationId xmlns:p14="http://schemas.microsoft.com/office/powerpoint/2010/main" val="1451583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EF88C-8457-7842-97CA-1D6AE466BA5B}"/>
              </a:ext>
            </a:extLst>
          </p:cNvPr>
          <p:cNvSpPr>
            <a:spLocks noGrp="1"/>
          </p:cNvSpPr>
          <p:nvPr>
            <p:ph type="title"/>
          </p:nvPr>
        </p:nvSpPr>
        <p:spPr/>
        <p:txBody>
          <a:bodyPr/>
          <a:lstStyle/>
          <a:p>
            <a:r>
              <a:rPr lang="en-US" dirty="0"/>
              <a:t>Workplan</a:t>
            </a:r>
          </a:p>
        </p:txBody>
      </p:sp>
      <p:pic>
        <p:nvPicPr>
          <p:cNvPr id="4" name="Picture 3">
            <a:extLst>
              <a:ext uri="{FF2B5EF4-FFF2-40B4-BE49-F238E27FC236}">
                <a16:creationId xmlns:a16="http://schemas.microsoft.com/office/drawing/2014/main" id="{C4555ED9-15ED-8A42-AA45-EC29BE3588F0}"/>
              </a:ext>
            </a:extLst>
          </p:cNvPr>
          <p:cNvPicPr>
            <a:picLocks noChangeAspect="1"/>
          </p:cNvPicPr>
          <p:nvPr/>
        </p:nvPicPr>
        <p:blipFill rotWithShape="1">
          <a:blip r:embed="rId2"/>
          <a:srcRect l="14293" r="10746" b="44429"/>
          <a:stretch/>
        </p:blipFill>
        <p:spPr>
          <a:xfrm>
            <a:off x="3967090" y="520503"/>
            <a:ext cx="8098302" cy="6094171"/>
          </a:xfrm>
          <a:prstGeom prst="rect">
            <a:avLst/>
          </a:prstGeom>
        </p:spPr>
      </p:pic>
    </p:spTree>
    <p:extLst>
      <p:ext uri="{BB962C8B-B14F-4D97-AF65-F5344CB8AC3E}">
        <p14:creationId xmlns:p14="http://schemas.microsoft.com/office/powerpoint/2010/main" val="2188284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8462-80C5-8048-9A15-982BA2869AF7}"/>
              </a:ext>
            </a:extLst>
          </p:cNvPr>
          <p:cNvSpPr>
            <a:spLocks noGrp="1"/>
          </p:cNvSpPr>
          <p:nvPr>
            <p:ph type="title"/>
          </p:nvPr>
        </p:nvSpPr>
        <p:spPr/>
        <p:txBody>
          <a:bodyPr/>
          <a:lstStyle/>
          <a:p>
            <a:r>
              <a:rPr lang="en-US" dirty="0"/>
              <a:t>Proposed Milestones</a:t>
            </a:r>
          </a:p>
        </p:txBody>
      </p:sp>
      <p:pic>
        <p:nvPicPr>
          <p:cNvPr id="4" name="Picture 3">
            <a:extLst>
              <a:ext uri="{FF2B5EF4-FFF2-40B4-BE49-F238E27FC236}">
                <a16:creationId xmlns:a16="http://schemas.microsoft.com/office/drawing/2014/main" id="{B8681ACB-122B-714C-B198-05C48F16618A}"/>
              </a:ext>
            </a:extLst>
          </p:cNvPr>
          <p:cNvPicPr>
            <a:picLocks noChangeAspect="1"/>
          </p:cNvPicPr>
          <p:nvPr/>
        </p:nvPicPr>
        <p:blipFill rotWithShape="1">
          <a:blip r:embed="rId2"/>
          <a:srcRect t="55590"/>
          <a:stretch/>
        </p:blipFill>
        <p:spPr>
          <a:xfrm>
            <a:off x="126609" y="1840914"/>
            <a:ext cx="10360435" cy="4670546"/>
          </a:xfrm>
          <a:prstGeom prst="rect">
            <a:avLst/>
          </a:prstGeom>
        </p:spPr>
      </p:pic>
    </p:spTree>
    <p:extLst>
      <p:ext uri="{BB962C8B-B14F-4D97-AF65-F5344CB8AC3E}">
        <p14:creationId xmlns:p14="http://schemas.microsoft.com/office/powerpoint/2010/main" val="110144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5EDD1-96AC-5443-B602-85630A27F05C}"/>
              </a:ext>
            </a:extLst>
          </p:cNvPr>
          <p:cNvSpPr>
            <a:spLocks noGrp="1"/>
          </p:cNvSpPr>
          <p:nvPr>
            <p:ph type="title"/>
          </p:nvPr>
        </p:nvSpPr>
        <p:spPr/>
        <p:txBody>
          <a:bodyPr/>
          <a:lstStyle/>
          <a:p>
            <a:r>
              <a:rPr lang="en-US" dirty="0"/>
              <a:t>Plans for </a:t>
            </a:r>
            <a:r>
              <a:rPr lang="en-US" dirty="0" err="1"/>
              <a:t>intl</a:t>
            </a:r>
            <a:r>
              <a:rPr lang="en-US" dirty="0"/>
              <a:t> collaboration</a:t>
            </a:r>
          </a:p>
        </p:txBody>
      </p:sp>
      <p:sp>
        <p:nvSpPr>
          <p:cNvPr id="3" name="Content Placeholder 2">
            <a:extLst>
              <a:ext uri="{FF2B5EF4-FFF2-40B4-BE49-F238E27FC236}">
                <a16:creationId xmlns:a16="http://schemas.microsoft.com/office/drawing/2014/main" id="{7A484FB8-132B-2840-9938-6C906EF13993}"/>
              </a:ext>
            </a:extLst>
          </p:cNvPr>
          <p:cNvSpPr>
            <a:spLocks noGrp="1"/>
          </p:cNvSpPr>
          <p:nvPr>
            <p:ph idx="1"/>
          </p:nvPr>
        </p:nvSpPr>
        <p:spPr/>
        <p:txBody>
          <a:bodyPr/>
          <a:lstStyle/>
          <a:p>
            <a:r>
              <a:rPr lang="en-GB" dirty="0"/>
              <a:t>UVA </a:t>
            </a:r>
            <a:r>
              <a:rPr lang="en-GB" dirty="0" err="1"/>
              <a:t>LinkLab</a:t>
            </a:r>
            <a:r>
              <a:rPr lang="en-GB" dirty="0"/>
              <a:t> will organise a workshop in Virginia at the end of Year 2.</a:t>
            </a:r>
          </a:p>
          <a:p>
            <a:r>
              <a:rPr lang="en-GB" dirty="0"/>
              <a:t>Oxford will host a workshop at the end of Year 3. </a:t>
            </a:r>
          </a:p>
          <a:p>
            <a:r>
              <a:rPr lang="en-GB" dirty="0"/>
              <a:t>Both workshops will include academics, students, policy makers and emergency responders from the UK, USA and Australia. </a:t>
            </a:r>
          </a:p>
          <a:p>
            <a:r>
              <a:rPr lang="en-GB" dirty="0"/>
              <a:t>Funding is available for Oxford researchers to spend 1-2 month periods in USA and Australia, and </a:t>
            </a:r>
            <a:r>
              <a:rPr lang="en-GB" dirty="0" err="1"/>
              <a:t>LinkLab</a:t>
            </a:r>
            <a:r>
              <a:rPr lang="en-GB" dirty="0"/>
              <a:t> and ACRV Researchers to visit Oxford</a:t>
            </a:r>
          </a:p>
          <a:p>
            <a:r>
              <a:rPr lang="en-GB" dirty="0"/>
              <a:t>Research ethics applications that cover international collaboration</a:t>
            </a:r>
          </a:p>
          <a:p>
            <a:pPr marL="0" indent="0">
              <a:buNone/>
            </a:pPr>
            <a:endParaRPr lang="en-GB" dirty="0"/>
          </a:p>
          <a:p>
            <a:endParaRPr lang="en-US" dirty="0"/>
          </a:p>
        </p:txBody>
      </p:sp>
    </p:spTree>
    <p:extLst>
      <p:ext uri="{BB962C8B-B14F-4D97-AF65-F5344CB8AC3E}">
        <p14:creationId xmlns:p14="http://schemas.microsoft.com/office/powerpoint/2010/main" val="4108774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B7F2-098E-744D-B3A1-2DC2C0C15DD2}"/>
              </a:ext>
            </a:extLst>
          </p:cNvPr>
          <p:cNvSpPr>
            <a:spLocks noGrp="1"/>
          </p:cNvSpPr>
          <p:nvPr>
            <p:ph type="title"/>
          </p:nvPr>
        </p:nvSpPr>
        <p:spPr/>
        <p:txBody>
          <a:bodyPr/>
          <a:lstStyle/>
          <a:p>
            <a:r>
              <a:rPr lang="en-US" dirty="0"/>
              <a:t>Actions</a:t>
            </a:r>
          </a:p>
        </p:txBody>
      </p:sp>
      <p:sp>
        <p:nvSpPr>
          <p:cNvPr id="3" name="Content Placeholder 2">
            <a:extLst>
              <a:ext uri="{FF2B5EF4-FFF2-40B4-BE49-F238E27FC236}">
                <a16:creationId xmlns:a16="http://schemas.microsoft.com/office/drawing/2014/main" id="{BC757631-6959-7648-8B98-95285B2A9CC5}"/>
              </a:ext>
            </a:extLst>
          </p:cNvPr>
          <p:cNvSpPr>
            <a:spLocks noGrp="1"/>
          </p:cNvSpPr>
          <p:nvPr>
            <p:ph idx="1"/>
          </p:nvPr>
        </p:nvSpPr>
        <p:spPr/>
        <p:txBody>
          <a:bodyPr>
            <a:normAutofit fontScale="92500"/>
          </a:bodyPr>
          <a:lstStyle/>
          <a:p>
            <a:r>
              <a:rPr lang="en-US" dirty="0"/>
              <a:t>PIs to identify in first half of the year researchers who would be interested in short visits in other labs</a:t>
            </a:r>
          </a:p>
          <a:p>
            <a:r>
              <a:rPr lang="en-US" dirty="0"/>
              <a:t>PIs to agree with emergency stakeholders a testing framework for Year 1</a:t>
            </a:r>
          </a:p>
          <a:p>
            <a:r>
              <a:rPr lang="en-US" dirty="0"/>
              <a:t>Niki to organize a full stakeholder meeting including industrial partners</a:t>
            </a:r>
          </a:p>
          <a:p>
            <a:r>
              <a:rPr lang="en-US" dirty="0" err="1"/>
              <a:t>Jaqui</a:t>
            </a:r>
            <a:r>
              <a:rPr lang="en-US" dirty="0"/>
              <a:t> to organize regular quarterly progress report meetings</a:t>
            </a:r>
          </a:p>
          <a:p>
            <a:r>
              <a:rPr lang="en-US" dirty="0"/>
              <a:t>Each group to report to </a:t>
            </a:r>
            <a:r>
              <a:rPr lang="en-US" dirty="0">
                <a:hlinkClick r:id="rId3"/>
              </a:rPr>
              <a:t>Jaqui.Supple@cs.ox.ac.uk</a:t>
            </a:r>
            <a:r>
              <a:rPr lang="en-US" dirty="0"/>
              <a:t> papers published, impact activities, test activities linked to the project each quarter prior to scheduled report meetings</a:t>
            </a:r>
          </a:p>
          <a:p>
            <a:r>
              <a:rPr lang="en-US" dirty="0" err="1"/>
              <a:t>Jaqui</a:t>
            </a:r>
            <a:r>
              <a:rPr lang="en-US" dirty="0"/>
              <a:t> to coordinate </a:t>
            </a:r>
            <a:r>
              <a:rPr lang="en-US"/>
              <a:t>ethics applications</a:t>
            </a:r>
            <a:endParaRPr lang="en-US" dirty="0"/>
          </a:p>
          <a:p>
            <a:endParaRPr lang="en-US" dirty="0"/>
          </a:p>
          <a:p>
            <a:endParaRPr lang="en-US" dirty="0"/>
          </a:p>
        </p:txBody>
      </p:sp>
    </p:spTree>
    <p:extLst>
      <p:ext uri="{BB962C8B-B14F-4D97-AF65-F5344CB8AC3E}">
        <p14:creationId xmlns:p14="http://schemas.microsoft.com/office/powerpoint/2010/main" val="53693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6D984-215C-E44B-866C-61D1C8E942E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9B7D057-4228-0945-A611-2DA9782F4F9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7679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314C-2FBD-EB4B-90B1-7CA61F736F7A}"/>
              </a:ext>
            </a:extLst>
          </p:cNvPr>
          <p:cNvSpPr>
            <a:spLocks noGrp="1"/>
          </p:cNvSpPr>
          <p:nvPr>
            <p:ph type="title"/>
          </p:nvPr>
        </p:nvSpPr>
        <p:spPr/>
        <p:txBody>
          <a:bodyPr/>
          <a:lstStyle/>
          <a:p>
            <a:r>
              <a:rPr lang="en-US" dirty="0"/>
              <a:t>A warm welcome!</a:t>
            </a:r>
          </a:p>
        </p:txBody>
      </p:sp>
      <p:sp>
        <p:nvSpPr>
          <p:cNvPr id="3" name="Content Placeholder 2">
            <a:extLst>
              <a:ext uri="{FF2B5EF4-FFF2-40B4-BE49-F238E27FC236}">
                <a16:creationId xmlns:a16="http://schemas.microsoft.com/office/drawing/2014/main" id="{BF52669B-9FF7-CF43-AD5A-55234EA470F4}"/>
              </a:ext>
            </a:extLst>
          </p:cNvPr>
          <p:cNvSpPr>
            <a:spLocks noGrp="1"/>
          </p:cNvSpPr>
          <p:nvPr>
            <p:ph idx="1"/>
          </p:nvPr>
        </p:nvSpPr>
        <p:spPr>
          <a:xfrm>
            <a:off x="838199" y="1825625"/>
            <a:ext cx="10515601" cy="4856530"/>
          </a:xfrm>
        </p:spPr>
        <p:txBody>
          <a:bodyPr>
            <a:normAutofit fontScale="85000" lnSpcReduction="20000"/>
          </a:bodyPr>
          <a:lstStyle/>
          <a:p>
            <a:pPr marL="0" indent="0">
              <a:buNone/>
            </a:pPr>
            <a:r>
              <a:rPr lang="en-GB" dirty="0"/>
              <a:t>Oxford - Computer Science – Cyber Physical Systems </a:t>
            </a:r>
          </a:p>
          <a:p>
            <a:r>
              <a:rPr lang="en-GB" dirty="0"/>
              <a:t>Niki Trigoni, Andrew Markham, </a:t>
            </a:r>
            <a:r>
              <a:rPr lang="en-GB" dirty="0" err="1"/>
              <a:t>Risqi</a:t>
            </a:r>
            <a:r>
              <a:rPr lang="en-GB" dirty="0"/>
              <a:t> </a:t>
            </a:r>
            <a:r>
              <a:rPr lang="en-GB" dirty="0" err="1"/>
              <a:t>Saputra</a:t>
            </a:r>
            <a:r>
              <a:rPr lang="en-GB" dirty="0"/>
              <a:t>, </a:t>
            </a:r>
            <a:r>
              <a:rPr lang="en-GB" dirty="0" err="1"/>
              <a:t>Changhao</a:t>
            </a:r>
            <a:r>
              <a:rPr lang="en-GB" dirty="0"/>
              <a:t> Chen</a:t>
            </a:r>
          </a:p>
          <a:p>
            <a:r>
              <a:rPr lang="en-GB" b="1" dirty="0"/>
              <a:t>Collaborator:</a:t>
            </a:r>
            <a:r>
              <a:rPr lang="en-GB" dirty="0"/>
              <a:t> Jamie Cousins – Hampshire Fire &amp; Rescue Service</a:t>
            </a:r>
          </a:p>
          <a:p>
            <a:pPr marL="0" indent="0">
              <a:buNone/>
            </a:pPr>
            <a:endParaRPr lang="en-GB" dirty="0"/>
          </a:p>
          <a:p>
            <a:pPr marL="0" indent="0">
              <a:buNone/>
            </a:pPr>
            <a:r>
              <a:rPr lang="en-GB" dirty="0"/>
              <a:t>Oxford - Engineering – Oxford Robotics Institute</a:t>
            </a:r>
          </a:p>
          <a:p>
            <a:r>
              <a:rPr lang="en-GB" dirty="0"/>
              <a:t>Jonathan </a:t>
            </a:r>
            <a:r>
              <a:rPr lang="en-GB" dirty="0" err="1"/>
              <a:t>Gammell</a:t>
            </a:r>
            <a:r>
              <a:rPr lang="en-GB" dirty="0"/>
              <a:t>, Paul Newman, Rowan Border, Kevin Judd</a:t>
            </a:r>
          </a:p>
          <a:p>
            <a:endParaRPr lang="en-GB" dirty="0"/>
          </a:p>
          <a:p>
            <a:pPr marL="0" indent="0">
              <a:buNone/>
            </a:pPr>
            <a:r>
              <a:rPr lang="en-GB" dirty="0"/>
              <a:t>Virginia - </a:t>
            </a:r>
            <a:r>
              <a:rPr lang="en-GB" dirty="0" err="1"/>
              <a:t>LinkLab</a:t>
            </a:r>
            <a:endParaRPr lang="en-GB" dirty="0"/>
          </a:p>
          <a:p>
            <a:r>
              <a:rPr lang="en-GB" dirty="0"/>
              <a:t>Jack Stankovic</a:t>
            </a:r>
          </a:p>
          <a:p>
            <a:endParaRPr lang="en-GB" dirty="0"/>
          </a:p>
          <a:p>
            <a:pPr marL="0" indent="0">
              <a:buNone/>
            </a:pPr>
            <a:r>
              <a:rPr lang="en-GB" dirty="0"/>
              <a:t>Queensland University of Technology – Centre for Excellence in Robotic Vision</a:t>
            </a:r>
          </a:p>
          <a:p>
            <a:pPr marL="285750" indent="-285750"/>
            <a:r>
              <a:rPr lang="en-GB" dirty="0"/>
              <a:t>Peter </a:t>
            </a:r>
            <a:r>
              <a:rPr lang="en-GB" dirty="0" err="1"/>
              <a:t>Corke</a:t>
            </a:r>
            <a:endParaRPr lang="en-GB" dirty="0"/>
          </a:p>
          <a:p>
            <a:endParaRPr lang="en-GB" dirty="0"/>
          </a:p>
          <a:p>
            <a:endParaRPr lang="en-US" dirty="0"/>
          </a:p>
        </p:txBody>
      </p:sp>
    </p:spTree>
    <p:extLst>
      <p:ext uri="{BB962C8B-B14F-4D97-AF65-F5344CB8AC3E}">
        <p14:creationId xmlns:p14="http://schemas.microsoft.com/office/powerpoint/2010/main" val="164213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3E8D-41F0-6041-AC72-131C92A847CF}"/>
              </a:ext>
            </a:extLst>
          </p:cNvPr>
          <p:cNvSpPr>
            <a:spLocks noGrp="1"/>
          </p:cNvSpPr>
          <p:nvPr>
            <p:ph type="title"/>
          </p:nvPr>
        </p:nvSpPr>
        <p:spPr/>
        <p:txBody>
          <a:bodyPr/>
          <a:lstStyle/>
          <a:p>
            <a:r>
              <a:rPr lang="en-US" dirty="0"/>
              <a:t>Public safety and industrial partners </a:t>
            </a:r>
          </a:p>
        </p:txBody>
      </p:sp>
      <p:sp>
        <p:nvSpPr>
          <p:cNvPr id="3" name="Content Placeholder 2">
            <a:extLst>
              <a:ext uri="{FF2B5EF4-FFF2-40B4-BE49-F238E27FC236}">
                <a16:creationId xmlns:a16="http://schemas.microsoft.com/office/drawing/2014/main" id="{5A9B1C8E-8567-BA41-B83D-6AF088ABCAFD}"/>
              </a:ext>
            </a:extLst>
          </p:cNvPr>
          <p:cNvSpPr>
            <a:spLocks noGrp="1"/>
          </p:cNvSpPr>
          <p:nvPr>
            <p:ph idx="1"/>
          </p:nvPr>
        </p:nvSpPr>
        <p:spPr/>
        <p:txBody>
          <a:bodyPr>
            <a:normAutofit lnSpcReduction="10000"/>
          </a:bodyPr>
          <a:lstStyle/>
          <a:p>
            <a:r>
              <a:rPr lang="en-US" dirty="0"/>
              <a:t>National Fire Chiefs Council: professional voice of the fire and rescue service in the UK</a:t>
            </a:r>
          </a:p>
          <a:p>
            <a:pPr lvl="1"/>
            <a:r>
              <a:rPr lang="en-US" dirty="0"/>
              <a:t>Hampshire Fire &amp; Rescue Service </a:t>
            </a:r>
          </a:p>
          <a:p>
            <a:pPr lvl="1"/>
            <a:r>
              <a:rPr lang="en-US" dirty="0"/>
              <a:t>Links to other services in the UK and international </a:t>
            </a:r>
            <a:r>
              <a:rPr lang="en-US" dirty="0" err="1"/>
              <a:t>organisations</a:t>
            </a:r>
            <a:r>
              <a:rPr lang="en-US" dirty="0"/>
              <a:t> (BLRG and IFAFRI)</a:t>
            </a:r>
          </a:p>
          <a:p>
            <a:r>
              <a:rPr lang="en-US" dirty="0"/>
              <a:t>Defense Science and Technology Laboratory: responsible for the work on wearable technologies on behalf of the Home Office</a:t>
            </a:r>
          </a:p>
          <a:p>
            <a:r>
              <a:rPr lang="en-US" dirty="0" err="1"/>
              <a:t>Flir</a:t>
            </a:r>
            <a:r>
              <a:rPr lang="en-US" dirty="0"/>
              <a:t>: mapping and sensing solutions, thermal imaging cameras</a:t>
            </a:r>
          </a:p>
          <a:p>
            <a:r>
              <a:rPr lang="en-US" dirty="0"/>
              <a:t>Oracle: infrastructure services to cover requirements for storage, </a:t>
            </a:r>
            <a:r>
              <a:rPr lang="en-US" dirty="0" err="1"/>
              <a:t>comms</a:t>
            </a:r>
            <a:r>
              <a:rPr lang="en-US" dirty="0"/>
              <a:t> and high end processing</a:t>
            </a:r>
          </a:p>
          <a:p>
            <a:r>
              <a:rPr lang="en-US" dirty="0"/>
              <a:t>BB7: consulting firm in fire risk </a:t>
            </a:r>
            <a:r>
              <a:rPr lang="en-US" dirty="0" err="1"/>
              <a:t>mngmt</a:t>
            </a:r>
            <a:endParaRPr lang="en-US" dirty="0"/>
          </a:p>
          <a:p>
            <a:endParaRPr lang="en-US" dirty="0"/>
          </a:p>
        </p:txBody>
      </p:sp>
    </p:spTree>
    <p:extLst>
      <p:ext uri="{BB962C8B-B14F-4D97-AF65-F5344CB8AC3E}">
        <p14:creationId xmlns:p14="http://schemas.microsoft.com/office/powerpoint/2010/main" val="97727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2A59-B284-B94A-A2DC-023C358C8359}"/>
              </a:ext>
            </a:extLst>
          </p:cNvPr>
          <p:cNvSpPr>
            <a:spLocks noGrp="1"/>
          </p:cNvSpPr>
          <p:nvPr>
            <p:ph type="title"/>
          </p:nvPr>
        </p:nvSpPr>
        <p:spPr/>
        <p:txBody>
          <a:bodyPr/>
          <a:lstStyle/>
          <a:p>
            <a:r>
              <a:rPr lang="en-US" dirty="0"/>
              <a:t>Ambition and vision</a:t>
            </a:r>
          </a:p>
        </p:txBody>
      </p:sp>
      <p:sp>
        <p:nvSpPr>
          <p:cNvPr id="3" name="Content Placeholder 2">
            <a:extLst>
              <a:ext uri="{FF2B5EF4-FFF2-40B4-BE49-F238E27FC236}">
                <a16:creationId xmlns:a16="http://schemas.microsoft.com/office/drawing/2014/main" id="{90289200-1F64-9D44-959F-066CAB26CE1F}"/>
              </a:ext>
            </a:extLst>
          </p:cNvPr>
          <p:cNvSpPr>
            <a:spLocks noGrp="1"/>
          </p:cNvSpPr>
          <p:nvPr>
            <p:ph idx="1"/>
          </p:nvPr>
        </p:nvSpPr>
        <p:spPr/>
        <p:txBody>
          <a:bodyPr>
            <a:normAutofit/>
          </a:bodyPr>
          <a:lstStyle/>
          <a:p>
            <a:r>
              <a:rPr lang="en-GB" dirty="0"/>
              <a:t>The ambition of this project is to mobilize world experts in each of these areas, and join forces to build the first end-to-end emergency response system. </a:t>
            </a:r>
          </a:p>
          <a:p>
            <a:r>
              <a:rPr lang="en-GB" dirty="0"/>
              <a:t>Our vision is to increase safety and effectiveness by transforming current operation protocols through </a:t>
            </a:r>
          </a:p>
          <a:p>
            <a:pPr lvl="1"/>
            <a:r>
              <a:rPr lang="en-GB" dirty="0"/>
              <a:t>sensing</a:t>
            </a:r>
          </a:p>
          <a:p>
            <a:pPr lvl="1"/>
            <a:r>
              <a:rPr lang="en-GB" dirty="0"/>
              <a:t>situation awareness</a:t>
            </a:r>
          </a:p>
          <a:p>
            <a:pPr lvl="1"/>
            <a:r>
              <a:rPr lang="en-GB" dirty="0"/>
              <a:t>mobile autonomy</a:t>
            </a:r>
          </a:p>
          <a:p>
            <a:pPr lvl="1"/>
            <a:r>
              <a:rPr lang="en-GB" dirty="0"/>
              <a:t>cognitive assistance</a:t>
            </a:r>
          </a:p>
        </p:txBody>
      </p:sp>
    </p:spTree>
    <p:extLst>
      <p:ext uri="{BB962C8B-B14F-4D97-AF65-F5344CB8AC3E}">
        <p14:creationId xmlns:p14="http://schemas.microsoft.com/office/powerpoint/2010/main" val="42968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AB8D-2065-9646-9576-70237A8A747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2FBCC56-AD10-1B46-96DD-997BED0D8CB8}"/>
              </a:ext>
            </a:extLst>
          </p:cNvPr>
          <p:cNvSpPr>
            <a:spLocks noGrp="1"/>
          </p:cNvSpPr>
          <p:nvPr>
            <p:ph idx="1"/>
          </p:nvPr>
        </p:nvSpPr>
        <p:spPr/>
        <p:txBody>
          <a:bodyPr>
            <a:normAutofit fontScale="77500" lnSpcReduction="20000"/>
          </a:bodyPr>
          <a:lstStyle/>
          <a:p>
            <a:r>
              <a:rPr lang="en-GB" b="1" i="1" dirty="0"/>
              <a:t>O1) </a:t>
            </a:r>
            <a:r>
              <a:rPr lang="en-GB" dirty="0"/>
              <a:t>Address the lack of autonomous systems capable of handling multiple, and often conflicting, operational needs with limited resources; understand </a:t>
            </a:r>
            <a:r>
              <a:rPr lang="en-GB" dirty="0" err="1"/>
              <a:t>tradeoffs</a:t>
            </a:r>
            <a:r>
              <a:rPr lang="en-GB" dirty="0"/>
              <a:t> between localising the team accurately and mapping the environment thoroughly. </a:t>
            </a:r>
          </a:p>
          <a:p>
            <a:r>
              <a:rPr lang="en-GB" b="1" i="1" dirty="0"/>
              <a:t>O2) </a:t>
            </a:r>
            <a:r>
              <a:rPr lang="en-GB" dirty="0"/>
              <a:t>Provide holistic awareness about the incident; moving away from siloed systems of location, welfare and environment sensing, and design an integrated situation awareness system that provides continually evolving insights for decision making in a dynamically changing context. </a:t>
            </a:r>
          </a:p>
          <a:p>
            <a:r>
              <a:rPr lang="en-GB" b="1" i="1" dirty="0"/>
              <a:t>O3) </a:t>
            </a:r>
            <a:r>
              <a:rPr lang="en-GB" dirty="0"/>
              <a:t>Explore how and when the output of the situation awareness system should be presented to the response teams; how to best interact with their protocols, presenting the right information at the right time, and providing triggers and suggestions that offer cognitive assistance in complex and often life- threatening situations. </a:t>
            </a:r>
          </a:p>
          <a:p>
            <a:r>
              <a:rPr lang="en-GB" b="1" i="1" dirty="0"/>
              <a:t>O4) </a:t>
            </a:r>
            <a:r>
              <a:rPr lang="en-GB" dirty="0"/>
              <a:t>Link the autonomy, situation awareness and cognitive assistance capabilities into an integrated system that provides valuable services to emergency teams.</a:t>
            </a:r>
            <a:br>
              <a:rPr lang="en-GB" dirty="0"/>
            </a:br>
            <a:endParaRPr lang="en-GB" dirty="0"/>
          </a:p>
          <a:p>
            <a:endParaRPr lang="en-US" dirty="0"/>
          </a:p>
        </p:txBody>
      </p:sp>
    </p:spTree>
    <p:extLst>
      <p:ext uri="{BB962C8B-B14F-4D97-AF65-F5344CB8AC3E}">
        <p14:creationId xmlns:p14="http://schemas.microsoft.com/office/powerpoint/2010/main" val="2681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E2FF69-82A7-F94E-8306-E7CDAF77A9F5}"/>
              </a:ext>
            </a:extLst>
          </p:cNvPr>
          <p:cNvPicPr>
            <a:picLocks noChangeAspect="1"/>
          </p:cNvPicPr>
          <p:nvPr/>
        </p:nvPicPr>
        <p:blipFill>
          <a:blip r:embed="rId2"/>
          <a:stretch>
            <a:fillRect/>
          </a:stretch>
        </p:blipFill>
        <p:spPr>
          <a:xfrm>
            <a:off x="1847850" y="431800"/>
            <a:ext cx="8496300" cy="5994400"/>
          </a:xfrm>
          <a:prstGeom prst="rect">
            <a:avLst/>
          </a:prstGeom>
        </p:spPr>
      </p:pic>
    </p:spTree>
    <p:extLst>
      <p:ext uri="{BB962C8B-B14F-4D97-AF65-F5344CB8AC3E}">
        <p14:creationId xmlns:p14="http://schemas.microsoft.com/office/powerpoint/2010/main" val="1511385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AE74-E45F-FC40-8E19-FE577F548730}"/>
              </a:ext>
            </a:extLst>
          </p:cNvPr>
          <p:cNvSpPr>
            <a:spLocks noGrp="1"/>
          </p:cNvSpPr>
          <p:nvPr>
            <p:ph type="title"/>
          </p:nvPr>
        </p:nvSpPr>
        <p:spPr/>
        <p:txBody>
          <a:bodyPr/>
          <a:lstStyle/>
          <a:p>
            <a:r>
              <a:rPr lang="en-US" dirty="0"/>
              <a:t>Work packages (WP1)</a:t>
            </a:r>
          </a:p>
        </p:txBody>
      </p:sp>
      <p:sp>
        <p:nvSpPr>
          <p:cNvPr id="3" name="Content Placeholder 2">
            <a:extLst>
              <a:ext uri="{FF2B5EF4-FFF2-40B4-BE49-F238E27FC236}">
                <a16:creationId xmlns:a16="http://schemas.microsoft.com/office/drawing/2014/main" id="{E4419E5A-8251-8149-8307-3523ED8330C6}"/>
              </a:ext>
            </a:extLst>
          </p:cNvPr>
          <p:cNvSpPr>
            <a:spLocks noGrp="1"/>
          </p:cNvSpPr>
          <p:nvPr>
            <p:ph idx="1"/>
          </p:nvPr>
        </p:nvSpPr>
        <p:spPr/>
        <p:txBody>
          <a:bodyPr>
            <a:normAutofit fontScale="85000" lnSpcReduction="20000"/>
          </a:bodyPr>
          <a:lstStyle/>
          <a:p>
            <a:pPr marL="0" indent="0">
              <a:buNone/>
            </a:pPr>
            <a:r>
              <a:rPr lang="en-GB" b="1" dirty="0"/>
              <a:t>WP1: Knowledge-enabling mobile autonomy [Oxford, QUT]</a:t>
            </a:r>
          </a:p>
          <a:p>
            <a:pPr lvl="1"/>
            <a:r>
              <a:rPr lang="en-GB" i="1" dirty="0"/>
              <a:t>Task 1.1 - Scenario localization</a:t>
            </a:r>
          </a:p>
          <a:p>
            <a:pPr lvl="1"/>
            <a:r>
              <a:rPr lang="en-GB" i="1" dirty="0"/>
              <a:t>Task 1.2 - Dynamic sensor placement</a:t>
            </a:r>
            <a:endParaRPr lang="en-GB" dirty="0"/>
          </a:p>
          <a:p>
            <a:pPr lvl="1"/>
            <a:r>
              <a:rPr lang="en-GB" i="1" dirty="0"/>
              <a:t>Task 1.3 - Shared autonomy for safe navigation</a:t>
            </a:r>
          </a:p>
          <a:p>
            <a:pPr lvl="1"/>
            <a:endParaRPr lang="en-GB" i="1" dirty="0"/>
          </a:p>
          <a:p>
            <a:pPr marL="0" indent="0">
              <a:buNone/>
            </a:pPr>
            <a:r>
              <a:rPr lang="en-GB" b="1" i="1" dirty="0"/>
              <a:t>Measures of success: </a:t>
            </a:r>
            <a:r>
              <a:rPr lang="en-GB" dirty="0"/>
              <a:t>Success in WP1 will be measured through demonstrators at the Hampshire Fire Service training facility (OXF-CPS already has access to this facility via CFOA). In terms of mapping, we will compare the resulting map of the scene to known information about the structure of the building and the position of test subjects within it. In terms of placing location beacons, success will be measured via a demonstrator of semi-autonomous pick up, transport and placement of a beacon by an SUA between two locations in QUT’s test facilities. Finally, we will demonstrate the effectiveness of shared autonomy by measuring the ability of operators to navigate the SUA to waypoints with varying levels of autonomy (tests in the UK and in Australia). </a:t>
            </a:r>
          </a:p>
          <a:p>
            <a:endParaRPr lang="en-GB" dirty="0"/>
          </a:p>
          <a:p>
            <a:pPr marL="0" indent="0">
              <a:buNone/>
            </a:pPr>
            <a:endParaRPr lang="en-GB" dirty="0"/>
          </a:p>
          <a:p>
            <a:pPr marL="0" indent="0">
              <a:buNone/>
            </a:pPr>
            <a:endParaRPr lang="en-GB" dirty="0"/>
          </a:p>
          <a:p>
            <a:pPr marL="0" indent="0">
              <a:buNone/>
            </a:pPr>
            <a:endParaRPr lang="en-GB" b="1" dirty="0"/>
          </a:p>
          <a:p>
            <a:endParaRPr lang="en-US" dirty="0"/>
          </a:p>
        </p:txBody>
      </p:sp>
    </p:spTree>
    <p:extLst>
      <p:ext uri="{BB962C8B-B14F-4D97-AF65-F5344CB8AC3E}">
        <p14:creationId xmlns:p14="http://schemas.microsoft.com/office/powerpoint/2010/main" val="368075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6529-EB4C-EB45-AA82-5F8CB4FB0D49}"/>
              </a:ext>
            </a:extLst>
          </p:cNvPr>
          <p:cNvSpPr>
            <a:spLocks noGrp="1"/>
          </p:cNvSpPr>
          <p:nvPr>
            <p:ph type="title"/>
          </p:nvPr>
        </p:nvSpPr>
        <p:spPr/>
        <p:txBody>
          <a:bodyPr/>
          <a:lstStyle/>
          <a:p>
            <a:r>
              <a:rPr lang="en-US" dirty="0"/>
              <a:t>Work packages (WP2)</a:t>
            </a:r>
          </a:p>
        </p:txBody>
      </p:sp>
      <p:sp>
        <p:nvSpPr>
          <p:cNvPr id="3" name="Content Placeholder 2">
            <a:extLst>
              <a:ext uri="{FF2B5EF4-FFF2-40B4-BE49-F238E27FC236}">
                <a16:creationId xmlns:a16="http://schemas.microsoft.com/office/drawing/2014/main" id="{BC53EF47-21A5-E942-AA32-B968CF8E2B7D}"/>
              </a:ext>
            </a:extLst>
          </p:cNvPr>
          <p:cNvSpPr>
            <a:spLocks noGrp="1"/>
          </p:cNvSpPr>
          <p:nvPr>
            <p:ph idx="1"/>
          </p:nvPr>
        </p:nvSpPr>
        <p:spPr>
          <a:xfrm>
            <a:off x="838200" y="1825625"/>
            <a:ext cx="10845800" cy="4634442"/>
          </a:xfrm>
        </p:spPr>
        <p:txBody>
          <a:bodyPr>
            <a:normAutofit fontScale="85000" lnSpcReduction="20000"/>
          </a:bodyPr>
          <a:lstStyle/>
          <a:p>
            <a:pPr marL="0" indent="0">
              <a:buNone/>
            </a:pPr>
            <a:r>
              <a:rPr lang="en-GB" b="1" dirty="0"/>
              <a:t>WP2. Interplay between three pillars of situation awareness [</a:t>
            </a:r>
            <a:r>
              <a:rPr lang="en-GB" b="1" dirty="0" err="1"/>
              <a:t>UVA,Oxford</a:t>
            </a:r>
            <a:r>
              <a:rPr lang="en-GB" b="1" dirty="0"/>
              <a:t>]</a:t>
            </a:r>
          </a:p>
          <a:p>
            <a:pPr lvl="1"/>
            <a:r>
              <a:rPr lang="en-GB" i="1" dirty="0"/>
              <a:t>Task 2.1 - Multi-modal models </a:t>
            </a:r>
            <a:endParaRPr lang="en-GB" dirty="0"/>
          </a:p>
          <a:p>
            <a:pPr lvl="1"/>
            <a:r>
              <a:rPr lang="en-GB" i="1" dirty="0"/>
              <a:t>Task 2.2 - Hierarchical models</a:t>
            </a:r>
            <a:endParaRPr lang="en-GB" dirty="0"/>
          </a:p>
          <a:p>
            <a:pPr lvl="1"/>
            <a:r>
              <a:rPr lang="en-GB" dirty="0"/>
              <a:t>Task 2.3 - Denoising and missing view imputation models</a:t>
            </a:r>
          </a:p>
          <a:p>
            <a:pPr lvl="1"/>
            <a:endParaRPr lang="en-GB" dirty="0"/>
          </a:p>
          <a:p>
            <a:pPr marL="0" indent="0">
              <a:buNone/>
            </a:pPr>
            <a:r>
              <a:rPr lang="en-GB" b="1" i="1" dirty="0"/>
              <a:t>Measures of success: </a:t>
            </a:r>
            <a:r>
              <a:rPr lang="en-GB" dirty="0"/>
              <a:t>By performing real tests in UK and US fire fighting training facilities, we will collect a large dataset of physiological welfare data, as well as location and environment condition data under different scenarios - e.g. normal conditions, light smoke, heavy smoke &amp; high temperature. We will demonstrate the importance of context by comparing prediction models of physiological data, with and without the use of location and environment data. We will then demonstrate the extent to which hierarchical deep networks bring concrete benefits when tackling different types of users, or emergency settings. Missing view imputation models will be evaluated with variable levels of granularity and accuracy of input data. This work will be facilitated by our collaboration with Oracle, leveraging their high computing resources and integration platforms. </a:t>
            </a:r>
          </a:p>
          <a:p>
            <a:pPr lvl="1"/>
            <a:endParaRPr lang="en-GB" dirty="0"/>
          </a:p>
          <a:p>
            <a:pPr marL="0" indent="0">
              <a:buNone/>
            </a:pPr>
            <a:endParaRPr lang="en-GB" dirty="0"/>
          </a:p>
          <a:p>
            <a:endParaRPr lang="en-GB" dirty="0"/>
          </a:p>
          <a:p>
            <a:endParaRPr lang="en-US" dirty="0"/>
          </a:p>
        </p:txBody>
      </p:sp>
    </p:spTree>
    <p:extLst>
      <p:ext uri="{BB962C8B-B14F-4D97-AF65-F5344CB8AC3E}">
        <p14:creationId xmlns:p14="http://schemas.microsoft.com/office/powerpoint/2010/main" val="383515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6529-EB4C-EB45-AA82-5F8CB4FB0D49}"/>
              </a:ext>
            </a:extLst>
          </p:cNvPr>
          <p:cNvSpPr>
            <a:spLocks noGrp="1"/>
          </p:cNvSpPr>
          <p:nvPr>
            <p:ph type="title"/>
          </p:nvPr>
        </p:nvSpPr>
        <p:spPr/>
        <p:txBody>
          <a:bodyPr/>
          <a:lstStyle/>
          <a:p>
            <a:r>
              <a:rPr lang="en-US" dirty="0"/>
              <a:t>Work packages (WP3)</a:t>
            </a:r>
          </a:p>
        </p:txBody>
      </p:sp>
      <p:sp>
        <p:nvSpPr>
          <p:cNvPr id="3" name="Content Placeholder 2">
            <a:extLst>
              <a:ext uri="{FF2B5EF4-FFF2-40B4-BE49-F238E27FC236}">
                <a16:creationId xmlns:a16="http://schemas.microsoft.com/office/drawing/2014/main" id="{BC53EF47-21A5-E942-AA32-B968CF8E2B7D}"/>
              </a:ext>
            </a:extLst>
          </p:cNvPr>
          <p:cNvSpPr>
            <a:spLocks noGrp="1"/>
          </p:cNvSpPr>
          <p:nvPr>
            <p:ph idx="1"/>
          </p:nvPr>
        </p:nvSpPr>
        <p:spPr>
          <a:xfrm>
            <a:off x="838200" y="1825625"/>
            <a:ext cx="10845800" cy="4634442"/>
          </a:xfrm>
        </p:spPr>
        <p:txBody>
          <a:bodyPr>
            <a:normAutofit fontScale="92500" lnSpcReduction="10000"/>
          </a:bodyPr>
          <a:lstStyle/>
          <a:p>
            <a:pPr marL="0" indent="0">
              <a:buNone/>
            </a:pPr>
            <a:r>
              <a:rPr lang="en-GB" b="1" dirty="0"/>
              <a:t>WP3. From situation awareness to cognitive assistance [UVA, Oxford] </a:t>
            </a:r>
            <a:endParaRPr lang="en-GB" dirty="0"/>
          </a:p>
          <a:p>
            <a:pPr lvl="1"/>
            <a:r>
              <a:rPr lang="en-GB" i="1" dirty="0"/>
              <a:t>Task 3.1: Interaction with emergency protocols </a:t>
            </a:r>
            <a:endParaRPr lang="en-GB" dirty="0"/>
          </a:p>
          <a:p>
            <a:pPr lvl="1"/>
            <a:r>
              <a:rPr lang="en-GB" i="1" dirty="0"/>
              <a:t>Task 3.2: Predicting voice &amp; action semantics from situation awareness data</a:t>
            </a:r>
            <a:endParaRPr lang="en-GB" dirty="0"/>
          </a:p>
          <a:p>
            <a:pPr lvl="1"/>
            <a:endParaRPr lang="en-GB" dirty="0"/>
          </a:p>
          <a:p>
            <a:pPr marL="0" indent="0">
              <a:buNone/>
            </a:pPr>
            <a:r>
              <a:rPr lang="en-GB" sz="2600" b="1" i="1" dirty="0"/>
              <a:t>Measures of success: </a:t>
            </a:r>
            <a:r>
              <a:rPr lang="en-GB" sz="2600" dirty="0"/>
              <a:t>We will demonstrate the ability to interact with emergency protocols, by replaying the steps of a training exercise with and without injecting situation awareness clues and triggers, and asking emergency responders to qualitatively assess the degree to which provided information assisted or impeded their performance, or affected their decision making. A follow-on session will highlight ideas on potential changes in the protocol when such triggers are readily available. A more advanced version of the system will demonstrate the ability of the proposed content classification algorithm to predict key concepts in voice exchanges during a training exercise. A variant of the system will be designed to propose desirable actions / triggers. </a:t>
            </a:r>
          </a:p>
          <a:p>
            <a:pPr marL="0" indent="0">
              <a:buNone/>
            </a:pPr>
            <a:endParaRPr lang="en-GB" dirty="0"/>
          </a:p>
          <a:p>
            <a:pPr marL="0" indent="0">
              <a:buNone/>
            </a:pPr>
            <a:endParaRPr lang="en-GB" dirty="0"/>
          </a:p>
          <a:p>
            <a:pPr marL="0" indent="0">
              <a:buNone/>
            </a:pPr>
            <a:endParaRPr lang="en-GB" dirty="0"/>
          </a:p>
          <a:p>
            <a:pPr lvl="1"/>
            <a:endParaRPr lang="en-GB" dirty="0"/>
          </a:p>
          <a:p>
            <a:pPr marL="0" indent="0">
              <a:buNone/>
            </a:pPr>
            <a:endParaRPr lang="en-GB" dirty="0"/>
          </a:p>
          <a:p>
            <a:endParaRPr lang="en-GB" dirty="0"/>
          </a:p>
          <a:p>
            <a:endParaRPr lang="en-US" dirty="0"/>
          </a:p>
        </p:txBody>
      </p:sp>
    </p:spTree>
    <p:extLst>
      <p:ext uri="{BB962C8B-B14F-4D97-AF65-F5344CB8AC3E}">
        <p14:creationId xmlns:p14="http://schemas.microsoft.com/office/powerpoint/2010/main" val="3308083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1233</Words>
  <Application>Microsoft Office PowerPoint</Application>
  <PresentationFormat>Widescreen</PresentationFormat>
  <Paragraphs>92</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ACE-OPS Kickoff Meeting</vt:lpstr>
      <vt:lpstr>A warm welcome!</vt:lpstr>
      <vt:lpstr>Public safety and industrial partners </vt:lpstr>
      <vt:lpstr>Ambition and vision</vt:lpstr>
      <vt:lpstr>Objectives</vt:lpstr>
      <vt:lpstr>PowerPoint Presentation</vt:lpstr>
      <vt:lpstr>Work packages (WP1)</vt:lpstr>
      <vt:lpstr>Work packages (WP2)</vt:lpstr>
      <vt:lpstr>Work packages (WP3)</vt:lpstr>
      <vt:lpstr>Work packages (WP4)</vt:lpstr>
      <vt:lpstr>Workplan</vt:lpstr>
      <vt:lpstr>Proposed Milestones</vt:lpstr>
      <vt:lpstr>Plans for intl collaboration</vt:lpstr>
      <vt:lpstr>Actions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ACE-OPS Kickoff Meeting</dc:title>
  <dc:creator>Niki Trigoni</dc:creator>
  <cp:lastModifiedBy>Yan Su</cp:lastModifiedBy>
  <cp:revision>10</cp:revision>
  <dcterms:created xsi:type="dcterms:W3CDTF">2020-03-04T09:40:13Z</dcterms:created>
  <dcterms:modified xsi:type="dcterms:W3CDTF">2021-02-16T11:21:05Z</dcterms:modified>
</cp:coreProperties>
</file>