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197" r:id="rId2"/>
    <p:sldId id="1203" r:id="rId3"/>
    <p:sldId id="364" r:id="rId4"/>
    <p:sldId id="366" r:id="rId5"/>
    <p:sldId id="367" r:id="rId6"/>
    <p:sldId id="372" r:id="rId7"/>
    <p:sldId id="1201" r:id="rId8"/>
    <p:sldId id="1110" r:id="rId9"/>
    <p:sldId id="379" r:id="rId10"/>
    <p:sldId id="1202" r:id="rId11"/>
    <p:sldId id="1073" r:id="rId12"/>
    <p:sldId id="1085" r:id="rId13"/>
    <p:sldId id="1087" r:id="rId14"/>
    <p:sldId id="1089" r:id="rId15"/>
    <p:sldId id="1072" r:id="rId16"/>
    <p:sldId id="1078" r:id="rId17"/>
    <p:sldId id="1079" r:id="rId18"/>
    <p:sldId id="1080" r:id="rId19"/>
    <p:sldId id="396" r:id="rId20"/>
    <p:sldId id="397" r:id="rId21"/>
    <p:sldId id="399" r:id="rId22"/>
    <p:sldId id="402" r:id="rId23"/>
    <p:sldId id="12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895" autoAdjust="0"/>
  </p:normalViewPr>
  <p:slideViewPr>
    <p:cSldViewPr snapToGrid="0">
      <p:cViewPr varScale="1">
        <p:scale>
          <a:sx n="89" d="100"/>
          <a:sy n="89" d="100"/>
        </p:scale>
        <p:origin x="13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2AAAC-E3AF-438F-840A-D91C70BFCA7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FA38B-9205-480D-BD02-794ACAEAB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6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83DAF-F290-DD47-A83B-77E819681E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38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1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6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39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98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Font typeface="Courier New" panose="02070309020205020404" pitchFamily="49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6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5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09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8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60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9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6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7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95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29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217C6-D5B4-41F1-973D-0F94A27E3E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8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0F92-475D-451A-B530-5BD1AF037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D780D-433E-4A1F-A7B7-B3B17B5CC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D9F4-FE8D-4C39-8F62-C35627F9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864C4-A538-4CCE-BE23-566608EE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3550-947F-46E0-89C8-A052F3EF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9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2338-65EC-42CC-958B-18A0E8A0A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2EAB8-045E-4107-B717-67CC03723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68BA7-4039-4461-9B16-3B0EFB24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4583-4D6A-40DD-8EDF-9D081A7F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DF7B-C613-4886-B37E-D7AD5BE0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A4F7D-04EE-437A-8854-0618151F0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2D4FC-2EF1-4169-BBEE-819EF5AFB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4308A-2C60-4DC0-BBA5-4FF73604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A9DA-2836-4F3D-9AED-B89B1682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774B7-AE59-4A0F-A6CF-60114EF9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75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3C627-92A5-43C0-989F-F533EA27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11A83-9DF7-402D-AD95-15BF33511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6737E-2485-4B5F-930B-22BD9101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57553-DC2F-4F80-855B-7FEDA00A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E8F04-3A6A-4295-8023-CBF9CB90A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A5C1-8264-457A-85E0-23506F5D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031E2-2D84-421B-86FB-4BD51C2A5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008FD-9E92-4D85-BF9A-A62B1DF2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3581-2E03-4DEF-AA74-66A16129A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451A-5422-4624-B7E4-BE4B38F8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0A1A-92A6-445F-92F7-5D9C375B4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C331-4869-4A47-8CCB-45DCE9802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6C8EC-8B34-4303-A89C-95AB04D8F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4DFAB-DECF-4274-83F7-5B4D3DF8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6A9BC-26FA-4F80-BEF6-1E41495B8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D22F9-7047-4375-A1E6-8F290BF3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2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1A7B-28C7-4166-B12A-6FF657290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85748-DD6C-4359-BAB4-4D04DABBD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B705F-BBB1-4DC8-94C7-6EE31472A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CB7B34-07D7-4669-952B-530689483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E5E94-6AE0-43D5-B8E2-E2FAE8A06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88D209-0226-454A-84A5-221C54BC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88BA5-15EC-4635-8ED9-5DF49BA5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BE3F4D-AD20-45EC-802A-AAEECD4E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9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479F-9843-4190-95F4-F1A46388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7BB32-ADD4-4ADB-AF84-65B2FA41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61D8F-B914-4A9C-B2C2-EB8B413D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729DE-B0CB-4CEF-9FDA-5FDF8E61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1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976BF-ECB1-4F20-ACC2-E026D07D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EEEB1-C772-4605-AA42-4C52CCFD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88ED1-9465-4492-B903-938B53D7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9D86-9E9C-4DD8-A2AC-9952328F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B5F83-0AF8-46A7-98D3-4043C7F6A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FEC0C-8E37-46F8-BF8F-F6348E017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4643D-1320-4536-8826-9E2E6C16B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E170B-8EE9-4D8D-B170-0DDC5467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92540-0C8D-4615-BA74-12510252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47C5-62C1-4852-BC7C-0835197B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0E7FB-FA4C-401A-926D-1B7A86218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A89A6-9ABA-4293-8250-14FAA2B80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532A4-18BA-4F92-A009-10707B44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EC513-AA13-4FE0-BC86-E0658B7D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0E78C-D9D9-4AA0-8A3F-07F8CDB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92BD1-519B-4495-8BC9-13CE4EDE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AF07C-1CF0-401A-A2F4-4B2359D97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8D9D3-2FA2-4B00-86F6-7D227F7985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091C9-9D87-4EE7-ABCC-D00B1086D7C7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2271-CB41-406F-AD50-A12C2ACBA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B0872-9327-49E0-8ACE-C023FB109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266A9-0F99-4D91-BAB0-D1739664A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5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814" y="653468"/>
            <a:ext cx="10870366" cy="23876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libri"/>
                <a:ea typeface="Calibri"/>
                <a:cs typeface="Arial"/>
              </a:rPr>
              <a:t>Context Aware Augmented Reality for Cognitive Assistance in Emergency Medical Services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945" y="2893848"/>
            <a:ext cx="10508105" cy="195931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PIs: Homa Alemzadeh (ECE), John Stankovic (CS), Ronald Williams (ECE)</a:t>
            </a:r>
          </a:p>
          <a:p>
            <a:r>
              <a:rPr lang="en-US" dirty="0">
                <a:solidFill>
                  <a:srgbClr val="002060"/>
                </a:solidFill>
              </a:rPr>
              <a:t>Presented by: M Arif Rahman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10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559BC5-C87C-4B90-A213-E93857CB1931}"/>
              </a:ext>
            </a:extLst>
          </p:cNvPr>
          <p:cNvGrpSpPr/>
          <p:nvPr/>
        </p:nvGrpSpPr>
        <p:grpSpPr>
          <a:xfrm>
            <a:off x="4085455" y="4897499"/>
            <a:ext cx="4418612" cy="1414513"/>
            <a:chOff x="3322767" y="4476501"/>
            <a:chExt cx="5286105" cy="16184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767" y="4590955"/>
              <a:ext cx="3654557" cy="138098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B8BFBA-DD90-D543-BFEE-AC03A3DF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90461" y="4476501"/>
              <a:ext cx="1618411" cy="1618411"/>
            </a:xfrm>
            <a:prstGeom prst="rect">
              <a:avLst/>
            </a:prstGeom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7198C-CAF5-A440-B7DB-F166D2D5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8FF6-B091-D84A-892A-4C704F823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77"/>
    </mc:Choice>
    <mc:Fallback xmlns="">
      <p:transition spd="slow" advTm="135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F4012A6-3008-4592-B97E-6F6BA8AA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DB2C2-77B5-4DA2-A829-DF4867AD47B0}"/>
              </a:ext>
            </a:extLst>
          </p:cNvPr>
          <p:cNvSpPr txBox="1"/>
          <p:nvPr/>
        </p:nvSpPr>
        <p:spPr>
          <a:xfrm>
            <a:off x="2148396" y="1518081"/>
            <a:ext cx="9277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transformer based domain-specific language model for EMS that extracts EMS concepts and detects missing information from EMS corpora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real-time concept detection from live EMS transcripts combining ontology based lexicon expansion approach with semantic heuristics and inferences</a:t>
            </a:r>
          </a:p>
        </p:txBody>
      </p:sp>
    </p:spTree>
    <p:extLst>
      <p:ext uri="{BB962C8B-B14F-4D97-AF65-F5344CB8AC3E}">
        <p14:creationId xmlns:p14="http://schemas.microsoft.com/office/powerpoint/2010/main" val="3472939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1744735" y="1050471"/>
            <a:ext cx="10094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>
                <a:solidFill>
                  <a:srgbClr val="0070C0"/>
                </a:solidFill>
              </a:rPr>
              <a:t>CPR quality monitoring using audio and sensor data</a:t>
            </a:r>
          </a:p>
          <a:p>
            <a:pPr lvl="1"/>
            <a:endParaRPr lang="en-US" sz="2400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509181" y="1787833"/>
            <a:ext cx="834353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Cardiopulmonary resuscitation (CPR)- one of the most frequently performed life saving intervention in EMS - CPR is safety-critical, time-sensitive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CPR by chest compressions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Performing CPR properly requires adequate training and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Automated post-scene feedback on quality of CPR will be immensely helpful for the providers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EMS training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mock-real scenes</a:t>
            </a:r>
          </a:p>
          <a:p>
            <a:pPr lvl="1"/>
            <a:endParaRPr lang="en-US" sz="2200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7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86673" y="1053820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CDFB86-4F37-463C-B626-3753B8E0C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36" y="3957790"/>
            <a:ext cx="876300" cy="13106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6299D0-B035-4DE5-A9C8-449F11F97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922" y="3897173"/>
            <a:ext cx="982980" cy="13944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03D6C6C-D608-42C9-B11D-6DCC3FD4D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99" y="3954323"/>
            <a:ext cx="899160" cy="1280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FB92F-950D-470B-9767-0C4D1C7BA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476" y="3218582"/>
            <a:ext cx="6412305" cy="319154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078838-BC6F-4ADC-8728-E21F43BE5BBA}"/>
              </a:ext>
            </a:extLst>
          </p:cNvPr>
          <p:cNvSpPr txBox="1"/>
          <p:nvPr/>
        </p:nvSpPr>
        <p:spPr>
          <a:xfrm>
            <a:off x="2587948" y="1433477"/>
            <a:ext cx="83435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How can we improve the quality of CPR?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real-time feedback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post-scene feedback</a:t>
            </a:r>
          </a:p>
          <a:p>
            <a:pPr lvl="1"/>
            <a:r>
              <a:rPr lang="en-US" sz="22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Standard gestures and parameters of CPR</a:t>
            </a:r>
          </a:p>
        </p:txBody>
      </p:sp>
    </p:spTree>
    <p:extLst>
      <p:ext uri="{BB962C8B-B14F-4D97-AF65-F5344CB8AC3E}">
        <p14:creationId xmlns:p14="http://schemas.microsoft.com/office/powerpoint/2010/main" val="20236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86673" y="1053820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9152B3-4DF7-4CC3-A79A-659C7CF0712A}"/>
              </a:ext>
            </a:extLst>
          </p:cNvPr>
          <p:cNvGrpSpPr/>
          <p:nvPr/>
        </p:nvGrpSpPr>
        <p:grpSpPr>
          <a:xfrm>
            <a:off x="3090908" y="4092606"/>
            <a:ext cx="7316163" cy="1993207"/>
            <a:chOff x="1068621" y="2910771"/>
            <a:chExt cx="9580589" cy="240786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11E630-BE61-4CE8-B7D4-20799EDE0198}"/>
                </a:ext>
              </a:extLst>
            </p:cNvPr>
            <p:cNvGrpSpPr/>
            <p:nvPr/>
          </p:nvGrpSpPr>
          <p:grpSpPr>
            <a:xfrm>
              <a:off x="5148395" y="3094925"/>
              <a:ext cx="2161613" cy="2069824"/>
              <a:chOff x="2723075" y="3464500"/>
              <a:chExt cx="2993113" cy="3170911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170CC4F-54C1-46B9-B050-97E746999029}"/>
                  </a:ext>
                </a:extLst>
              </p:cNvPr>
              <p:cNvSpPr/>
              <p:nvPr/>
            </p:nvSpPr>
            <p:spPr>
              <a:xfrm>
                <a:off x="2723075" y="3464500"/>
                <a:ext cx="2934638" cy="2796963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1379E7FD-CBC7-46A2-BC19-5B8172EFC8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7083" y="3490627"/>
                <a:ext cx="1331766" cy="1209306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D8EBEAC-ECD9-4D83-A352-7C45BCF04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7914" y="4780378"/>
                <a:ext cx="1147439" cy="1147439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4FB6707-0CF8-47D5-8159-59708F2E4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10343" y="3551800"/>
                <a:ext cx="1209306" cy="1209306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39D5A12-865C-4DF5-8B78-2202C8A86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6497" y="4859225"/>
                <a:ext cx="1222799" cy="1147440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F175074-139B-4448-A191-2EE013A2047B}"/>
                  </a:ext>
                </a:extLst>
              </p:cNvPr>
              <p:cNvSpPr txBox="1"/>
              <p:nvPr/>
            </p:nvSpPr>
            <p:spPr>
              <a:xfrm>
                <a:off x="2904500" y="6258208"/>
                <a:ext cx="2811688" cy="377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/>
                  <a:t>Gesture Inference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D9AFD1-6D3F-4102-ABD5-138C76477EEA}"/>
                </a:ext>
              </a:extLst>
            </p:cNvPr>
            <p:cNvGrpSpPr/>
            <p:nvPr/>
          </p:nvGrpSpPr>
          <p:grpSpPr>
            <a:xfrm>
              <a:off x="8496310" y="2970143"/>
              <a:ext cx="2152900" cy="2348497"/>
              <a:chOff x="6148732" y="4236363"/>
              <a:chExt cx="2152900" cy="234849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C4C1B41-E984-411D-8297-7CEAC1AA1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732" y="4236363"/>
                <a:ext cx="2152900" cy="2013836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15669A3C-9CE2-4462-815E-718228BA78D4}"/>
                  </a:ext>
                </a:extLst>
              </p:cNvPr>
              <p:cNvGrpSpPr/>
              <p:nvPr/>
            </p:nvGrpSpPr>
            <p:grpSpPr>
              <a:xfrm>
                <a:off x="6232945" y="4409129"/>
                <a:ext cx="2003940" cy="2175731"/>
                <a:chOff x="7128420" y="4514484"/>
                <a:chExt cx="2003940" cy="2175731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73636C00-8E49-4A1C-B880-51013DBD7C2C}"/>
                    </a:ext>
                  </a:extLst>
                </p:cNvPr>
                <p:cNvSpPr/>
                <p:nvPr/>
              </p:nvSpPr>
              <p:spPr>
                <a:xfrm>
                  <a:off x="7128420" y="4514484"/>
                  <a:ext cx="2003940" cy="1788958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4533D08-334A-4DA4-AAAD-DD9928A4E684}"/>
                    </a:ext>
                  </a:extLst>
                </p:cNvPr>
                <p:cNvSpPr txBox="1"/>
                <p:nvPr/>
              </p:nvSpPr>
              <p:spPr>
                <a:xfrm>
                  <a:off x="7352822" y="6290104"/>
                  <a:ext cx="1629308" cy="400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/>
                    <a:t>Post-hoc Analysis and Quality Report for CPR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183C797-57D8-4858-9EA9-100E510DF944}"/>
                </a:ext>
              </a:extLst>
            </p:cNvPr>
            <p:cNvGrpSpPr/>
            <p:nvPr/>
          </p:nvGrpSpPr>
          <p:grpSpPr>
            <a:xfrm>
              <a:off x="1068621" y="2910771"/>
              <a:ext cx="2874627" cy="2130869"/>
              <a:chOff x="84659" y="2520238"/>
              <a:chExt cx="3448992" cy="1501382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5ED0F63-BB7A-4050-B870-0CFE09C551F3}"/>
                  </a:ext>
                </a:extLst>
              </p:cNvPr>
              <p:cNvSpPr/>
              <p:nvPr/>
            </p:nvSpPr>
            <p:spPr>
              <a:xfrm>
                <a:off x="84659" y="2520238"/>
                <a:ext cx="3448992" cy="1501382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180620F-181C-450B-9959-5733A4DB918A}"/>
                  </a:ext>
                </a:extLst>
              </p:cNvPr>
              <p:cNvGrpSpPr/>
              <p:nvPr/>
            </p:nvGrpSpPr>
            <p:grpSpPr>
              <a:xfrm>
                <a:off x="203731" y="2546465"/>
                <a:ext cx="2719087" cy="1169336"/>
                <a:chOff x="203731" y="2546465"/>
                <a:chExt cx="2719087" cy="1169336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AD82367-0806-4142-B49A-8C2F90A18B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8138" y="2546465"/>
                  <a:ext cx="1114680" cy="1114680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9C5947E6-465C-4A4D-96CC-9519DE48EA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3731" y="2596358"/>
                  <a:ext cx="1591459" cy="1119443"/>
                </a:xfrm>
                <a:prstGeom prst="rect">
                  <a:avLst/>
                </a:prstGeom>
              </p:spPr>
            </p:pic>
            <p:sp>
              <p:nvSpPr>
                <p:cNvPr id="25" name="Arrow: Right 24">
                  <a:extLst>
                    <a:ext uri="{FF2B5EF4-FFF2-40B4-BE49-F238E27FC236}">
                      <a16:creationId xmlns:a16="http://schemas.microsoft.com/office/drawing/2014/main" id="{019E667F-C482-46C4-BE82-4F688599BE8F}"/>
                    </a:ext>
                  </a:extLst>
                </p:cNvPr>
                <p:cNvSpPr/>
                <p:nvPr/>
              </p:nvSpPr>
              <p:spPr>
                <a:xfrm>
                  <a:off x="1349737" y="2955890"/>
                  <a:ext cx="406060" cy="259406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B5CE68D9-4358-4123-821F-FDB0AB93B8CB}"/>
                </a:ext>
              </a:extLst>
            </p:cNvPr>
            <p:cNvSpPr/>
            <p:nvPr/>
          </p:nvSpPr>
          <p:spPr>
            <a:xfrm>
              <a:off x="7593400" y="3901358"/>
              <a:ext cx="738070" cy="21547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75B30467-C357-4123-803E-132CCE3A50AB}"/>
                </a:ext>
              </a:extLst>
            </p:cNvPr>
            <p:cNvSpPr/>
            <p:nvPr/>
          </p:nvSpPr>
          <p:spPr>
            <a:xfrm>
              <a:off x="4258083" y="3899057"/>
              <a:ext cx="579725" cy="2281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utoShape 2" descr="Natural Language Processing Services and Solutions Company">
              <a:extLst>
                <a:ext uri="{FF2B5EF4-FFF2-40B4-BE49-F238E27FC236}">
                  <a16:creationId xmlns:a16="http://schemas.microsoft.com/office/drawing/2014/main" id="{860D3272-2BF4-4EB2-9863-690798330F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943600" y="3276600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CAB4B65-CA98-4686-8B68-3F1C5F371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79837" y="3286255"/>
              <a:ext cx="455886" cy="99830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D5B47A-0614-4D3B-B551-02B99E955A4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4" y="4092606"/>
            <a:ext cx="2305010" cy="184969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038FDB8-0ECA-4C8F-83D4-2AFA0BF2FD36}"/>
              </a:ext>
            </a:extLst>
          </p:cNvPr>
          <p:cNvSpPr txBox="1"/>
          <p:nvPr/>
        </p:nvSpPr>
        <p:spPr>
          <a:xfrm>
            <a:off x="2641892" y="1529966"/>
            <a:ext cx="8343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EMS providers always use a watch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smartwatch on dominant wrist to collect sensor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Develop a classifier for different types of CPR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Provide post-scene feedback on quality of CPR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enhanced learning experience for the providers in training sessions </a:t>
            </a:r>
          </a:p>
        </p:txBody>
      </p:sp>
    </p:spTree>
    <p:extLst>
      <p:ext uri="{BB962C8B-B14F-4D97-AF65-F5344CB8AC3E}">
        <p14:creationId xmlns:p14="http://schemas.microsoft.com/office/powerpoint/2010/main" val="2437868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86673" y="1053820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7EADF-EDDE-4DCD-9AED-AA1CCCEB3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63" y="3928077"/>
            <a:ext cx="7793664" cy="24164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00AAC7-BCBA-4CDA-BC1E-0BD5EFAC0CCD}"/>
              </a:ext>
            </a:extLst>
          </p:cNvPr>
          <p:cNvSpPr txBox="1"/>
          <p:nvPr/>
        </p:nvSpPr>
        <p:spPr>
          <a:xfrm>
            <a:off x="2546250" y="1609745"/>
            <a:ext cx="8343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Post-scene qualitative analysis using audio and sensor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audio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sensor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 application** on ASUS Zenwatch2 for data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hybrid attention model with deep neural network* for CPR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82242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1866339" y="1363378"/>
            <a:ext cx="1009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Scene and context sensing using audio and image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lvl="1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559307" y="2190735"/>
            <a:ext cx="80558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Visually process the scene context ahead of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On-scene audio data may not always be helpful for situation assessment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out of human sight hazardous and protocol-specific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Visual aid is not guaranteed to work in many conditions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deployed as an assistive component to speech based cognitive assistant </a:t>
            </a:r>
          </a:p>
          <a:p>
            <a:pPr lvl="1"/>
            <a:endParaRPr lang="en-US" sz="2200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509181" y="1820033"/>
            <a:ext cx="8343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Context sensing and situational awareness from fusion of real-time EMS speech data with image based visual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detect target objects by related EMS concepts and ground them at the scene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3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70676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481BAC-6B16-4B3B-A3F1-491FCE45E97F}"/>
              </a:ext>
            </a:extLst>
          </p:cNvPr>
          <p:cNvGrpSpPr/>
          <p:nvPr/>
        </p:nvGrpSpPr>
        <p:grpSpPr>
          <a:xfrm>
            <a:off x="2195879" y="1279070"/>
            <a:ext cx="9407115" cy="4299859"/>
            <a:chOff x="2455371" y="1692506"/>
            <a:chExt cx="8898429" cy="34729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92AD353-8C2A-4A20-A297-F6ECFA5E11C3}"/>
                </a:ext>
              </a:extLst>
            </p:cNvPr>
            <p:cNvGrpSpPr/>
            <p:nvPr/>
          </p:nvGrpSpPr>
          <p:grpSpPr>
            <a:xfrm>
              <a:off x="2455371" y="1692506"/>
              <a:ext cx="8898429" cy="3472988"/>
              <a:chOff x="803398" y="1407864"/>
              <a:chExt cx="10915230" cy="4180312"/>
            </a:xfrm>
          </p:grpSpPr>
          <p:sp>
            <p:nvSpPr>
              <p:cNvPr id="15" name="Right Arrow 20">
                <a:extLst>
                  <a:ext uri="{FF2B5EF4-FFF2-40B4-BE49-F238E27FC236}">
                    <a16:creationId xmlns:a16="http://schemas.microsoft.com/office/drawing/2014/main" id="{97EC6D6E-B8C9-4676-959E-1B2AC24AF1B8}"/>
                  </a:ext>
                </a:extLst>
              </p:cNvPr>
              <p:cNvSpPr/>
              <p:nvPr/>
            </p:nvSpPr>
            <p:spPr>
              <a:xfrm>
                <a:off x="5466049" y="1877525"/>
                <a:ext cx="1149519" cy="223384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BA9F628-70A0-4168-A665-99B97E8CE1AD}"/>
                  </a:ext>
                </a:extLst>
              </p:cNvPr>
              <p:cNvGrpSpPr/>
              <p:nvPr/>
            </p:nvGrpSpPr>
            <p:grpSpPr>
              <a:xfrm>
                <a:off x="825206" y="1610782"/>
                <a:ext cx="3802299" cy="2005032"/>
                <a:chOff x="2201069" y="1315960"/>
                <a:chExt cx="3802299" cy="2005032"/>
              </a:xfrm>
            </p:grpSpPr>
            <p:sp>
              <p:nvSpPr>
                <p:cNvPr id="45" name="Right Arrow 3">
                  <a:extLst>
                    <a:ext uri="{FF2B5EF4-FFF2-40B4-BE49-F238E27FC236}">
                      <a16:creationId xmlns:a16="http://schemas.microsoft.com/office/drawing/2014/main" id="{68136BE0-3A19-49B2-A9EE-B03C723A5937}"/>
                    </a:ext>
                  </a:extLst>
                </p:cNvPr>
                <p:cNvSpPr/>
                <p:nvPr/>
              </p:nvSpPr>
              <p:spPr>
                <a:xfrm>
                  <a:off x="3685824" y="1582702"/>
                  <a:ext cx="394980" cy="223386"/>
                </a:xfrm>
                <a:prstGeom prst="rightArrow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3D9489E2-9439-4E12-A39B-D32FAD2CAA86}"/>
                    </a:ext>
                  </a:extLst>
                </p:cNvPr>
                <p:cNvSpPr txBox="1"/>
                <p:nvPr/>
              </p:nvSpPr>
              <p:spPr>
                <a:xfrm>
                  <a:off x="4326185" y="1342945"/>
                  <a:ext cx="1169630" cy="37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400" b="1" dirty="0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86A760-6EDF-4A5E-854D-82923083C41E}"/>
                    </a:ext>
                  </a:extLst>
                </p:cNvPr>
                <p:cNvSpPr txBox="1"/>
                <p:nvPr/>
              </p:nvSpPr>
              <p:spPr>
                <a:xfrm>
                  <a:off x="2201069" y="1315960"/>
                  <a:ext cx="1407916" cy="711283"/>
                </a:xfrm>
                <a:prstGeom prst="rect">
                  <a:avLst/>
                </a:prstGeom>
                <a:noFill/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1200" b="1" dirty="0"/>
                    <a:t>Speech Data: </a:t>
                  </a:r>
                  <a:r>
                    <a:rPr lang="en-US" sz="1200" dirty="0"/>
                    <a:t>Conversations at scene</a:t>
                  </a:r>
                </a:p>
              </p:txBody>
            </p:sp>
            <p:sp>
              <p:nvSpPr>
                <p:cNvPr id="49" name="Rounded Rectangle 4">
                  <a:extLst>
                    <a:ext uri="{FF2B5EF4-FFF2-40B4-BE49-F238E27FC236}">
                      <a16:creationId xmlns:a16="http://schemas.microsoft.com/office/drawing/2014/main" id="{7CCA2A77-7523-4B36-BBAD-8A94757C56B3}"/>
                    </a:ext>
                  </a:extLst>
                </p:cNvPr>
                <p:cNvSpPr txBox="1"/>
                <p:nvPr/>
              </p:nvSpPr>
              <p:spPr>
                <a:xfrm>
                  <a:off x="4595452" y="2476064"/>
                  <a:ext cx="1407916" cy="844928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68580" tIns="68580" rIns="68580" bIns="68580" numCol="1" spcCol="1270" anchor="ctr" anchorCtr="0">
                  <a:noAutofit/>
                </a:bodyPr>
                <a:lstStyle/>
                <a:p>
                  <a:pPr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4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Right Arrow 73">
                <a:extLst>
                  <a:ext uri="{FF2B5EF4-FFF2-40B4-BE49-F238E27FC236}">
                    <a16:creationId xmlns:a16="http://schemas.microsoft.com/office/drawing/2014/main" id="{C65D7853-13B1-4318-9884-6CF7745930BF}"/>
                  </a:ext>
                </a:extLst>
              </p:cNvPr>
              <p:cNvSpPr/>
              <p:nvPr/>
            </p:nvSpPr>
            <p:spPr>
              <a:xfrm rot="16200000">
                <a:off x="1267994" y="2526733"/>
                <a:ext cx="436693" cy="223393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18">
                <a:extLst>
                  <a:ext uri="{FF2B5EF4-FFF2-40B4-BE49-F238E27FC236}">
                    <a16:creationId xmlns:a16="http://schemas.microsoft.com/office/drawing/2014/main" id="{2DA7F660-C374-4AB8-A8F9-B664B0F6C6AC}"/>
                  </a:ext>
                </a:extLst>
              </p:cNvPr>
              <p:cNvSpPr/>
              <p:nvPr/>
            </p:nvSpPr>
            <p:spPr>
              <a:xfrm>
                <a:off x="4152536" y="4690674"/>
                <a:ext cx="3057559" cy="897502"/>
              </a:xfrm>
              <a:prstGeom prst="roundRect">
                <a:avLst>
                  <a:gd name="adj" fmla="val 1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C5737F8-DA25-4C38-84C4-0956BE13E754}"/>
                  </a:ext>
                </a:extLst>
              </p:cNvPr>
              <p:cNvSpPr txBox="1"/>
              <p:nvPr/>
            </p:nvSpPr>
            <p:spPr>
              <a:xfrm>
                <a:off x="4268528" y="4690674"/>
                <a:ext cx="2853206" cy="889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Information Alert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Hazardous Context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/>
                  <a:t>Protocol-specific Context</a:t>
                </a:r>
              </a:p>
            </p:txBody>
          </p:sp>
          <p:sp>
            <p:nvSpPr>
              <p:cNvPr id="23" name="Bent-Up Arrow 7">
                <a:extLst>
                  <a:ext uri="{FF2B5EF4-FFF2-40B4-BE49-F238E27FC236}">
                    <a16:creationId xmlns:a16="http://schemas.microsoft.com/office/drawing/2014/main" id="{1DC7B627-364A-4B1E-95A9-D265B7C3125A}"/>
                  </a:ext>
                </a:extLst>
              </p:cNvPr>
              <p:cNvSpPr/>
              <p:nvPr/>
            </p:nvSpPr>
            <p:spPr>
              <a:xfrm rot="10800000" flipV="1">
                <a:off x="1390555" y="4510508"/>
                <a:ext cx="2682191" cy="755762"/>
              </a:xfrm>
              <a:prstGeom prst="bentUpArrow">
                <a:avLst>
                  <a:gd name="adj1" fmla="val 18444"/>
                  <a:gd name="adj2" fmla="val 15015"/>
                  <a:gd name="adj3" fmla="val 1890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8E8F061-8D6B-491E-A383-3DEEF06261B6}"/>
                  </a:ext>
                </a:extLst>
              </p:cNvPr>
              <p:cNvSpPr txBox="1"/>
              <p:nvPr/>
            </p:nvSpPr>
            <p:spPr>
              <a:xfrm>
                <a:off x="803398" y="3954817"/>
                <a:ext cx="1422400" cy="5556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1200" b="1" dirty="0"/>
                  <a:t>EMS Responder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53276194-EE75-4A62-9804-C8D4BF9A9384}"/>
                  </a:ext>
                </a:extLst>
              </p:cNvPr>
              <p:cNvGrpSpPr/>
              <p:nvPr/>
            </p:nvGrpSpPr>
            <p:grpSpPr>
              <a:xfrm>
                <a:off x="9013826" y="1407864"/>
                <a:ext cx="2619374" cy="2996799"/>
                <a:chOff x="6872373" y="961196"/>
                <a:chExt cx="2619374" cy="2996799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02B09067-8DC7-4386-93C4-F6750D4307A4}"/>
                    </a:ext>
                  </a:extLst>
                </p:cNvPr>
                <p:cNvGrpSpPr/>
                <p:nvPr/>
              </p:nvGrpSpPr>
              <p:grpSpPr>
                <a:xfrm>
                  <a:off x="7109344" y="1096526"/>
                  <a:ext cx="2212277" cy="979367"/>
                  <a:chOff x="4044221" y="3439204"/>
                  <a:chExt cx="4184027" cy="1953572"/>
                </a:xfrm>
              </p:grpSpPr>
              <p:sp>
                <p:nvSpPr>
                  <p:cNvPr id="39" name="Rounded Rectangle 64">
                    <a:extLst>
                      <a:ext uri="{FF2B5EF4-FFF2-40B4-BE49-F238E27FC236}">
                        <a16:creationId xmlns:a16="http://schemas.microsoft.com/office/drawing/2014/main" id="{185404B6-C832-4587-B46B-E2242FD152C7}"/>
                      </a:ext>
                    </a:extLst>
                  </p:cNvPr>
                  <p:cNvSpPr/>
                  <p:nvPr/>
                </p:nvSpPr>
                <p:spPr>
                  <a:xfrm>
                    <a:off x="4166568" y="3468923"/>
                    <a:ext cx="3928727" cy="1847919"/>
                  </a:xfrm>
                  <a:prstGeom prst="roundRect">
                    <a:avLst>
                      <a:gd name="adj" fmla="val 10000"/>
                    </a:avLst>
                  </a:prstGeom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40" name="Rounded Rectangle 4">
                    <a:extLst>
                      <a:ext uri="{FF2B5EF4-FFF2-40B4-BE49-F238E27FC236}">
                        <a16:creationId xmlns:a16="http://schemas.microsoft.com/office/drawing/2014/main" id="{02D95A32-2BE1-43B4-99B7-CC9E1CFE8AD9}"/>
                      </a:ext>
                    </a:extLst>
                  </p:cNvPr>
                  <p:cNvSpPr txBox="1"/>
                  <p:nvPr/>
                </p:nvSpPr>
                <p:spPr>
                  <a:xfrm>
                    <a:off x="4044221" y="3439204"/>
                    <a:ext cx="4184027" cy="195357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8580" tIns="68580" rIns="68580" bIns="6858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1400" b="1" dirty="0"/>
                      <a:t>Enhanced Scene Awareness and Context Understanding</a:t>
                    </a:r>
                  </a:p>
                </p:txBody>
              </p:sp>
            </p:grp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DDBB9A9-BB3B-402A-8F52-A23243D48091}"/>
                    </a:ext>
                  </a:extLst>
                </p:cNvPr>
                <p:cNvSpPr/>
                <p:nvPr/>
              </p:nvSpPr>
              <p:spPr>
                <a:xfrm>
                  <a:off x="6872373" y="961196"/>
                  <a:ext cx="2619374" cy="299679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Bent-Up Arrow 7">
                <a:extLst>
                  <a:ext uri="{FF2B5EF4-FFF2-40B4-BE49-F238E27FC236}">
                    <a16:creationId xmlns:a16="http://schemas.microsoft.com/office/drawing/2014/main" id="{0215FF54-8471-40ED-A0F1-722D919D39C3}"/>
                  </a:ext>
                </a:extLst>
              </p:cNvPr>
              <p:cNvSpPr/>
              <p:nvPr/>
            </p:nvSpPr>
            <p:spPr>
              <a:xfrm rot="5400000" flipV="1">
                <a:off x="8484881" y="3263353"/>
                <a:ext cx="758116" cy="3252421"/>
              </a:xfrm>
              <a:prstGeom prst="bentUpArrow">
                <a:avLst>
                  <a:gd name="adj1" fmla="val 18444"/>
                  <a:gd name="adj2" fmla="val 15015"/>
                  <a:gd name="adj3" fmla="val 1890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A4BB06C-03C3-42F6-BC38-B620B7D86E6C}"/>
                  </a:ext>
                </a:extLst>
              </p:cNvPr>
              <p:cNvSpPr txBox="1"/>
              <p:nvPr/>
            </p:nvSpPr>
            <p:spPr>
              <a:xfrm>
                <a:off x="9069066" y="3680607"/>
                <a:ext cx="1077937" cy="5927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sz="1300" b="1" dirty="0"/>
                  <a:t>Vision </a:t>
                </a:r>
              </a:p>
              <a:p>
                <a:pPr lvl="0" algn="ctr"/>
                <a:r>
                  <a:rPr lang="en-US" sz="1300" b="1" dirty="0"/>
                  <a:t>Algorithm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F5096A-02F6-46AC-8CA5-27692BCF393C}"/>
                  </a:ext>
                </a:extLst>
              </p:cNvPr>
              <p:cNvSpPr txBox="1"/>
              <p:nvPr/>
            </p:nvSpPr>
            <p:spPr>
              <a:xfrm>
                <a:off x="10153360" y="3636177"/>
                <a:ext cx="1565268" cy="77796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lvl="0" algn="ctr"/>
                <a:r>
                  <a:rPr lang="en-US" sz="1200" b="1" dirty="0"/>
                  <a:t>EMS concept </a:t>
                </a:r>
              </a:p>
              <a:p>
                <a:pPr lvl="0" algn="ctr"/>
                <a:r>
                  <a:rPr lang="en-US" sz="1200" b="1" dirty="0"/>
                  <a:t>based </a:t>
                </a:r>
              </a:p>
              <a:p>
                <a:pPr lvl="0" algn="ctr"/>
                <a:r>
                  <a:rPr lang="en-US" sz="1200" b="1" dirty="0"/>
                  <a:t>object grounding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DC7A7E3-1424-4CFD-B93A-03B2FD9E7922}"/>
                  </a:ext>
                </a:extLst>
              </p:cNvPr>
              <p:cNvSpPr txBox="1"/>
              <p:nvPr/>
            </p:nvSpPr>
            <p:spPr>
              <a:xfrm>
                <a:off x="9229379" y="3250459"/>
                <a:ext cx="2257750" cy="35193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 algn="ctr"/>
                <a:endParaRPr lang="en-US" sz="1300" b="1" dirty="0"/>
              </a:p>
            </p:txBody>
          </p:sp>
          <p:sp>
            <p:nvSpPr>
              <p:cNvPr id="33" name="Right Arrow 27">
                <a:extLst>
                  <a:ext uri="{FF2B5EF4-FFF2-40B4-BE49-F238E27FC236}">
                    <a16:creationId xmlns:a16="http://schemas.microsoft.com/office/drawing/2014/main" id="{E24DA5A4-CB55-45C2-A735-A04E35C8A282}"/>
                  </a:ext>
                </a:extLst>
              </p:cNvPr>
              <p:cNvSpPr/>
              <p:nvPr/>
            </p:nvSpPr>
            <p:spPr>
              <a:xfrm rot="16200000">
                <a:off x="10284895" y="2554469"/>
                <a:ext cx="203382" cy="207127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Bent-Up Arrow 7">
                <a:extLst>
                  <a:ext uri="{FF2B5EF4-FFF2-40B4-BE49-F238E27FC236}">
                    <a16:creationId xmlns:a16="http://schemas.microsoft.com/office/drawing/2014/main" id="{053FD091-8950-43C5-9807-CF01A6006535}"/>
                  </a:ext>
                </a:extLst>
              </p:cNvPr>
              <p:cNvSpPr/>
              <p:nvPr/>
            </p:nvSpPr>
            <p:spPr>
              <a:xfrm rot="16200000" flipV="1">
                <a:off x="9458877" y="3126398"/>
                <a:ext cx="581826" cy="464822"/>
              </a:xfrm>
              <a:prstGeom prst="bentUpArrow">
                <a:avLst>
                  <a:gd name="adj1" fmla="val 18444"/>
                  <a:gd name="adj2" fmla="val 15015"/>
                  <a:gd name="adj3" fmla="val 1890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ent-Up Arrow 7">
                <a:extLst>
                  <a:ext uri="{FF2B5EF4-FFF2-40B4-BE49-F238E27FC236}">
                    <a16:creationId xmlns:a16="http://schemas.microsoft.com/office/drawing/2014/main" id="{D25709AE-6730-47EB-81A3-C9711DFA44DA}"/>
                  </a:ext>
                </a:extLst>
              </p:cNvPr>
              <p:cNvSpPr/>
              <p:nvPr/>
            </p:nvSpPr>
            <p:spPr>
              <a:xfrm rot="5400000" flipH="1" flipV="1">
                <a:off x="10768464" y="3125004"/>
                <a:ext cx="527881" cy="464821"/>
              </a:xfrm>
              <a:prstGeom prst="bentUpArrow">
                <a:avLst>
                  <a:gd name="adj1" fmla="val 18444"/>
                  <a:gd name="adj2" fmla="val 15015"/>
                  <a:gd name="adj3" fmla="val 18903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ight Arrow 20">
                <a:extLst>
                  <a:ext uri="{FF2B5EF4-FFF2-40B4-BE49-F238E27FC236}">
                    <a16:creationId xmlns:a16="http://schemas.microsoft.com/office/drawing/2014/main" id="{22371659-B82D-413C-96ED-F333450D2BB9}"/>
                  </a:ext>
                </a:extLst>
              </p:cNvPr>
              <p:cNvSpPr/>
              <p:nvPr/>
            </p:nvSpPr>
            <p:spPr>
              <a:xfrm>
                <a:off x="8259862" y="1877524"/>
                <a:ext cx="559377" cy="265190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B82B7C-BAAE-429A-AA30-60F99A388EC7}"/>
                </a:ext>
              </a:extLst>
            </p:cNvPr>
            <p:cNvGrpSpPr/>
            <p:nvPr/>
          </p:nvGrpSpPr>
          <p:grpSpPr>
            <a:xfrm>
              <a:off x="2465407" y="2977689"/>
              <a:ext cx="1200552" cy="1240868"/>
              <a:chOff x="4073030" y="3788624"/>
              <a:chExt cx="733830" cy="87947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8D1A3D8-AA84-404C-82F6-E2B3033FF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73030" y="3788624"/>
                <a:ext cx="733830" cy="879476"/>
              </a:xfrm>
              <a:prstGeom prst="rect">
                <a:avLst/>
              </a:prstGeom>
            </p:spPr>
          </p:pic>
          <p:pic>
            <p:nvPicPr>
              <p:cNvPr id="52" name="Picture 6" descr="County firefighters use video for training, public awareness - News -  vvdailypress.com - Victorville, CA">
                <a:extLst>
                  <a:ext uri="{FF2B5EF4-FFF2-40B4-BE49-F238E27FC236}">
                    <a16:creationId xmlns:a16="http://schemas.microsoft.com/office/drawing/2014/main" id="{8F037470-EAAD-44E0-AE7E-BA4801A245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3030" y="3800926"/>
                <a:ext cx="563347" cy="5879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4529C58-057D-42C7-894E-159FB709D1C7}"/>
                </a:ext>
              </a:extLst>
            </p:cNvPr>
            <p:cNvSpPr txBox="1"/>
            <p:nvPr/>
          </p:nvSpPr>
          <p:spPr>
            <a:xfrm>
              <a:off x="4444595" y="3155961"/>
              <a:ext cx="1147776" cy="424732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Image Data: </a:t>
              </a:r>
              <a:r>
                <a:rPr lang="en-US" sz="1200" dirty="0"/>
                <a:t>EMS Scene</a:t>
              </a:r>
            </a:p>
          </p:txBody>
        </p:sp>
        <p:sp>
          <p:nvSpPr>
            <p:cNvPr id="56" name="Right Arrow 3">
              <a:extLst>
                <a:ext uri="{FF2B5EF4-FFF2-40B4-BE49-F238E27FC236}">
                  <a16:creationId xmlns:a16="http://schemas.microsoft.com/office/drawing/2014/main" id="{31C545B4-EA07-4CED-A53A-32BA5299F17C}"/>
                </a:ext>
              </a:extLst>
            </p:cNvPr>
            <p:cNvSpPr/>
            <p:nvPr/>
          </p:nvSpPr>
          <p:spPr>
            <a:xfrm>
              <a:off x="3729540" y="3273299"/>
              <a:ext cx="635920" cy="185588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DB47A1-2D1F-4D68-BBD5-E691DF507C23}"/>
                </a:ext>
              </a:extLst>
            </p:cNvPr>
            <p:cNvSpPr txBox="1"/>
            <p:nvPr/>
          </p:nvSpPr>
          <p:spPr>
            <a:xfrm>
              <a:off x="4056521" y="1916455"/>
              <a:ext cx="2135393" cy="510854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00" b="1" dirty="0"/>
                <a:t>Speech Data: </a:t>
              </a:r>
              <a:r>
                <a:rPr lang="en-US" sz="1300" i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“we are entering the house, </a:t>
              </a:r>
              <a:r>
                <a:rPr lang="en-US" sz="1300" b="1" i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patient</a:t>
              </a:r>
              <a:r>
                <a:rPr lang="en-US" sz="1300" i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 is reported as a female in her </a:t>
              </a:r>
              <a:r>
                <a:rPr lang="en-US" sz="1300" b="1" i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mid seventies</a:t>
              </a:r>
              <a:r>
                <a:rPr lang="en-US" sz="1300" i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”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849526-EE4A-4586-A6B9-441BF5D85608}"/>
                </a:ext>
              </a:extLst>
            </p:cNvPr>
            <p:cNvSpPr txBox="1"/>
            <p:nvPr/>
          </p:nvSpPr>
          <p:spPr>
            <a:xfrm>
              <a:off x="7282835" y="1978920"/>
              <a:ext cx="1147776" cy="424732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Speech Data: </a:t>
              </a:r>
              <a:r>
                <a:rPr lang="en-US" sz="1200" dirty="0"/>
                <a:t>EMS Concepts</a:t>
              </a:r>
            </a:p>
          </p:txBody>
        </p:sp>
        <p:sp>
          <p:nvSpPr>
            <p:cNvPr id="62" name="Right Arrow 20">
              <a:extLst>
                <a:ext uri="{FF2B5EF4-FFF2-40B4-BE49-F238E27FC236}">
                  <a16:creationId xmlns:a16="http://schemas.microsoft.com/office/drawing/2014/main" id="{3ED5E41F-BEA7-4B49-8639-8B5C630A980E}"/>
                </a:ext>
              </a:extLst>
            </p:cNvPr>
            <p:cNvSpPr/>
            <p:nvPr/>
          </p:nvSpPr>
          <p:spPr>
            <a:xfrm>
              <a:off x="5659190" y="3270219"/>
              <a:ext cx="578001" cy="168807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3" name="Picture 6" descr="Crutches with pool noodle for extra support covered with cute patterned  fleece. | Crutch pad, Crutches, Home decor">
              <a:extLst>
                <a:ext uri="{FF2B5EF4-FFF2-40B4-BE49-F238E27FC236}">
                  <a16:creationId xmlns:a16="http://schemas.microsoft.com/office/drawing/2014/main" id="{C846D6C2-63B9-4873-9CF0-6B69CA2C2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940" y="2793788"/>
              <a:ext cx="648940" cy="64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rutches with pool noodle for extra support covered with cute patterned  fleece. | Crutch pad, Crutches, Home decor">
              <a:extLst>
                <a:ext uri="{FF2B5EF4-FFF2-40B4-BE49-F238E27FC236}">
                  <a16:creationId xmlns:a16="http://schemas.microsoft.com/office/drawing/2014/main" id="{63D1F141-D433-4048-80AF-CEC1C0423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875" y="2913014"/>
              <a:ext cx="648940" cy="64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Crutches with pool noodle for extra support covered with cute patterned  fleece. | Crutch pad, Crutches, Home decor">
              <a:extLst>
                <a:ext uri="{FF2B5EF4-FFF2-40B4-BE49-F238E27FC236}">
                  <a16:creationId xmlns:a16="http://schemas.microsoft.com/office/drawing/2014/main" id="{BAB9D643-7B47-4509-953B-52FB60D52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501" y="3028468"/>
              <a:ext cx="648940" cy="64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Crutches with pool noodle for extra support covered with cute patterned  fleece. | Crutch pad, Crutches, Home decor">
              <a:extLst>
                <a:ext uri="{FF2B5EF4-FFF2-40B4-BE49-F238E27FC236}">
                  <a16:creationId xmlns:a16="http://schemas.microsoft.com/office/drawing/2014/main" id="{D12ED58A-3576-4B89-B6A5-92085B786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260" y="3166563"/>
              <a:ext cx="648940" cy="645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ight Arrow 20">
              <a:extLst>
                <a:ext uri="{FF2B5EF4-FFF2-40B4-BE49-F238E27FC236}">
                  <a16:creationId xmlns:a16="http://schemas.microsoft.com/office/drawing/2014/main" id="{90700869-3503-46A1-944B-127A02A7D507}"/>
                </a:ext>
              </a:extLst>
            </p:cNvPr>
            <p:cNvSpPr/>
            <p:nvPr/>
          </p:nvSpPr>
          <p:spPr>
            <a:xfrm>
              <a:off x="8375322" y="3247811"/>
              <a:ext cx="612506" cy="191216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F5E05D-E94A-47DC-B00F-0108F6F8BCB4}"/>
                </a:ext>
              </a:extLst>
            </p:cNvPr>
            <p:cNvSpPr txBox="1"/>
            <p:nvPr/>
          </p:nvSpPr>
          <p:spPr>
            <a:xfrm>
              <a:off x="6407557" y="2765694"/>
              <a:ext cx="1874179" cy="1052596"/>
            </a:xfrm>
            <a:prstGeom prst="rect">
              <a:avLst/>
            </a:prstGeom>
            <a:noFill/>
            <a:ln w="254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/>
                <a:t>                        Image Data: 	    </a:t>
              </a:r>
              <a:r>
                <a:rPr lang="en-US" sz="1200" dirty="0"/>
                <a:t>Contextual 	            Objects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/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dirty="0"/>
            </a:p>
          </p:txBody>
        </p:sp>
        <p:sp>
          <p:nvSpPr>
            <p:cNvPr id="53" name="Arrow: Up-Down 52">
              <a:extLst>
                <a:ext uri="{FF2B5EF4-FFF2-40B4-BE49-F238E27FC236}">
                  <a16:creationId xmlns:a16="http://schemas.microsoft.com/office/drawing/2014/main" id="{41862320-8580-4573-B451-C888C4314A30}"/>
                </a:ext>
              </a:extLst>
            </p:cNvPr>
            <p:cNvSpPr/>
            <p:nvPr/>
          </p:nvSpPr>
          <p:spPr>
            <a:xfrm>
              <a:off x="4948359" y="2533453"/>
              <a:ext cx="156229" cy="538201"/>
            </a:xfrm>
            <a:prstGeom prst="upDown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row: Up-Down 71">
              <a:extLst>
                <a:ext uri="{FF2B5EF4-FFF2-40B4-BE49-F238E27FC236}">
                  <a16:creationId xmlns:a16="http://schemas.microsoft.com/office/drawing/2014/main" id="{16D23348-DA54-40AE-8A6A-C7EF7698A298}"/>
                </a:ext>
              </a:extLst>
            </p:cNvPr>
            <p:cNvSpPr/>
            <p:nvPr/>
          </p:nvSpPr>
          <p:spPr>
            <a:xfrm>
              <a:off x="7789520" y="2448643"/>
              <a:ext cx="156229" cy="276648"/>
            </a:xfrm>
            <a:prstGeom prst="upDown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Or 70">
              <a:extLst>
                <a:ext uri="{FF2B5EF4-FFF2-40B4-BE49-F238E27FC236}">
                  <a16:creationId xmlns:a16="http://schemas.microsoft.com/office/drawing/2014/main" id="{DFDEC5DF-C72D-4918-836D-24486EE86A93}"/>
                </a:ext>
              </a:extLst>
            </p:cNvPr>
            <p:cNvSpPr/>
            <p:nvPr/>
          </p:nvSpPr>
          <p:spPr>
            <a:xfrm>
              <a:off x="10031965" y="2888013"/>
              <a:ext cx="509356" cy="483379"/>
            </a:xfrm>
            <a:prstGeom prst="flowChartOr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5FCC406C-2070-4942-9462-8D9EACE41A3E}"/>
              </a:ext>
            </a:extLst>
          </p:cNvPr>
          <p:cNvSpPr txBox="1"/>
          <p:nvPr/>
        </p:nvSpPr>
        <p:spPr>
          <a:xfrm>
            <a:off x="2683989" y="5755599"/>
            <a:ext cx="80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Overview for proposed image and audio assisted context sensing system</a:t>
            </a:r>
          </a:p>
        </p:txBody>
      </p:sp>
    </p:spTree>
    <p:extLst>
      <p:ext uri="{BB962C8B-B14F-4D97-AF65-F5344CB8AC3E}">
        <p14:creationId xmlns:p14="http://schemas.microsoft.com/office/powerpoint/2010/main" val="356819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id="{A86BDF5C-6CA6-4903-A079-4FC1EAC7F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179073"/>
              </p:ext>
            </p:extLst>
          </p:nvPr>
        </p:nvGraphicFramePr>
        <p:xfrm>
          <a:off x="4300243" y="3099081"/>
          <a:ext cx="477487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436">
                  <a:extLst>
                    <a:ext uri="{9D8B030D-6E8A-4147-A177-3AD203B41FA5}">
                      <a16:colId xmlns:a16="http://schemas.microsoft.com/office/drawing/2014/main" val="1041966556"/>
                    </a:ext>
                  </a:extLst>
                </a:gridCol>
                <a:gridCol w="2387436">
                  <a:extLst>
                    <a:ext uri="{9D8B030D-6E8A-4147-A177-3AD203B41FA5}">
                      <a16:colId xmlns:a16="http://schemas.microsoft.com/office/drawing/2014/main" val="3673712977"/>
                    </a:ext>
                  </a:extLst>
                </a:gridCol>
              </a:tblGrid>
              <a:tr h="3159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EMS Concepts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Related Objects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450808"/>
                  </a:ext>
                </a:extLst>
              </a:tr>
              <a:tr h="55286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Broken Bone, Fracture, Disability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Wheelchair, Crutch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76171"/>
                  </a:ext>
                </a:extLst>
              </a:tr>
              <a:tr h="3159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Gas leak, Spill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2863"/>
                  </a:ext>
                </a:extLst>
              </a:tr>
              <a:tr h="3159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Unconscious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Wound/Blood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652479"/>
                  </a:ext>
                </a:extLst>
              </a:tr>
              <a:tr h="31592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134461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3A0C7-2068-4F17-A8A3-FCAEFB5EE741}"/>
              </a:ext>
            </a:extLst>
          </p:cNvPr>
          <p:cNvSpPr txBox="1"/>
          <p:nvPr/>
        </p:nvSpPr>
        <p:spPr>
          <a:xfrm>
            <a:off x="1488389" y="1761494"/>
            <a:ext cx="10055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/>
              <a:t>Challenges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/>
              <a:t>Develop an ontology for visually detectable EMS protocols/concepts and objects related to them</a:t>
            </a:r>
          </a:p>
        </p:txBody>
      </p:sp>
    </p:spTree>
    <p:extLst>
      <p:ext uri="{BB962C8B-B14F-4D97-AF65-F5344CB8AC3E}">
        <p14:creationId xmlns:p14="http://schemas.microsoft.com/office/powerpoint/2010/main" val="1449403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1744735" y="1360173"/>
            <a:ext cx="10094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 BERT model for concept detection from live EMS transcripts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70C0"/>
              </a:solidFill>
            </a:endParaRPr>
          </a:p>
          <a:p>
            <a:pPr lvl="1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620391" y="2128952"/>
            <a:ext cx="8343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Why do we need a separate concept detection tool for EMS?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EMS concept are unique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live EMS transcripts are unstructured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average F1 score of 73% for the three state-of-the-art tools</a:t>
            </a:r>
          </a:p>
        </p:txBody>
      </p:sp>
    </p:spTree>
    <p:extLst>
      <p:ext uri="{BB962C8B-B14F-4D97-AF65-F5344CB8AC3E}">
        <p14:creationId xmlns:p14="http://schemas.microsoft.com/office/powerpoint/2010/main" val="340558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7876-DB85-426F-9A24-BB366D08710B}"/>
              </a:ext>
            </a:extLst>
          </p:cNvPr>
          <p:cNvSpPr txBox="1"/>
          <p:nvPr/>
        </p:nvSpPr>
        <p:spPr>
          <a:xfrm>
            <a:off x="2148396" y="1518081"/>
            <a:ext cx="9277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Problem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Contribution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Brief review of the past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Ongoing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Details of ongoing work</a:t>
            </a:r>
          </a:p>
        </p:txBody>
      </p:sp>
    </p:spTree>
    <p:extLst>
      <p:ext uri="{BB962C8B-B14F-4D97-AF65-F5344CB8AC3E}">
        <p14:creationId xmlns:p14="http://schemas.microsoft.com/office/powerpoint/2010/main" val="719633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669818" y="1655911"/>
            <a:ext cx="83435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Why transformer based language model?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limitations of seq-2-seq models</a:t>
            </a:r>
          </a:p>
          <a:p>
            <a:pPr lvl="1"/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Why not the original version of BERT or other models?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trained and tested dataset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improper word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489950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692575" y="1583355"/>
            <a:ext cx="8343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Tasks for fine-tuning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EMS entity detection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Relation extraction</a:t>
            </a:r>
          </a:p>
          <a:p>
            <a:pPr lvl="1"/>
            <a:endParaRPr lang="en-US" sz="22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B8FDAA-E8F6-4749-81C2-52E6823FF311}"/>
              </a:ext>
            </a:extLst>
          </p:cNvPr>
          <p:cNvGrpSpPr/>
          <p:nvPr/>
        </p:nvGrpSpPr>
        <p:grpSpPr>
          <a:xfrm>
            <a:off x="6668221" y="3155651"/>
            <a:ext cx="4522931" cy="2646050"/>
            <a:chOff x="6212731" y="1568401"/>
            <a:chExt cx="4522931" cy="264605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5DD9A79-7207-40DB-9603-287057B1FC05}"/>
                </a:ext>
              </a:extLst>
            </p:cNvPr>
            <p:cNvGrpSpPr/>
            <p:nvPr/>
          </p:nvGrpSpPr>
          <p:grpSpPr>
            <a:xfrm>
              <a:off x="6212731" y="1921479"/>
              <a:ext cx="4522931" cy="2292972"/>
              <a:chOff x="6212731" y="1921479"/>
              <a:chExt cx="4522931" cy="229297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D311454-54A1-4D8E-8B7F-35FB920A6E69}"/>
                  </a:ext>
                </a:extLst>
              </p:cNvPr>
              <p:cNvSpPr txBox="1"/>
              <p:nvPr/>
            </p:nvSpPr>
            <p:spPr>
              <a:xfrm>
                <a:off x="6212731" y="2293993"/>
                <a:ext cx="1749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EMS Entity </a:t>
                </a:r>
              </a:p>
              <a:p>
                <a:pPr algn="ctr"/>
                <a:r>
                  <a:rPr lang="en-US" sz="1200" dirty="0"/>
                  <a:t>Detection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FE6A36E0-D012-46E1-A06B-C9EC7EA0D8E2}"/>
                  </a:ext>
                </a:extLst>
              </p:cNvPr>
              <p:cNvGrpSpPr/>
              <p:nvPr/>
            </p:nvGrpSpPr>
            <p:grpSpPr>
              <a:xfrm>
                <a:off x="6320437" y="1921479"/>
                <a:ext cx="4415225" cy="2292972"/>
                <a:chOff x="6855919" y="1921479"/>
                <a:chExt cx="4415225" cy="2292972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575F552A-8308-4F6D-BABC-B7FDB0DFB45F}"/>
                    </a:ext>
                  </a:extLst>
                </p:cNvPr>
                <p:cNvSpPr/>
                <p:nvPr/>
              </p:nvSpPr>
              <p:spPr>
                <a:xfrm>
                  <a:off x="6855919" y="1921479"/>
                  <a:ext cx="4377648" cy="2276722"/>
                </a:xfrm>
                <a:prstGeom prst="round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531D7E3D-A7EB-44AC-AEB5-9EBDD7856A66}"/>
                    </a:ext>
                  </a:extLst>
                </p:cNvPr>
                <p:cNvSpPr/>
                <p:nvPr/>
              </p:nvSpPr>
              <p:spPr>
                <a:xfrm>
                  <a:off x="6975115" y="2142457"/>
                  <a:ext cx="1250983" cy="76362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A0F79ED-EB8E-4FF6-8276-D7E33B2B7AA2}"/>
                    </a:ext>
                  </a:extLst>
                </p:cNvPr>
                <p:cNvSpPr txBox="1"/>
                <p:nvPr/>
              </p:nvSpPr>
              <p:spPr>
                <a:xfrm>
                  <a:off x="8519336" y="3937452"/>
                  <a:ext cx="115768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Task Example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DC09CCF-0AFD-468A-A5AD-A7066FD4614B}"/>
                    </a:ext>
                  </a:extLst>
                </p:cNvPr>
                <p:cNvSpPr txBox="1"/>
                <p:nvPr/>
              </p:nvSpPr>
              <p:spPr>
                <a:xfrm>
                  <a:off x="6895235" y="3307799"/>
                  <a:ext cx="13566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Relation Extraction</a:t>
                  </a: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F553F8DA-2138-4FF7-AB3D-6FB04A0DED64}"/>
                    </a:ext>
                  </a:extLst>
                </p:cNvPr>
                <p:cNvSpPr/>
                <p:nvPr/>
              </p:nvSpPr>
              <p:spPr>
                <a:xfrm>
                  <a:off x="6960022" y="3085366"/>
                  <a:ext cx="1250695" cy="76362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5E1CD6EF-4F8D-4E3F-AA3B-26594D0C82DB}"/>
                    </a:ext>
                  </a:extLst>
                </p:cNvPr>
                <p:cNvSpPr/>
                <p:nvPr/>
              </p:nvSpPr>
              <p:spPr>
                <a:xfrm>
                  <a:off x="8409220" y="2163872"/>
                  <a:ext cx="2752077" cy="76362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C39730D8-87E6-4AEA-A6AB-8B2BC833449F}"/>
                    </a:ext>
                  </a:extLst>
                </p:cNvPr>
                <p:cNvSpPr/>
                <p:nvPr/>
              </p:nvSpPr>
              <p:spPr>
                <a:xfrm>
                  <a:off x="8433880" y="3096106"/>
                  <a:ext cx="2752077" cy="763620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1B1DF16-6ED5-4240-AB59-2B127251A3BA}"/>
                    </a:ext>
                  </a:extLst>
                </p:cNvPr>
                <p:cNvSpPr txBox="1"/>
                <p:nvPr/>
              </p:nvSpPr>
              <p:spPr>
                <a:xfrm>
                  <a:off x="8377024" y="2261600"/>
                  <a:ext cx="289412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No chest rise found in compressions</a:t>
                  </a:r>
                </a:p>
                <a:p>
                  <a:r>
                    <a:rPr lang="en-US" sz="1200" b="1" dirty="0"/>
                    <a:t>        X      √       X       X      X          √</a:t>
                  </a:r>
                </a:p>
                <a:p>
                  <a:pPr algn="ctr"/>
                  <a:r>
                    <a:rPr lang="en-US" sz="1200" dirty="0"/>
                    <a:t> 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AA84463-B995-49CB-AC18-5400AA541ECB}"/>
                    </a:ext>
                  </a:extLst>
                </p:cNvPr>
                <p:cNvSpPr txBox="1"/>
                <p:nvPr/>
              </p:nvSpPr>
              <p:spPr>
                <a:xfrm>
                  <a:off x="8332043" y="3261359"/>
                  <a:ext cx="285654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/>
                    <a:t>Starting @IV$ in @LEFT$ hand</a:t>
                  </a:r>
                </a:p>
                <a:p>
                  <a:pPr algn="ctr"/>
                  <a:r>
                    <a:rPr lang="en-US" sz="1200" b="1" dirty="0"/>
                    <a:t>→ TRUE</a:t>
                  </a:r>
                </a:p>
              </p:txBody>
            </p:sp>
            <p:sp>
              <p:nvSpPr>
                <p:cNvPr id="38" name="Arrow: Right 37">
                  <a:extLst>
                    <a:ext uri="{FF2B5EF4-FFF2-40B4-BE49-F238E27FC236}">
                      <a16:creationId xmlns:a16="http://schemas.microsoft.com/office/drawing/2014/main" id="{4CA7A78E-8016-4942-B52C-5576CFA47C74}"/>
                    </a:ext>
                  </a:extLst>
                </p:cNvPr>
                <p:cNvSpPr/>
                <p:nvPr/>
              </p:nvSpPr>
              <p:spPr>
                <a:xfrm>
                  <a:off x="8241976" y="2439160"/>
                  <a:ext cx="192543" cy="16640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Arrow: Right 38">
                  <a:extLst>
                    <a:ext uri="{FF2B5EF4-FFF2-40B4-BE49-F238E27FC236}">
                      <a16:creationId xmlns:a16="http://schemas.microsoft.com/office/drawing/2014/main" id="{75CAE1C4-6A8B-413C-A78F-8684BDFC619C}"/>
                    </a:ext>
                  </a:extLst>
                </p:cNvPr>
                <p:cNvSpPr/>
                <p:nvPr/>
              </p:nvSpPr>
              <p:spPr>
                <a:xfrm>
                  <a:off x="8218800" y="3359089"/>
                  <a:ext cx="219229" cy="175652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16213C-7C34-4772-BA2C-4A1132B4CD33}"/>
                </a:ext>
              </a:extLst>
            </p:cNvPr>
            <p:cNvSpPr txBox="1"/>
            <p:nvPr/>
          </p:nvSpPr>
          <p:spPr>
            <a:xfrm>
              <a:off x="7186772" y="1568401"/>
              <a:ext cx="26581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Fine-tuning for emsBERT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47F293-8C91-4E9D-B62E-64615CC66A69}"/>
              </a:ext>
            </a:extLst>
          </p:cNvPr>
          <p:cNvGrpSpPr/>
          <p:nvPr/>
        </p:nvGrpSpPr>
        <p:grpSpPr>
          <a:xfrm>
            <a:off x="2484800" y="3078421"/>
            <a:ext cx="3921380" cy="2727363"/>
            <a:chOff x="2484800" y="3078421"/>
            <a:chExt cx="3921380" cy="272736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865D864-3233-4851-97C7-E03AB273DC70}"/>
                </a:ext>
              </a:extLst>
            </p:cNvPr>
            <p:cNvGrpSpPr/>
            <p:nvPr/>
          </p:nvGrpSpPr>
          <p:grpSpPr>
            <a:xfrm>
              <a:off x="2610948" y="3078421"/>
              <a:ext cx="3687526" cy="2727363"/>
              <a:chOff x="2155458" y="1973091"/>
              <a:chExt cx="3687526" cy="272736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789D91FE-A521-4E08-AF3A-E384CA64AAA2}"/>
                  </a:ext>
                </a:extLst>
              </p:cNvPr>
              <p:cNvGrpSpPr/>
              <p:nvPr/>
            </p:nvGrpSpPr>
            <p:grpSpPr>
              <a:xfrm>
                <a:off x="2155458" y="2386510"/>
                <a:ext cx="3687526" cy="2313944"/>
                <a:chOff x="2155458" y="2386510"/>
                <a:chExt cx="3687526" cy="2313944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CF160A69-204F-43C1-B695-A30B85D6949A}"/>
                    </a:ext>
                  </a:extLst>
                </p:cNvPr>
                <p:cNvSpPr/>
                <p:nvPr/>
              </p:nvSpPr>
              <p:spPr>
                <a:xfrm>
                  <a:off x="2233391" y="2443424"/>
                  <a:ext cx="1441963" cy="786041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1BFEC8D-A45D-4CFE-9754-6B5C3D1BA6F6}"/>
                    </a:ext>
                  </a:extLst>
                </p:cNvPr>
                <p:cNvSpPr txBox="1"/>
                <p:nvPr/>
              </p:nvSpPr>
              <p:spPr>
                <a:xfrm>
                  <a:off x="2155458" y="2386510"/>
                  <a:ext cx="159797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EMS, Biomedical, General</a:t>
                  </a: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BB23C62C-733A-4675-9134-20BE6F878474}"/>
                    </a:ext>
                  </a:extLst>
                </p:cNvPr>
                <p:cNvSpPr/>
                <p:nvPr/>
              </p:nvSpPr>
              <p:spPr>
                <a:xfrm>
                  <a:off x="2210540" y="3582140"/>
                  <a:ext cx="1464812" cy="805803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08A3CFF0-37B7-47CD-B397-16AB878049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33391" y="3712885"/>
                  <a:ext cx="1436702" cy="615335"/>
                </a:xfrm>
                <a:prstGeom prst="rect">
                  <a:avLst/>
                </a:prstGeom>
              </p:spPr>
            </p:pic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BCD25B41-A8EC-4F79-9D19-51D1FB06317F}"/>
                    </a:ext>
                  </a:extLst>
                </p:cNvPr>
                <p:cNvSpPr/>
                <p:nvPr/>
              </p:nvSpPr>
              <p:spPr>
                <a:xfrm>
                  <a:off x="3968165" y="2443424"/>
                  <a:ext cx="1874819" cy="1971153"/>
                </a:xfrm>
                <a:prstGeom prst="round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6678E067-D542-4F24-9A48-BAE97D2761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6659" y="2677685"/>
                  <a:ext cx="1555580" cy="1520386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A9376B5-6D9C-423E-9AA1-51EA103790CD}"/>
                    </a:ext>
                  </a:extLst>
                </p:cNvPr>
                <p:cNvSpPr txBox="1"/>
                <p:nvPr/>
              </p:nvSpPr>
              <p:spPr>
                <a:xfrm>
                  <a:off x="2297556" y="3190697"/>
                  <a:ext cx="130837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Corpora Domain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1C9F70A-99F1-4F48-A182-FE932687D6D8}"/>
                    </a:ext>
                  </a:extLst>
                </p:cNvPr>
                <p:cNvSpPr txBox="1"/>
                <p:nvPr/>
              </p:nvSpPr>
              <p:spPr>
                <a:xfrm>
                  <a:off x="2249516" y="4419373"/>
                  <a:ext cx="150554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Weight Initialization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FEC0F34-CDD2-4F85-908D-F02C1B69CD79}"/>
                    </a:ext>
                  </a:extLst>
                </p:cNvPr>
                <p:cNvSpPr txBox="1"/>
                <p:nvPr/>
              </p:nvSpPr>
              <p:spPr>
                <a:xfrm>
                  <a:off x="4225016" y="4423455"/>
                  <a:ext cx="140294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/>
                    <a:t>Pre-trained model</a:t>
                  </a:r>
                </a:p>
              </p:txBody>
            </p:sp>
            <p:sp>
              <p:nvSpPr>
                <p:cNvPr id="57" name="Arrow: Right 56">
                  <a:extLst>
                    <a:ext uri="{FF2B5EF4-FFF2-40B4-BE49-F238E27FC236}">
                      <a16:creationId xmlns:a16="http://schemas.microsoft.com/office/drawing/2014/main" id="{64FBEF19-D0E1-49D9-8B97-AC5E76559481}"/>
                    </a:ext>
                  </a:extLst>
                </p:cNvPr>
                <p:cNvSpPr/>
                <p:nvPr/>
              </p:nvSpPr>
              <p:spPr>
                <a:xfrm>
                  <a:off x="3703267" y="2805342"/>
                  <a:ext cx="219229" cy="124288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Arrow: Right 57">
                  <a:extLst>
                    <a:ext uri="{FF2B5EF4-FFF2-40B4-BE49-F238E27FC236}">
                      <a16:creationId xmlns:a16="http://schemas.microsoft.com/office/drawing/2014/main" id="{20F2D4EB-52A2-4282-8E28-84E0D12BAC9D}"/>
                    </a:ext>
                  </a:extLst>
                </p:cNvPr>
                <p:cNvSpPr/>
                <p:nvPr/>
              </p:nvSpPr>
              <p:spPr>
                <a:xfrm>
                  <a:off x="3704744" y="3916535"/>
                  <a:ext cx="219229" cy="124288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A99AA53-31F5-4146-A973-6C238DCB2CA3}"/>
                  </a:ext>
                </a:extLst>
              </p:cNvPr>
              <p:cNvSpPr txBox="1"/>
              <p:nvPr/>
            </p:nvSpPr>
            <p:spPr>
              <a:xfrm>
                <a:off x="2723872" y="1973091"/>
                <a:ext cx="26933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u="sng" dirty="0"/>
                  <a:t>Pre-training for emsBERT</a:t>
                </a:r>
              </a:p>
            </p:txBody>
          </p:sp>
        </p:grp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3A302BE-487A-453B-87E3-72525D7221A8}"/>
                </a:ext>
              </a:extLst>
            </p:cNvPr>
            <p:cNvSpPr/>
            <p:nvPr/>
          </p:nvSpPr>
          <p:spPr>
            <a:xfrm>
              <a:off x="2484800" y="3461543"/>
              <a:ext cx="3921380" cy="232390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2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CA66D9-2DC7-4EB9-9729-463C42AEAF0C}"/>
              </a:ext>
            </a:extLst>
          </p:cNvPr>
          <p:cNvSpPr txBox="1"/>
          <p:nvPr/>
        </p:nvSpPr>
        <p:spPr>
          <a:xfrm>
            <a:off x="2604161" y="1495884"/>
            <a:ext cx="8343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pre-train emsBERT in a different method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simultaneous pre-training of two types of corpora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combine them later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7D34721-A27A-43BC-92AC-1AE284F4518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4F51A9-2793-44AC-AC41-D2681FB4D3D1}"/>
              </a:ext>
            </a:extLst>
          </p:cNvPr>
          <p:cNvGrpSpPr/>
          <p:nvPr/>
        </p:nvGrpSpPr>
        <p:grpSpPr>
          <a:xfrm>
            <a:off x="6812890" y="3167673"/>
            <a:ext cx="5046597" cy="2498796"/>
            <a:chOff x="6320437" y="1975549"/>
            <a:chExt cx="5046597" cy="249879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747DA20-9803-45B5-A7A7-1502156F5AF6}"/>
                </a:ext>
              </a:extLst>
            </p:cNvPr>
            <p:cNvGrpSpPr/>
            <p:nvPr/>
          </p:nvGrpSpPr>
          <p:grpSpPr>
            <a:xfrm>
              <a:off x="6320437" y="2425668"/>
              <a:ext cx="5046597" cy="2048677"/>
              <a:chOff x="6855919" y="2425668"/>
              <a:chExt cx="5046597" cy="2048677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9F509D43-A57F-4709-B225-C31CC97B3CFB}"/>
                  </a:ext>
                </a:extLst>
              </p:cNvPr>
              <p:cNvSpPr/>
              <p:nvPr/>
            </p:nvSpPr>
            <p:spPr>
              <a:xfrm>
                <a:off x="6855919" y="2425668"/>
                <a:ext cx="4377648" cy="2048677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5B7B01B-31D8-40E6-9D9C-5E692FA81575}"/>
                  </a:ext>
                </a:extLst>
              </p:cNvPr>
              <p:cNvSpPr/>
              <p:nvPr/>
            </p:nvSpPr>
            <p:spPr>
              <a:xfrm>
                <a:off x="6915375" y="2636731"/>
                <a:ext cx="1250983" cy="76362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B635272-0786-4924-B1C9-2AD8E9105D96}"/>
                  </a:ext>
                </a:extLst>
              </p:cNvPr>
              <p:cNvSpPr txBox="1"/>
              <p:nvPr/>
            </p:nvSpPr>
            <p:spPr>
              <a:xfrm>
                <a:off x="8397930" y="2744800"/>
                <a:ext cx="10323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Simultaneous</a:t>
                </a: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4E3579E-786C-4887-AB17-90C397BE24BB}"/>
                  </a:ext>
                </a:extLst>
              </p:cNvPr>
              <p:cNvSpPr/>
              <p:nvPr/>
            </p:nvSpPr>
            <p:spPr>
              <a:xfrm>
                <a:off x="9787192" y="2610097"/>
                <a:ext cx="1336528" cy="68788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D292F7E-9143-4B92-8945-F42EA5077E30}"/>
                  </a:ext>
                </a:extLst>
              </p:cNvPr>
              <p:cNvSpPr/>
              <p:nvPr/>
            </p:nvSpPr>
            <p:spPr>
              <a:xfrm>
                <a:off x="9787192" y="3504352"/>
                <a:ext cx="1374105" cy="76362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B3A665A-1224-4E5E-AD01-F29E1870394D}"/>
                  </a:ext>
                </a:extLst>
              </p:cNvPr>
              <p:cNvSpPr txBox="1"/>
              <p:nvPr/>
            </p:nvSpPr>
            <p:spPr>
              <a:xfrm>
                <a:off x="9008396" y="2815538"/>
                <a:ext cx="2894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Localized emsBERT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B8CB89-8C29-4D79-A01F-CA6B4A700216}"/>
                  </a:ext>
                </a:extLst>
              </p:cNvPr>
              <p:cNvSpPr txBox="1"/>
              <p:nvPr/>
            </p:nvSpPr>
            <p:spPr>
              <a:xfrm>
                <a:off x="9045973" y="3733074"/>
                <a:ext cx="285654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Enhanced emsBERT</a:t>
                </a:r>
              </a:p>
            </p:txBody>
          </p:sp>
          <p:sp>
            <p:nvSpPr>
              <p:cNvPr id="39" name="Arrow: Right 38">
                <a:extLst>
                  <a:ext uri="{FF2B5EF4-FFF2-40B4-BE49-F238E27FC236}">
                    <a16:creationId xmlns:a16="http://schemas.microsoft.com/office/drawing/2014/main" id="{BB14242E-A9EB-4A08-B3B9-59C61ABC8A69}"/>
                  </a:ext>
                </a:extLst>
              </p:cNvPr>
              <p:cNvSpPr/>
              <p:nvPr/>
            </p:nvSpPr>
            <p:spPr>
              <a:xfrm>
                <a:off x="8179100" y="2931107"/>
                <a:ext cx="1560482" cy="19694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AD929F52-E8F6-49B9-91B6-E192F45F1856}"/>
                  </a:ext>
                </a:extLst>
              </p:cNvPr>
              <p:cNvSpPr/>
              <p:nvPr/>
            </p:nvSpPr>
            <p:spPr>
              <a:xfrm>
                <a:off x="8170233" y="3816027"/>
                <a:ext cx="1569349" cy="17565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E771A3-16A2-45EF-975B-1D7285172F36}"/>
                </a:ext>
              </a:extLst>
            </p:cNvPr>
            <p:cNvSpPr txBox="1"/>
            <p:nvPr/>
          </p:nvSpPr>
          <p:spPr>
            <a:xfrm>
              <a:off x="7180211" y="1975549"/>
              <a:ext cx="2597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Pre-training for small corpus</a:t>
              </a: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835D893-36FA-4309-ADF9-0878A2FBA7F9}"/>
              </a:ext>
            </a:extLst>
          </p:cNvPr>
          <p:cNvSpPr/>
          <p:nvPr/>
        </p:nvSpPr>
        <p:spPr>
          <a:xfrm>
            <a:off x="6941608" y="4303762"/>
            <a:ext cx="1085406" cy="248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F939F56-7354-4377-B1F5-86CFCAE9E666}"/>
              </a:ext>
            </a:extLst>
          </p:cNvPr>
          <p:cNvSpPr/>
          <p:nvPr/>
        </p:nvSpPr>
        <p:spPr>
          <a:xfrm>
            <a:off x="6929063" y="3935950"/>
            <a:ext cx="1085406" cy="248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426493B-2CB0-41E2-A96E-F6B3576E5AAE}"/>
              </a:ext>
            </a:extLst>
          </p:cNvPr>
          <p:cNvSpPr/>
          <p:nvPr/>
        </p:nvSpPr>
        <p:spPr>
          <a:xfrm>
            <a:off x="6941608" y="5211179"/>
            <a:ext cx="1085406" cy="248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CB852F5-8B45-43F7-AE36-AFD29A8CEAE7}"/>
              </a:ext>
            </a:extLst>
          </p:cNvPr>
          <p:cNvSpPr/>
          <p:nvPr/>
        </p:nvSpPr>
        <p:spPr>
          <a:xfrm>
            <a:off x="6929063" y="4835686"/>
            <a:ext cx="1085406" cy="248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521CDD5-A8F1-4A47-BF33-05258A4CB2B2}"/>
              </a:ext>
            </a:extLst>
          </p:cNvPr>
          <p:cNvSpPr/>
          <p:nvPr/>
        </p:nvSpPr>
        <p:spPr>
          <a:xfrm>
            <a:off x="6849894" y="4754075"/>
            <a:ext cx="1250983" cy="7636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0E16C3-3891-4AE9-9C81-AEC9122610C5}"/>
              </a:ext>
            </a:extLst>
          </p:cNvPr>
          <p:cNvSpPr txBox="1"/>
          <p:nvPr/>
        </p:nvSpPr>
        <p:spPr>
          <a:xfrm>
            <a:off x="8349987" y="5150279"/>
            <a:ext cx="1032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Simultaneous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3FF00F-324E-43B0-B60E-D20FA51F5579}"/>
              </a:ext>
            </a:extLst>
          </p:cNvPr>
          <p:cNvSpPr txBox="1"/>
          <p:nvPr/>
        </p:nvSpPr>
        <p:spPr>
          <a:xfrm>
            <a:off x="6929063" y="3950474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Small corpus (EMS)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DB23CCA-CE86-47CA-858B-0DBF5761E082}"/>
              </a:ext>
            </a:extLst>
          </p:cNvPr>
          <p:cNvSpPr txBox="1"/>
          <p:nvPr/>
        </p:nvSpPr>
        <p:spPr>
          <a:xfrm>
            <a:off x="6916723" y="4290367"/>
            <a:ext cx="1228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Large corpus (Med.)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58D1E1-971C-498B-9EAC-411E3B74001D}"/>
              </a:ext>
            </a:extLst>
          </p:cNvPr>
          <p:cNvSpPr txBox="1"/>
          <p:nvPr/>
        </p:nvSpPr>
        <p:spPr>
          <a:xfrm>
            <a:off x="6926060" y="5209163"/>
            <a:ext cx="11817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Small corpus (EMS)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577531B-559D-45DC-AE0A-CE418FF44368}"/>
              </a:ext>
            </a:extLst>
          </p:cNvPr>
          <p:cNvSpPr txBox="1"/>
          <p:nvPr/>
        </p:nvSpPr>
        <p:spPr>
          <a:xfrm>
            <a:off x="7011165" y="4836010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Live transcripts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195FB0A-4A36-4FE4-A2F6-4996CEDA1DBB}"/>
              </a:ext>
            </a:extLst>
          </p:cNvPr>
          <p:cNvGrpSpPr/>
          <p:nvPr/>
        </p:nvGrpSpPr>
        <p:grpSpPr>
          <a:xfrm>
            <a:off x="2620391" y="3169508"/>
            <a:ext cx="3921380" cy="2496961"/>
            <a:chOff x="2484800" y="3560341"/>
            <a:chExt cx="3921380" cy="2496961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AB08EA9-4EEE-48DE-8204-EB152E43590D}"/>
                </a:ext>
              </a:extLst>
            </p:cNvPr>
            <p:cNvSpPr/>
            <p:nvPr/>
          </p:nvSpPr>
          <p:spPr>
            <a:xfrm>
              <a:off x="2484800" y="3973760"/>
              <a:ext cx="3921380" cy="2083542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657BB73-4F3A-4A72-AE70-C83D15A5C1B7}"/>
                </a:ext>
              </a:extLst>
            </p:cNvPr>
            <p:cNvSpPr txBox="1"/>
            <p:nvPr/>
          </p:nvSpPr>
          <p:spPr>
            <a:xfrm>
              <a:off x="2560778" y="5225669"/>
              <a:ext cx="15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Domain </a:t>
              </a:r>
            </a:p>
            <a:p>
              <a:pPr algn="ctr"/>
              <a:r>
                <a:rPr lang="en-US" dirty="0"/>
                <a:t>Corpora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9A4921B8-E8E9-4704-916A-F0F64167FFF2}"/>
                </a:ext>
              </a:extLst>
            </p:cNvPr>
            <p:cNvSpPr/>
            <p:nvPr/>
          </p:nvSpPr>
          <p:spPr>
            <a:xfrm>
              <a:off x="4642711" y="4061833"/>
              <a:ext cx="1441963" cy="7860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3430FFC-BC79-4DDB-A2F9-5B19000B3ED2}"/>
                </a:ext>
              </a:extLst>
            </p:cNvPr>
            <p:cNvSpPr/>
            <p:nvPr/>
          </p:nvSpPr>
          <p:spPr>
            <a:xfrm>
              <a:off x="4652329" y="5162658"/>
              <a:ext cx="1441963" cy="7860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F061B5-AAFF-4359-83F1-72BEF6938A0D}"/>
                </a:ext>
              </a:extLst>
            </p:cNvPr>
            <p:cNvSpPr txBox="1"/>
            <p:nvPr/>
          </p:nvSpPr>
          <p:spPr>
            <a:xfrm>
              <a:off x="4549224" y="4018265"/>
              <a:ext cx="15979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Domain adapted</a:t>
              </a:r>
            </a:p>
            <a:p>
              <a:pPr algn="ctr"/>
              <a:r>
                <a:rPr lang="en-US" dirty="0"/>
                <a:t> BERT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701815C-4305-4017-8F8C-E3CCD401AA7D}"/>
                </a:ext>
              </a:extLst>
            </p:cNvPr>
            <p:cNvSpPr txBox="1"/>
            <p:nvPr/>
          </p:nvSpPr>
          <p:spPr>
            <a:xfrm>
              <a:off x="4585748" y="5191511"/>
              <a:ext cx="15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Domain-specific BERT</a:t>
              </a: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495BE37C-C1EA-470B-9CE1-46D4B1AC54F3}"/>
                </a:ext>
              </a:extLst>
            </p:cNvPr>
            <p:cNvSpPr/>
            <p:nvPr/>
          </p:nvSpPr>
          <p:spPr>
            <a:xfrm>
              <a:off x="2688881" y="4030674"/>
              <a:ext cx="1441963" cy="7860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F3A623F-7B08-4A7A-B0DF-14F4DF6CB491}"/>
                </a:ext>
              </a:extLst>
            </p:cNvPr>
            <p:cNvSpPr txBox="1"/>
            <p:nvPr/>
          </p:nvSpPr>
          <p:spPr>
            <a:xfrm>
              <a:off x="2612567" y="4061833"/>
              <a:ext cx="15979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General </a:t>
              </a:r>
            </a:p>
            <a:p>
              <a:pPr algn="ctr"/>
              <a:r>
                <a:rPr lang="en-US" dirty="0"/>
                <a:t>Corpora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6AEE92B-AFD5-4127-9FBD-BF4EE4FA67CC}"/>
                </a:ext>
              </a:extLst>
            </p:cNvPr>
            <p:cNvSpPr txBox="1"/>
            <p:nvPr/>
          </p:nvSpPr>
          <p:spPr>
            <a:xfrm>
              <a:off x="3179362" y="3560341"/>
              <a:ext cx="23624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u="sng" dirty="0"/>
                <a:t>Conventional Pre-training</a:t>
              </a:r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26D6B4D6-7BB1-40B2-9053-D080944D8680}"/>
                </a:ext>
              </a:extLst>
            </p:cNvPr>
            <p:cNvSpPr/>
            <p:nvPr/>
          </p:nvSpPr>
          <p:spPr>
            <a:xfrm>
              <a:off x="4158757" y="4392592"/>
              <a:ext cx="444944" cy="13315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A9D56877-0F20-45EB-9A7D-E94AD2BF8A7C}"/>
                </a:ext>
              </a:extLst>
            </p:cNvPr>
            <p:cNvSpPr/>
            <p:nvPr/>
          </p:nvSpPr>
          <p:spPr>
            <a:xfrm>
              <a:off x="4151356" y="5503784"/>
              <a:ext cx="453085" cy="15272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6893D48-851B-4635-BB3D-86576BB44EDF}"/>
                </a:ext>
              </a:extLst>
            </p:cNvPr>
            <p:cNvSpPr/>
            <p:nvPr/>
          </p:nvSpPr>
          <p:spPr>
            <a:xfrm>
              <a:off x="2666030" y="5169390"/>
              <a:ext cx="1464812" cy="8058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EC735C24-5368-47FE-B20B-B4E6D9078DEA}"/>
              </a:ext>
            </a:extLst>
          </p:cNvPr>
          <p:cNvSpPr/>
          <p:nvPr/>
        </p:nvSpPr>
        <p:spPr>
          <a:xfrm rot="19750044">
            <a:off x="4233562" y="4526803"/>
            <a:ext cx="595909" cy="16565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7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8194" name="Picture 2" descr="4 Amazing Ways AI Personal Assistants Impact Your Business | Iterators">
            <a:extLst>
              <a:ext uri="{FF2B5EF4-FFF2-40B4-BE49-F238E27FC236}">
                <a16:creationId xmlns:a16="http://schemas.microsoft.com/office/drawing/2014/main" id="{91EF4BD2-E736-4642-BABA-835F5542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302" y="2940463"/>
            <a:ext cx="4744375" cy="23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A7FBC-070E-4482-BEBA-6881623713F7}"/>
              </a:ext>
            </a:extLst>
          </p:cNvPr>
          <p:cNvSpPr txBox="1"/>
          <p:nvPr/>
        </p:nvSpPr>
        <p:spPr>
          <a:xfrm>
            <a:off x="3185081" y="3310711"/>
            <a:ext cx="2900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Is it possible to develop an automated assistant for EMS providers to better prepare them for the scene and provide help during the scene?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A5FFA65-4538-4298-98D7-45FCE9E265F8}"/>
              </a:ext>
            </a:extLst>
          </p:cNvPr>
          <p:cNvSpPr/>
          <p:nvPr/>
        </p:nvSpPr>
        <p:spPr>
          <a:xfrm rot="16200000">
            <a:off x="3600852" y="2572928"/>
            <a:ext cx="1935333" cy="3258107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7876-DB85-426F-9A24-BB366D08710B}"/>
              </a:ext>
            </a:extLst>
          </p:cNvPr>
          <p:cNvSpPr txBox="1"/>
          <p:nvPr/>
        </p:nvSpPr>
        <p:spPr>
          <a:xfrm>
            <a:off x="1828799" y="1496040"/>
            <a:ext cx="9277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/>
              <a:t>Any Questions?</a:t>
            </a:r>
          </a:p>
          <a:p>
            <a:pPr algn="ctr"/>
            <a:r>
              <a:rPr lang="en-US" sz="2400" dirty="0" err="1"/>
              <a:t>Arif</a:t>
            </a:r>
            <a:r>
              <a:rPr lang="en-US" sz="2400" dirty="0"/>
              <a:t> Rahman</a:t>
            </a:r>
          </a:p>
          <a:p>
            <a:pPr algn="ctr"/>
            <a:r>
              <a:rPr lang="en-US" sz="2400" dirty="0"/>
              <a:t>mir6zw@virginia.edu</a:t>
            </a:r>
          </a:p>
        </p:txBody>
      </p:sp>
    </p:spTree>
    <p:extLst>
      <p:ext uri="{BB962C8B-B14F-4D97-AF65-F5344CB8AC3E}">
        <p14:creationId xmlns:p14="http://schemas.microsoft.com/office/powerpoint/2010/main" val="79762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2050" name="Picture 2" descr="Mt. Washington Fire &amp;amp; EMS service launches June 28 | whas11.com">
            <a:extLst>
              <a:ext uri="{FF2B5EF4-FFF2-40B4-BE49-F238E27FC236}">
                <a16:creationId xmlns:a16="http://schemas.microsoft.com/office/drawing/2014/main" id="{95A222CE-1CA3-4D70-9521-FFDEBB02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32" y="2308194"/>
            <a:ext cx="3759597" cy="21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5E8AF4C-FDD9-49D8-A295-9DAAAC4ECA78}"/>
              </a:ext>
            </a:extLst>
          </p:cNvPr>
          <p:cNvGrpSpPr/>
          <p:nvPr/>
        </p:nvGrpSpPr>
        <p:grpSpPr>
          <a:xfrm>
            <a:off x="2635578" y="1425912"/>
            <a:ext cx="1683936" cy="1158689"/>
            <a:chOff x="9627483" y="623176"/>
            <a:chExt cx="2032952" cy="1557716"/>
          </a:xfrm>
        </p:grpSpPr>
        <p:pic>
          <p:nvPicPr>
            <p:cNvPr id="9" name="Picture 8" descr="911call2.jpg">
              <a:extLst>
                <a:ext uri="{FF2B5EF4-FFF2-40B4-BE49-F238E27FC236}">
                  <a16:creationId xmlns:a16="http://schemas.microsoft.com/office/drawing/2014/main" id="{E80FFC9A-A59A-45BD-91B4-EDBB74854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" r="5304"/>
            <a:stretch/>
          </p:blipFill>
          <p:spPr>
            <a:xfrm>
              <a:off x="9627483" y="623176"/>
              <a:ext cx="2032952" cy="12900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0A1128-CB4A-4782-B57D-B029B6D47F49}"/>
                </a:ext>
              </a:extLst>
            </p:cNvPr>
            <p:cNvSpPr txBox="1"/>
            <p:nvPr/>
          </p:nvSpPr>
          <p:spPr>
            <a:xfrm>
              <a:off x="9829504" y="1842338"/>
              <a:ext cx="1439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911 Call record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9A22E7-4A4B-4F13-89A5-CAFA92DB09B6}"/>
              </a:ext>
            </a:extLst>
          </p:cNvPr>
          <p:cNvGrpSpPr/>
          <p:nvPr/>
        </p:nvGrpSpPr>
        <p:grpSpPr>
          <a:xfrm>
            <a:off x="2359329" y="4443145"/>
            <a:ext cx="2236433" cy="1572364"/>
            <a:chOff x="3356432" y="617697"/>
            <a:chExt cx="2690864" cy="16809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C878D1-8F63-4330-A712-484F45F2E0BA}"/>
                </a:ext>
              </a:extLst>
            </p:cNvPr>
            <p:cNvSpPr txBox="1"/>
            <p:nvPr/>
          </p:nvSpPr>
          <p:spPr>
            <a:xfrm>
              <a:off x="3356432" y="1744127"/>
              <a:ext cx="2690864" cy="55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Conversations with bystanders and victims</a:t>
              </a:r>
            </a:p>
          </p:txBody>
        </p:sp>
        <p:pic>
          <p:nvPicPr>
            <p:cNvPr id="14" name="Picture 13" descr="talking.jpg">
              <a:extLst>
                <a:ext uri="{FF2B5EF4-FFF2-40B4-BE49-F238E27FC236}">
                  <a16:creationId xmlns:a16="http://schemas.microsoft.com/office/drawing/2014/main" id="{3EF5B4F8-7BBD-4872-9359-676F007AA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813" y="617697"/>
              <a:ext cx="1984660" cy="115648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212331-8781-4E0F-8C2A-D7B0B95E95A9}"/>
              </a:ext>
            </a:extLst>
          </p:cNvPr>
          <p:cNvGrpSpPr/>
          <p:nvPr/>
        </p:nvGrpSpPr>
        <p:grpSpPr>
          <a:xfrm>
            <a:off x="2635578" y="2856250"/>
            <a:ext cx="1683936" cy="1364800"/>
            <a:chOff x="852416" y="610983"/>
            <a:chExt cx="2077217" cy="1637559"/>
          </a:xfrm>
        </p:grpSpPr>
        <p:pic>
          <p:nvPicPr>
            <p:cNvPr id="16" name="Picture 15" descr="radioCall.jpg">
              <a:extLst>
                <a:ext uri="{FF2B5EF4-FFF2-40B4-BE49-F238E27FC236}">
                  <a16:creationId xmlns:a16="http://schemas.microsoft.com/office/drawing/2014/main" id="{4C050F60-4CC9-40AF-A819-C8C48594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6" y="610983"/>
              <a:ext cx="2077217" cy="13813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86275-C3C5-4C43-A53A-394FBC2D7A96}"/>
                </a:ext>
              </a:extLst>
            </p:cNvPr>
            <p:cNvSpPr txBox="1"/>
            <p:nvPr/>
          </p:nvSpPr>
          <p:spPr>
            <a:xfrm>
              <a:off x="1129691" y="1909988"/>
              <a:ext cx="1359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EMS radio call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4E3CD-5C03-424B-B2CB-B20C3F01E143}"/>
              </a:ext>
            </a:extLst>
          </p:cNvPr>
          <p:cNvGrpSpPr/>
          <p:nvPr/>
        </p:nvGrpSpPr>
        <p:grpSpPr>
          <a:xfrm>
            <a:off x="7090540" y="928830"/>
            <a:ext cx="1731716" cy="1111280"/>
            <a:chOff x="6048862" y="1337234"/>
            <a:chExt cx="2812595" cy="16219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B0358F-FE0B-4D62-A5E4-9E217EE12B47}"/>
                </a:ext>
              </a:extLst>
            </p:cNvPr>
            <p:cNvSpPr txBox="1"/>
            <p:nvPr/>
          </p:nvSpPr>
          <p:spPr>
            <a:xfrm>
              <a:off x="6048862" y="2285375"/>
              <a:ext cx="2812595" cy="67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Medical history </a:t>
              </a:r>
            </a:p>
            <a:p>
              <a:pPr algn="ctr"/>
              <a:r>
                <a:rPr lang="en-US" sz="1200" dirty="0"/>
                <a:t>(EHR)</a:t>
              </a:r>
            </a:p>
          </p:txBody>
        </p:sp>
        <p:pic>
          <p:nvPicPr>
            <p:cNvPr id="20" name="Picture 19" descr="EHR.png">
              <a:extLst>
                <a:ext uri="{FF2B5EF4-FFF2-40B4-BE49-F238E27FC236}">
                  <a16:creationId xmlns:a16="http://schemas.microsoft.com/office/drawing/2014/main" id="{6947B7AA-C287-4970-95D1-B1CDE922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595" y="1337234"/>
              <a:ext cx="1316026" cy="94814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61A0B0-749D-4AFE-B6FF-476565C8CFC7}"/>
              </a:ext>
            </a:extLst>
          </p:cNvPr>
          <p:cNvGrpSpPr/>
          <p:nvPr/>
        </p:nvGrpSpPr>
        <p:grpSpPr>
          <a:xfrm>
            <a:off x="5182238" y="953471"/>
            <a:ext cx="770917" cy="1062446"/>
            <a:chOff x="860380" y="3015757"/>
            <a:chExt cx="1501336" cy="1859858"/>
          </a:xfrm>
        </p:grpSpPr>
        <p:pic>
          <p:nvPicPr>
            <p:cNvPr id="22" name="Picture 21" descr="emsLogo.jpg">
              <a:extLst>
                <a:ext uri="{FF2B5EF4-FFF2-40B4-BE49-F238E27FC236}">
                  <a16:creationId xmlns:a16="http://schemas.microsoft.com/office/drawing/2014/main" id="{BCD34637-FB08-46E4-88F7-8F3FF682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35" y="3015757"/>
              <a:ext cx="1168108" cy="116032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D72945-CA5C-48A5-88CA-01DCA9CE24F5}"/>
                </a:ext>
              </a:extLst>
            </p:cNvPr>
            <p:cNvSpPr txBox="1"/>
            <p:nvPr/>
          </p:nvSpPr>
          <p:spPr>
            <a:xfrm>
              <a:off x="860380" y="4067450"/>
              <a:ext cx="1501336" cy="808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1200" dirty="0"/>
                <a:t>EMS</a:t>
              </a:r>
              <a:r>
                <a:rPr lang="en-US" sz="1200" b="1" dirty="0"/>
                <a:t> </a:t>
              </a:r>
            </a:p>
            <a:p>
              <a:pPr lvl="0" algn="ctr"/>
              <a:r>
                <a:rPr lang="en-US" sz="1200" dirty="0"/>
                <a:t>Protocols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FE006B-9FFF-4E20-B477-4DC453536342}"/>
              </a:ext>
            </a:extLst>
          </p:cNvPr>
          <p:cNvGrpSpPr/>
          <p:nvPr/>
        </p:nvGrpSpPr>
        <p:grpSpPr>
          <a:xfrm>
            <a:off x="6166086" y="962458"/>
            <a:ext cx="1098772" cy="1070028"/>
            <a:chOff x="-2073252" y="2700524"/>
            <a:chExt cx="1886423" cy="1947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CA8700-0397-4901-9611-736378A28A1A}"/>
                </a:ext>
              </a:extLst>
            </p:cNvPr>
            <p:cNvSpPr txBox="1"/>
            <p:nvPr/>
          </p:nvSpPr>
          <p:spPr>
            <a:xfrm>
              <a:off x="-2073252" y="3807491"/>
              <a:ext cx="1886423" cy="8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Historical EMS Data</a:t>
              </a:r>
            </a:p>
          </p:txBody>
        </p:sp>
        <p:pic>
          <p:nvPicPr>
            <p:cNvPr id="26" name="Picture 25" descr="databaseLogo.png">
              <a:extLst>
                <a:ext uri="{FF2B5EF4-FFF2-40B4-BE49-F238E27FC236}">
                  <a16:creationId xmlns:a16="http://schemas.microsoft.com/office/drawing/2014/main" id="{D514CC95-B67E-47FB-991D-C2CE379D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6333" y="2700524"/>
              <a:ext cx="992583" cy="9925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721B57-D957-4F73-A0A4-514EEBA9A0AA}"/>
              </a:ext>
            </a:extLst>
          </p:cNvPr>
          <p:cNvGrpSpPr/>
          <p:nvPr/>
        </p:nvGrpSpPr>
        <p:grpSpPr>
          <a:xfrm>
            <a:off x="8815618" y="3907971"/>
            <a:ext cx="2315346" cy="1518369"/>
            <a:chOff x="7514005" y="4724797"/>
            <a:chExt cx="2322007" cy="14884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AD951F-CE49-40BC-B211-8B656BD83C6C}"/>
                </a:ext>
              </a:extLst>
            </p:cNvPr>
            <p:cNvSpPr txBox="1"/>
            <p:nvPr/>
          </p:nvSpPr>
          <p:spPr>
            <a:xfrm>
              <a:off x="7514005" y="5881359"/>
              <a:ext cx="2322007" cy="33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EMS Report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1B06F86-F16D-4CA7-AB7D-59ABFD07545A}"/>
                </a:ext>
              </a:extLst>
            </p:cNvPr>
            <p:cNvPicPr/>
            <p:nvPr/>
          </p:nvPicPr>
          <p:blipFill rotWithShape="1">
            <a:blip r:embed="rId11" cstate="print"/>
            <a:srcRect b="13547"/>
            <a:stretch/>
          </p:blipFill>
          <p:spPr>
            <a:xfrm>
              <a:off x="7717469" y="4724797"/>
              <a:ext cx="1986312" cy="1156562"/>
            </a:xfrm>
            <a:prstGeom prst="rect">
              <a:avLst/>
            </a:prstGeom>
          </p:spPr>
        </p:pic>
      </p:grpSp>
      <p:pic>
        <p:nvPicPr>
          <p:cNvPr id="5122" name="Picture 2" descr="Emergency Medical Services (EMS) | Inver Hills Community College">
            <a:extLst>
              <a:ext uri="{FF2B5EF4-FFF2-40B4-BE49-F238E27FC236}">
                <a16:creationId xmlns:a16="http://schemas.microsoft.com/office/drawing/2014/main" id="{EFE3B784-8D35-41C2-AE15-584392C3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76" y="1673748"/>
            <a:ext cx="1980614" cy="13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61FF8A-E392-4B2B-A915-31018FBB64BF}"/>
              </a:ext>
            </a:extLst>
          </p:cNvPr>
          <p:cNvSpPr txBox="1"/>
          <p:nvPr/>
        </p:nvSpPr>
        <p:spPr>
          <a:xfrm>
            <a:off x="8860010" y="2977961"/>
            <a:ext cx="231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EMS intervention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059865-AD46-4EC1-B761-D8C5584CAB71}"/>
              </a:ext>
            </a:extLst>
          </p:cNvPr>
          <p:cNvSpPr txBox="1"/>
          <p:nvPr/>
        </p:nvSpPr>
        <p:spPr>
          <a:xfrm>
            <a:off x="4514664" y="4406091"/>
            <a:ext cx="414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does an EMS unit arrive and operate</a:t>
            </a:r>
          </a:p>
        </p:txBody>
      </p:sp>
    </p:spTree>
    <p:extLst>
      <p:ext uri="{BB962C8B-B14F-4D97-AF65-F5344CB8AC3E}">
        <p14:creationId xmlns:p14="http://schemas.microsoft.com/office/powerpoint/2010/main" val="345927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2050" name="Picture 2" descr="Mt. Washington Fire &amp;amp; EMS service launches June 28 | whas11.com">
            <a:extLst>
              <a:ext uri="{FF2B5EF4-FFF2-40B4-BE49-F238E27FC236}">
                <a16:creationId xmlns:a16="http://schemas.microsoft.com/office/drawing/2014/main" id="{95A222CE-1CA3-4D70-9521-FFDEBB02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32" y="2308194"/>
            <a:ext cx="3759597" cy="211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5E8AF4C-FDD9-49D8-A295-9DAAAC4ECA78}"/>
              </a:ext>
            </a:extLst>
          </p:cNvPr>
          <p:cNvGrpSpPr/>
          <p:nvPr/>
        </p:nvGrpSpPr>
        <p:grpSpPr>
          <a:xfrm>
            <a:off x="2635578" y="1425912"/>
            <a:ext cx="1683936" cy="1158689"/>
            <a:chOff x="9627483" y="623176"/>
            <a:chExt cx="2032952" cy="1557716"/>
          </a:xfrm>
        </p:grpSpPr>
        <p:pic>
          <p:nvPicPr>
            <p:cNvPr id="9" name="Picture 8" descr="911call2.jpg">
              <a:extLst>
                <a:ext uri="{FF2B5EF4-FFF2-40B4-BE49-F238E27FC236}">
                  <a16:creationId xmlns:a16="http://schemas.microsoft.com/office/drawing/2014/main" id="{E80FFC9A-A59A-45BD-91B4-EDBB748541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" r="5304"/>
            <a:stretch/>
          </p:blipFill>
          <p:spPr>
            <a:xfrm>
              <a:off x="9627483" y="623176"/>
              <a:ext cx="2032952" cy="129005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0A1128-CB4A-4782-B57D-B029B6D47F49}"/>
                </a:ext>
              </a:extLst>
            </p:cNvPr>
            <p:cNvSpPr txBox="1"/>
            <p:nvPr/>
          </p:nvSpPr>
          <p:spPr>
            <a:xfrm>
              <a:off x="9829504" y="1842338"/>
              <a:ext cx="1439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911 Call record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9A22E7-4A4B-4F13-89A5-CAFA92DB09B6}"/>
              </a:ext>
            </a:extLst>
          </p:cNvPr>
          <p:cNvGrpSpPr/>
          <p:nvPr/>
        </p:nvGrpSpPr>
        <p:grpSpPr>
          <a:xfrm>
            <a:off x="2359329" y="4443145"/>
            <a:ext cx="2236433" cy="1572364"/>
            <a:chOff x="3356432" y="617697"/>
            <a:chExt cx="2690864" cy="16809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C878D1-8F63-4330-A712-484F45F2E0BA}"/>
                </a:ext>
              </a:extLst>
            </p:cNvPr>
            <p:cNvSpPr txBox="1"/>
            <p:nvPr/>
          </p:nvSpPr>
          <p:spPr>
            <a:xfrm>
              <a:off x="3356432" y="1744127"/>
              <a:ext cx="2690864" cy="554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Conversations with bystanders and victims</a:t>
              </a:r>
            </a:p>
          </p:txBody>
        </p:sp>
        <p:pic>
          <p:nvPicPr>
            <p:cNvPr id="14" name="Picture 13" descr="talking.jpg">
              <a:extLst>
                <a:ext uri="{FF2B5EF4-FFF2-40B4-BE49-F238E27FC236}">
                  <a16:creationId xmlns:a16="http://schemas.microsoft.com/office/drawing/2014/main" id="{3EF5B4F8-7BBD-4872-9359-676F007AA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813" y="617697"/>
              <a:ext cx="1984660" cy="1156481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212331-8781-4E0F-8C2A-D7B0B95E95A9}"/>
              </a:ext>
            </a:extLst>
          </p:cNvPr>
          <p:cNvGrpSpPr/>
          <p:nvPr/>
        </p:nvGrpSpPr>
        <p:grpSpPr>
          <a:xfrm>
            <a:off x="2635578" y="2856250"/>
            <a:ext cx="1683936" cy="1364800"/>
            <a:chOff x="852416" y="610983"/>
            <a:chExt cx="2077217" cy="1637559"/>
          </a:xfrm>
        </p:grpSpPr>
        <p:pic>
          <p:nvPicPr>
            <p:cNvPr id="16" name="Picture 15" descr="radioCall.jpg">
              <a:extLst>
                <a:ext uri="{FF2B5EF4-FFF2-40B4-BE49-F238E27FC236}">
                  <a16:creationId xmlns:a16="http://schemas.microsoft.com/office/drawing/2014/main" id="{4C050F60-4CC9-40AF-A819-C8C48594B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416" y="610983"/>
              <a:ext cx="2077217" cy="13813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386275-C3C5-4C43-A53A-394FBC2D7A96}"/>
                </a:ext>
              </a:extLst>
            </p:cNvPr>
            <p:cNvSpPr txBox="1"/>
            <p:nvPr/>
          </p:nvSpPr>
          <p:spPr>
            <a:xfrm>
              <a:off x="1129691" y="1909988"/>
              <a:ext cx="13594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EMS radio call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84E3CD-5C03-424B-B2CB-B20C3F01E143}"/>
              </a:ext>
            </a:extLst>
          </p:cNvPr>
          <p:cNvGrpSpPr/>
          <p:nvPr/>
        </p:nvGrpSpPr>
        <p:grpSpPr>
          <a:xfrm>
            <a:off x="7090540" y="928830"/>
            <a:ext cx="1731716" cy="1111280"/>
            <a:chOff x="6048862" y="1337234"/>
            <a:chExt cx="2812595" cy="16219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B0358F-FE0B-4D62-A5E4-9E217EE12B47}"/>
                </a:ext>
              </a:extLst>
            </p:cNvPr>
            <p:cNvSpPr txBox="1"/>
            <p:nvPr/>
          </p:nvSpPr>
          <p:spPr>
            <a:xfrm>
              <a:off x="6048862" y="2285375"/>
              <a:ext cx="2812595" cy="673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Medical history </a:t>
              </a:r>
            </a:p>
            <a:p>
              <a:pPr algn="ctr"/>
              <a:r>
                <a:rPr lang="en-US" sz="1200" dirty="0"/>
                <a:t>(EHR)</a:t>
              </a:r>
            </a:p>
          </p:txBody>
        </p:sp>
        <p:pic>
          <p:nvPicPr>
            <p:cNvPr id="20" name="Picture 19" descr="EHR.png">
              <a:extLst>
                <a:ext uri="{FF2B5EF4-FFF2-40B4-BE49-F238E27FC236}">
                  <a16:creationId xmlns:a16="http://schemas.microsoft.com/office/drawing/2014/main" id="{6947B7AA-C287-4970-95D1-B1CDE922B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7595" y="1337234"/>
              <a:ext cx="1316026" cy="94814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61A0B0-749D-4AFE-B6FF-476565C8CFC7}"/>
              </a:ext>
            </a:extLst>
          </p:cNvPr>
          <p:cNvGrpSpPr/>
          <p:nvPr/>
        </p:nvGrpSpPr>
        <p:grpSpPr>
          <a:xfrm>
            <a:off x="5182238" y="953471"/>
            <a:ext cx="770917" cy="1062446"/>
            <a:chOff x="860380" y="3015757"/>
            <a:chExt cx="1501336" cy="1859858"/>
          </a:xfrm>
        </p:grpSpPr>
        <p:pic>
          <p:nvPicPr>
            <p:cNvPr id="22" name="Picture 21" descr="emsLogo.jpg">
              <a:extLst>
                <a:ext uri="{FF2B5EF4-FFF2-40B4-BE49-F238E27FC236}">
                  <a16:creationId xmlns:a16="http://schemas.microsoft.com/office/drawing/2014/main" id="{BCD34637-FB08-46E4-88F7-8F3FF6827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335" y="3015757"/>
              <a:ext cx="1168108" cy="116032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D72945-CA5C-48A5-88CA-01DCA9CE24F5}"/>
                </a:ext>
              </a:extLst>
            </p:cNvPr>
            <p:cNvSpPr txBox="1"/>
            <p:nvPr/>
          </p:nvSpPr>
          <p:spPr>
            <a:xfrm>
              <a:off x="860380" y="4067450"/>
              <a:ext cx="1501336" cy="808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1200" dirty="0"/>
                <a:t>EMS</a:t>
              </a:r>
              <a:r>
                <a:rPr lang="en-US" sz="1200" b="1" dirty="0"/>
                <a:t> </a:t>
              </a:r>
            </a:p>
            <a:p>
              <a:pPr lvl="0" algn="ctr"/>
              <a:r>
                <a:rPr lang="en-US" sz="1200" dirty="0"/>
                <a:t>Protocols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FE006B-9FFF-4E20-B477-4DC453536342}"/>
              </a:ext>
            </a:extLst>
          </p:cNvPr>
          <p:cNvGrpSpPr/>
          <p:nvPr/>
        </p:nvGrpSpPr>
        <p:grpSpPr>
          <a:xfrm>
            <a:off x="6166086" y="962458"/>
            <a:ext cx="1098772" cy="1070028"/>
            <a:chOff x="-2073252" y="2700524"/>
            <a:chExt cx="1886423" cy="194700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0CA8700-0397-4901-9611-736378A28A1A}"/>
                </a:ext>
              </a:extLst>
            </p:cNvPr>
            <p:cNvSpPr txBox="1"/>
            <p:nvPr/>
          </p:nvSpPr>
          <p:spPr>
            <a:xfrm>
              <a:off x="-2073252" y="3807491"/>
              <a:ext cx="1886423" cy="84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Historical EMS Data</a:t>
              </a:r>
            </a:p>
          </p:txBody>
        </p:sp>
        <p:pic>
          <p:nvPicPr>
            <p:cNvPr id="26" name="Picture 25" descr="databaseLogo.png">
              <a:extLst>
                <a:ext uri="{FF2B5EF4-FFF2-40B4-BE49-F238E27FC236}">
                  <a16:creationId xmlns:a16="http://schemas.microsoft.com/office/drawing/2014/main" id="{D514CC95-B67E-47FB-991D-C2CE379D3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6333" y="2700524"/>
              <a:ext cx="992583" cy="9925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721B57-D957-4F73-A0A4-514EEBA9A0AA}"/>
              </a:ext>
            </a:extLst>
          </p:cNvPr>
          <p:cNvGrpSpPr/>
          <p:nvPr/>
        </p:nvGrpSpPr>
        <p:grpSpPr>
          <a:xfrm>
            <a:off x="8815618" y="3907971"/>
            <a:ext cx="2315346" cy="1518369"/>
            <a:chOff x="7514005" y="4724797"/>
            <a:chExt cx="2322007" cy="14884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4AD951F-CE49-40BC-B211-8B656BD83C6C}"/>
                </a:ext>
              </a:extLst>
            </p:cNvPr>
            <p:cNvSpPr txBox="1"/>
            <p:nvPr/>
          </p:nvSpPr>
          <p:spPr>
            <a:xfrm>
              <a:off x="7514005" y="5881359"/>
              <a:ext cx="2322007" cy="331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EMS Report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1B06F86-F16D-4CA7-AB7D-59ABFD07545A}"/>
                </a:ext>
              </a:extLst>
            </p:cNvPr>
            <p:cNvPicPr/>
            <p:nvPr/>
          </p:nvPicPr>
          <p:blipFill rotWithShape="1">
            <a:blip r:embed="rId11" cstate="print"/>
            <a:srcRect b="13547"/>
            <a:stretch/>
          </p:blipFill>
          <p:spPr>
            <a:xfrm>
              <a:off x="7717469" y="4724797"/>
              <a:ext cx="1986312" cy="1156562"/>
            </a:xfrm>
            <a:prstGeom prst="rect">
              <a:avLst/>
            </a:prstGeom>
          </p:spPr>
        </p:pic>
      </p:grpSp>
      <p:pic>
        <p:nvPicPr>
          <p:cNvPr id="5122" name="Picture 2" descr="Emergency Medical Services (EMS) | Inver Hills Community College">
            <a:extLst>
              <a:ext uri="{FF2B5EF4-FFF2-40B4-BE49-F238E27FC236}">
                <a16:creationId xmlns:a16="http://schemas.microsoft.com/office/drawing/2014/main" id="{EFE3B784-8D35-41C2-AE15-584392C3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76" y="1673748"/>
            <a:ext cx="1980614" cy="130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61FF8A-E392-4B2B-A915-31018FBB64BF}"/>
              </a:ext>
            </a:extLst>
          </p:cNvPr>
          <p:cNvSpPr txBox="1"/>
          <p:nvPr/>
        </p:nvSpPr>
        <p:spPr>
          <a:xfrm>
            <a:off x="8860010" y="2977961"/>
            <a:ext cx="231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EMS intervention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CF828D-38C5-41C0-BF78-D1DA4CC53103}"/>
              </a:ext>
            </a:extLst>
          </p:cNvPr>
          <p:cNvSpPr/>
          <p:nvPr/>
        </p:nvSpPr>
        <p:spPr>
          <a:xfrm>
            <a:off x="2359329" y="1194764"/>
            <a:ext cx="2142983" cy="499297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E07155C-013C-4969-A023-CA66F39F6BB0}"/>
              </a:ext>
            </a:extLst>
          </p:cNvPr>
          <p:cNvSpPr/>
          <p:nvPr/>
        </p:nvSpPr>
        <p:spPr>
          <a:xfrm rot="16200000">
            <a:off x="6110305" y="-387411"/>
            <a:ext cx="1370364" cy="363022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4475042-EDB0-4D9F-B792-E41AC11778C4}"/>
              </a:ext>
            </a:extLst>
          </p:cNvPr>
          <p:cNvSpPr/>
          <p:nvPr/>
        </p:nvSpPr>
        <p:spPr>
          <a:xfrm>
            <a:off x="8849612" y="1194764"/>
            <a:ext cx="2278712" cy="499297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946E68-8977-4C97-8118-1FC14726C552}"/>
              </a:ext>
            </a:extLst>
          </p:cNvPr>
          <p:cNvSpPr txBox="1"/>
          <p:nvPr/>
        </p:nvSpPr>
        <p:spPr>
          <a:xfrm>
            <a:off x="4867483" y="4826176"/>
            <a:ext cx="373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Information Overload !!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FA670532-44C6-411A-BB07-D18AAFE60884}"/>
              </a:ext>
            </a:extLst>
          </p:cNvPr>
          <p:cNvSpPr txBox="1">
            <a:spLocks/>
          </p:cNvSpPr>
          <p:nvPr/>
        </p:nvSpPr>
        <p:spPr>
          <a:xfrm>
            <a:off x="4978345" y="5367610"/>
            <a:ext cx="4166520" cy="962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sz="1800" dirty="0"/>
              <a:t>Collecting, analyzing, prioritizing</a:t>
            </a:r>
          </a:p>
          <a:p>
            <a:pPr marL="0">
              <a:spcBef>
                <a:spcPts val="0"/>
              </a:spcBef>
            </a:pPr>
            <a:r>
              <a:rPr lang="en-US" sz="1800" dirty="0"/>
              <a:t>Summarizing information</a:t>
            </a:r>
          </a:p>
          <a:p>
            <a:pPr marL="0">
              <a:spcBef>
                <a:spcPts val="0"/>
              </a:spcBef>
            </a:pPr>
            <a:r>
              <a:rPr lang="en-US" sz="1800" dirty="0"/>
              <a:t>Decision making and execution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D618E7-28EB-4662-A4B0-542AA7D7F45F}"/>
              </a:ext>
            </a:extLst>
          </p:cNvPr>
          <p:cNvSpPr txBox="1"/>
          <p:nvPr/>
        </p:nvSpPr>
        <p:spPr>
          <a:xfrm>
            <a:off x="1505351" y="6559968"/>
            <a:ext cx="4152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*Slide Idea courtesy- Towards Cognitive Assistants in Emergency Medical response (PSCR 2020)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6FCF97-EC4A-4545-BAFF-B86B5356160B}"/>
              </a:ext>
            </a:extLst>
          </p:cNvPr>
          <p:cNvSpPr txBox="1"/>
          <p:nvPr/>
        </p:nvSpPr>
        <p:spPr>
          <a:xfrm>
            <a:off x="4514664" y="4406091"/>
            <a:ext cx="414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does an EMS unit arrive and operate</a:t>
            </a:r>
          </a:p>
        </p:txBody>
      </p:sp>
    </p:spTree>
    <p:extLst>
      <p:ext uri="{BB962C8B-B14F-4D97-AF65-F5344CB8AC3E}">
        <p14:creationId xmlns:p14="http://schemas.microsoft.com/office/powerpoint/2010/main" val="175374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8194" name="Picture 2" descr="4 Amazing Ways AI Personal Assistants Impact Your Business | Iterators">
            <a:extLst>
              <a:ext uri="{FF2B5EF4-FFF2-40B4-BE49-F238E27FC236}">
                <a16:creationId xmlns:a16="http://schemas.microsoft.com/office/drawing/2014/main" id="{91EF4BD2-E736-4642-BABA-835F5542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22" y="3761668"/>
            <a:ext cx="4744375" cy="23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8A7FBC-070E-4482-BEBA-6881623713F7}"/>
              </a:ext>
            </a:extLst>
          </p:cNvPr>
          <p:cNvSpPr txBox="1"/>
          <p:nvPr/>
        </p:nvSpPr>
        <p:spPr>
          <a:xfrm>
            <a:off x="3002201" y="4131916"/>
            <a:ext cx="2900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Is it possible to develop an automated assistant for EMS providers to better prepare them for the scene and provide help during the scene?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A5FFA65-4538-4298-98D7-45FCE9E265F8}"/>
              </a:ext>
            </a:extLst>
          </p:cNvPr>
          <p:cNvSpPr/>
          <p:nvPr/>
        </p:nvSpPr>
        <p:spPr>
          <a:xfrm rot="16200000">
            <a:off x="3417972" y="3394133"/>
            <a:ext cx="1935333" cy="3258107"/>
          </a:xfrm>
          <a:prstGeom prst="wedgeRectCallou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99570-B628-42C8-A02D-F3FD19A096E1}"/>
              </a:ext>
            </a:extLst>
          </p:cNvPr>
          <p:cNvSpPr txBox="1"/>
          <p:nvPr/>
        </p:nvSpPr>
        <p:spPr>
          <a:xfrm>
            <a:off x="1970843" y="6585465"/>
            <a:ext cx="9632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latin typeface="Arial" panose="020B0604020202020204" pitchFamily="34" charset="0"/>
              </a:rPr>
              <a:t>*</a:t>
            </a:r>
            <a:r>
              <a:rPr lang="en-US" sz="500" b="0" i="0" dirty="0">
                <a:effectLst/>
                <a:latin typeface="Arial" panose="020B0604020202020204" pitchFamily="34" charset="0"/>
              </a:rPr>
              <a:t> Bonnie F Daily, James W Bishop, Robert Steiner, et al.2007. The mediating role of EMS teamwork as it pertains to HR factors and perceived environmental performance. Journal of Applied Business Research (JABR)23, 1 (2007).</a:t>
            </a:r>
          </a:p>
          <a:p>
            <a:r>
              <a:rPr lang="en-US" sz="500" dirty="0">
                <a:latin typeface="Arial" panose="020B0604020202020204" pitchFamily="34" charset="0"/>
              </a:rPr>
              <a:t>* </a:t>
            </a:r>
            <a:r>
              <a:rPr lang="en-US" sz="500" b="0" i="0" dirty="0">
                <a:effectLst/>
                <a:latin typeface="Arial" panose="020B0604020202020204" pitchFamily="34" charset="0"/>
              </a:rPr>
              <a:t>Charles N </a:t>
            </a:r>
            <a:r>
              <a:rPr lang="en-US" sz="500" b="0" i="0" dirty="0" err="1">
                <a:effectLst/>
                <a:latin typeface="Arial" panose="020B0604020202020204" pitchFamily="34" charset="0"/>
              </a:rPr>
              <a:t>Pozner</a:t>
            </a:r>
            <a:r>
              <a:rPr lang="en-US" sz="500" b="0" i="0" dirty="0">
                <a:effectLst/>
                <a:latin typeface="Arial" panose="020B0604020202020204" pitchFamily="34" charset="0"/>
              </a:rPr>
              <a:t>, Richard Zane, Stephen J Nelson, and Michael Levine. 2004. International EMS systems: the United States: past, present, and future.Resuscitation60, 3 (2004), 239–244.</a:t>
            </a:r>
            <a:endParaRPr lang="en-US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A37876-DB85-426F-9A24-BB366D08710B}"/>
              </a:ext>
            </a:extLst>
          </p:cNvPr>
          <p:cNvSpPr txBox="1"/>
          <p:nvPr/>
        </p:nvSpPr>
        <p:spPr>
          <a:xfrm>
            <a:off x="2148396" y="1518081"/>
            <a:ext cx="9277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Work under tremendous pressure and stressed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time sensitive, safety-critical interventions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Some interventions are life-critical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Documentation process is human-memory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Previous research*suggests an automated decision support and training platform in EMS will be very helpful.</a:t>
            </a:r>
          </a:p>
        </p:txBody>
      </p:sp>
    </p:spTree>
    <p:extLst>
      <p:ext uri="{BB962C8B-B14F-4D97-AF65-F5344CB8AC3E}">
        <p14:creationId xmlns:p14="http://schemas.microsoft.com/office/powerpoint/2010/main" val="265384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Problem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2148396" y="1518081"/>
            <a:ext cx="92771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 can we gather information to provide cognitive assistance to EMS providers?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what kind of equipment may be used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additional cost of data collection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/>
              <a:t>no interruption in regular activity for the providers</a:t>
            </a:r>
          </a:p>
          <a:p>
            <a:pPr lvl="1"/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pic>
        <p:nvPicPr>
          <p:cNvPr id="11266" name="Picture 2" descr="Motorola Solutions Featured Accessories Chrouch Motorola Two Way Radio  Dealer Grand Rapids Saranac Mecosta Michigan Chrouch Communications, Inc.">
            <a:extLst>
              <a:ext uri="{FF2B5EF4-FFF2-40B4-BE49-F238E27FC236}">
                <a16:creationId xmlns:a16="http://schemas.microsoft.com/office/drawing/2014/main" id="{B3F765FD-771E-40FF-8E3B-BA9A18A27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13" y="4131987"/>
            <a:ext cx="3216087" cy="19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ounty firefighters use video for training, public awareness - News -  vvdailypress.com - Victorville, CA">
            <a:extLst>
              <a:ext uri="{FF2B5EF4-FFF2-40B4-BE49-F238E27FC236}">
                <a16:creationId xmlns:a16="http://schemas.microsoft.com/office/drawing/2014/main" id="{75A893E1-C165-4A7A-8A5E-6D050FD3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20" y="4131805"/>
            <a:ext cx="2766060" cy="191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4F33176-6C93-4E13-8059-B9B54585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420" y="4131987"/>
            <a:ext cx="3176646" cy="19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Brief Review of the Past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2148396" y="1518081"/>
            <a:ext cx="92771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</a:rPr>
              <a:t>First cognitive assistant for providing real-time interactive feedback </a:t>
            </a:r>
            <a:r>
              <a:rPr lang="en-US" sz="2200" dirty="0"/>
              <a:t>to multiple EMS providers, and automate post-scene documentation</a:t>
            </a:r>
            <a:endParaRPr lang="en-US" sz="22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developed protocol and data-driven, responder-specific approach to provide feedback</a:t>
            </a:r>
            <a:r>
              <a:rPr lang="en-US" sz="2200" i="1" dirty="0"/>
              <a:t> [IMACS]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an NLP based system to address formal documentation or reporting of critical information for patients in multi-responder EMS scene </a:t>
            </a:r>
            <a:r>
              <a:rPr lang="en-US" sz="2200" i="1" dirty="0"/>
              <a:t>[GRACE]</a:t>
            </a:r>
          </a:p>
          <a:p>
            <a:pPr lvl="1"/>
            <a:endParaRPr lang="en-US" sz="22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9953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2148396" y="1518081"/>
            <a:ext cx="92771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i="0" u="none" strike="noStrike" dirty="0">
                <a:solidFill>
                  <a:srgbClr val="000000"/>
                </a:solidFill>
                <a:effectLst/>
              </a:rPr>
              <a:t>First multimodal cognitive assistant for hand activity monitoring and automated post-scene documentation for </a:t>
            </a:r>
            <a:r>
              <a:rPr lang="en-US" sz="2200" dirty="0"/>
              <a:t>EMS</a:t>
            </a:r>
            <a:endParaRPr lang="en-US" sz="2200" b="0" i="0" u="none" strike="noStrike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post-scene analysis on quality of CPR using conversational audio data and a hybrid deep neural network on smartwatch-based sensor data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F4012A6-3008-4592-B97E-6F6BA8AA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</p:spTree>
    <p:extLst>
      <p:ext uri="{BB962C8B-B14F-4D97-AF65-F5344CB8AC3E}">
        <p14:creationId xmlns:p14="http://schemas.microsoft.com/office/powerpoint/2010/main" val="51590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3" y="1050471"/>
            <a:ext cx="1371600" cy="5715000"/>
          </a:xfrm>
          <a:solidFill>
            <a:srgbClr val="F57E1B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C:\Users\Md.AbuSayeed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9" y="0"/>
            <a:ext cx="1259328" cy="101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68497" y="1279071"/>
            <a:ext cx="9037468" cy="490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6E8EF-B2D5-4DFA-A8B6-358BDC76A645}"/>
              </a:ext>
            </a:extLst>
          </p:cNvPr>
          <p:cNvSpPr txBox="1"/>
          <p:nvPr/>
        </p:nvSpPr>
        <p:spPr>
          <a:xfrm>
            <a:off x="2148396" y="1518081"/>
            <a:ext cx="92771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A</a:t>
            </a:r>
            <a:r>
              <a:rPr lang="en-US" sz="2200" b="0" i="0" u="none" strike="noStrike" dirty="0">
                <a:solidFill>
                  <a:srgbClr val="000000"/>
                </a:solidFill>
                <a:effectLst/>
              </a:rPr>
              <a:t> multimodal cognitive assistant for providing real-time visual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protocol and data-driven, responder-specific approach to provide feedback</a:t>
            </a:r>
            <a:endParaRPr lang="en-US" sz="2200" i="1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/>
              <a:t>augmented context sensing by combining EMS concept based visual image and conversational audio data</a:t>
            </a:r>
            <a:endParaRPr lang="en-US" sz="2200" i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9A7DCD-1961-43DC-9852-7573894C9754}"/>
              </a:ext>
            </a:extLst>
          </p:cNvPr>
          <p:cNvSpPr txBox="1">
            <a:spLocks/>
          </p:cNvSpPr>
          <p:nvPr/>
        </p:nvSpPr>
        <p:spPr>
          <a:xfrm>
            <a:off x="61493" y="1069353"/>
            <a:ext cx="1371600" cy="5715000"/>
          </a:xfrm>
          <a:prstGeom prst="rect">
            <a:avLst/>
          </a:prstGeom>
          <a:solidFill>
            <a:srgbClr val="F57E1B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b="1" dirty="0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1D3E4F43-EBA1-4C44-9C53-19CD9669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497" y="190310"/>
            <a:ext cx="7711490" cy="1004454"/>
          </a:xfrm>
        </p:spPr>
        <p:txBody>
          <a:bodyPr/>
          <a:lstStyle/>
          <a:p>
            <a:r>
              <a:rPr lang="en-US" dirty="0"/>
              <a:t>Ongoing Work</a:t>
            </a:r>
          </a:p>
        </p:txBody>
      </p:sp>
    </p:spTree>
    <p:extLst>
      <p:ext uri="{BB962C8B-B14F-4D97-AF65-F5344CB8AC3E}">
        <p14:creationId xmlns:p14="http://schemas.microsoft.com/office/powerpoint/2010/main" val="1979440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1143</Words>
  <Application>Microsoft Office PowerPoint</Application>
  <PresentationFormat>Widescreen</PresentationFormat>
  <Paragraphs>241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Courier New</vt:lpstr>
      <vt:lpstr>Wingdings</vt:lpstr>
      <vt:lpstr>Office Theme</vt:lpstr>
      <vt:lpstr>Context Aware Augmented Reality for Cognitive Assistance in Emergency Medical Services </vt:lpstr>
      <vt:lpstr>Outline</vt:lpstr>
      <vt:lpstr>Motivation</vt:lpstr>
      <vt:lpstr>Motivation</vt:lpstr>
      <vt:lpstr>Motivation</vt:lpstr>
      <vt:lpstr>Problem Overview</vt:lpstr>
      <vt:lpstr>Brief Review of the Past Work</vt:lpstr>
      <vt:lpstr>Ongoing Work</vt:lpstr>
      <vt:lpstr>Ongoing Work</vt:lpstr>
      <vt:lpstr>Ongoing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Cognitive Assistant Systems for Emergency Response &amp;  Context Aware Augmented Reality for Cognitive Assistance in Emergency Medical Services </dc:title>
  <dc:creator>mir6zw</dc:creator>
  <cp:lastModifiedBy>mir6zw</cp:lastModifiedBy>
  <cp:revision>115</cp:revision>
  <dcterms:created xsi:type="dcterms:W3CDTF">2022-03-07T15:48:03Z</dcterms:created>
  <dcterms:modified xsi:type="dcterms:W3CDTF">2022-03-16T15:47:53Z</dcterms:modified>
</cp:coreProperties>
</file>