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52f28ea8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11a52f28ea8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everyone, My name is Arif, I am am PhD Student at University of Virginia. I will be presenting some ongoing developments and ideas of my research for the project </a:t>
            </a:r>
            <a:r>
              <a:rPr b="1"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Context Aware Augmented Reality for Cognitive Assistance in Emergency Medical Services.</a:t>
            </a:r>
            <a:endParaRPr/>
          </a:p>
        </p:txBody>
      </p:sp>
      <p:sp>
        <p:nvSpPr>
          <p:cNvPr id="53" name="Google Shape;53;g11a52f28ea8_0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a52f28ea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a52f28ea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a52f28ea8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a52f28ea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a52f28ea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1a52f28ea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a52f28ea8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a52f28ea8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King LTS-D -  used for oral intubation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a52f28ea8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a52f28ea8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Syringe - barrel, plunger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dd468fe2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1dd468fe2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1a52f28ea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1a52f28ea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a52f28ea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a52f28ea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a52f28ea8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1a52f28ea8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a52f28ea8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a52f28ea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a52f28ea8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a52f28ea8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a52f28e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a52f28e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a52f28ea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1a52f28ea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a52f28ea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a52f28ea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gif"/><Relationship Id="rId4" Type="http://schemas.openxmlformats.org/officeDocument/2006/relationships/image" Target="../media/image19.gif"/><Relationship Id="rId5" Type="http://schemas.openxmlformats.org/officeDocument/2006/relationships/image" Target="../media/image13.gif"/><Relationship Id="rId6" Type="http://schemas.openxmlformats.org/officeDocument/2006/relationships/image" Target="../media/image14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495600" y="994526"/>
            <a:ext cx="8152800" cy="8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b="1" lang="en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Use of Augmented Reality (Smart Glasses) to aid first responders</a:t>
            </a:r>
            <a:endParaRPr b="1" sz="2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631459" y="2170386"/>
            <a:ext cx="7881000" cy="14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100">
              <a:solidFill>
                <a:srgbClr val="00206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91304"/>
              <a:buNone/>
            </a:pPr>
            <a:r>
              <a:rPr lang="en" sz="2300">
                <a:solidFill>
                  <a:srgbClr val="002060"/>
                </a:solidFill>
              </a:rPr>
              <a:t>PIs: Homa Alemzadeh (ECE), John Stankovic (CS), Ronald Williams (ECE)</a:t>
            </a:r>
            <a:endParaRPr sz="23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78260"/>
              <a:buNone/>
            </a:pPr>
            <a:r>
              <a:rPr lang="en" sz="2300">
                <a:solidFill>
                  <a:srgbClr val="002060"/>
                </a:solidFill>
              </a:rPr>
              <a:t>Presented by: Lahiru Nuwan</a:t>
            </a:r>
            <a:endParaRPr sz="23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100">
              <a:solidFill>
                <a:srgbClr val="00206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>
              <a:solidFill>
                <a:srgbClr val="002060"/>
              </a:solidFill>
            </a:endParaRPr>
          </a:p>
        </p:txBody>
      </p:sp>
      <p:grpSp>
        <p:nvGrpSpPr>
          <p:cNvPr id="57" name="Google Shape;57;p13"/>
          <p:cNvGrpSpPr/>
          <p:nvPr/>
        </p:nvGrpSpPr>
        <p:grpSpPr>
          <a:xfrm>
            <a:off x="3064029" y="3673079"/>
            <a:ext cx="3313859" cy="1060869"/>
            <a:chOff x="3322767" y="4476501"/>
            <a:chExt cx="5286105" cy="1618411"/>
          </a:xfrm>
        </p:grpSpPr>
        <p:pic>
          <p:nvPicPr>
            <p:cNvPr id="58" name="Google Shape;58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22767" y="4590955"/>
              <a:ext cx="3654558" cy="1380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90461" y="4476501"/>
              <a:ext cx="1618411" cy="16184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311700" y="445025"/>
            <a:ext cx="35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 pose recognition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5525" y="217177"/>
            <a:ext cx="3531901" cy="470914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311700" y="2181750"/>
            <a:ext cx="4571700" cy="10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Works in real time 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No GPU needed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Gives 3D coordinates of detected keypoints 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Can detect 2 hands at the same time</a:t>
            </a:r>
            <a:endParaRPr/>
          </a:p>
        </p:txBody>
      </p:sp>
      <p:sp>
        <p:nvSpPr>
          <p:cNvPr id="144" name="Google Shape;144;p22"/>
          <p:cNvSpPr txBox="1"/>
          <p:nvPr/>
        </p:nvSpPr>
        <p:spPr>
          <a:xfrm>
            <a:off x="577650" y="12440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Google Media Pipe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Detected hand keypoints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08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9075" y="203775"/>
            <a:ext cx="2703825" cy="48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087" y="809875"/>
            <a:ext cx="2746875" cy="20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600" y="809874"/>
            <a:ext cx="3662500" cy="20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425" y="3100700"/>
            <a:ext cx="3362200" cy="18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3750" y="3098887"/>
            <a:ext cx="3362200" cy="1894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>
            <p:ph type="title"/>
          </p:nvPr>
        </p:nvSpPr>
        <p:spPr>
          <a:xfrm>
            <a:off x="237475" y="237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Modelling deformation of objects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 of the deformation model</a:t>
            </a:r>
            <a:endParaRPr/>
          </a:p>
        </p:txBody>
      </p:sp>
      <p:sp>
        <p:nvSpPr>
          <p:cNvPr id="170" name="Google Shape;170;p26"/>
          <p:cNvSpPr txBox="1"/>
          <p:nvPr>
            <p:ph idx="1" type="body"/>
          </p:nvPr>
        </p:nvSpPr>
        <p:spPr>
          <a:xfrm>
            <a:off x="311700" y="1152475"/>
            <a:ext cx="8520600" cy="26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Know when and how much the plunger of the syringe is retracted/advanced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Check if the balloon of the King LTS-D is inflated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Deformation of pressure cuff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 to quantify these deformations from watching videos in an unsupervised manner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>
            <p:ph type="title"/>
          </p:nvPr>
        </p:nvSpPr>
        <p:spPr>
          <a:xfrm>
            <a:off x="3344550" y="1491400"/>
            <a:ext cx="245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Thank you</a:t>
            </a:r>
            <a:endParaRPr sz="2820"/>
          </a:p>
        </p:txBody>
      </p:sp>
      <p:grpSp>
        <p:nvGrpSpPr>
          <p:cNvPr id="176" name="Google Shape;176;p27"/>
          <p:cNvGrpSpPr/>
          <p:nvPr/>
        </p:nvGrpSpPr>
        <p:grpSpPr>
          <a:xfrm>
            <a:off x="2915066" y="2815829"/>
            <a:ext cx="3313859" cy="1060869"/>
            <a:chOff x="3322767" y="4476501"/>
            <a:chExt cx="5286105" cy="1618411"/>
          </a:xfrm>
        </p:grpSpPr>
        <p:pic>
          <p:nvPicPr>
            <p:cNvPr id="177" name="Google Shape;177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22767" y="4590955"/>
              <a:ext cx="3654558" cy="1380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90461" y="4476501"/>
              <a:ext cx="1618411" cy="16184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streaming from glasses to computer</a:t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825" y="1693425"/>
            <a:ext cx="3106251" cy="16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7434275" y="2303275"/>
            <a:ext cx="9768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</a:t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4187675" y="2195588"/>
            <a:ext cx="2276700" cy="6156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Android </a:t>
            </a:r>
            <a:r>
              <a:rPr lang="en"/>
              <a:t>Debugging</a:t>
            </a:r>
            <a:r>
              <a:rPr lang="en"/>
              <a:t> Bridge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TCP</a:t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632400" y="3794375"/>
            <a:ext cx="160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Vuzix M4000</a:t>
            </a:r>
            <a:endParaRPr/>
          </a:p>
        </p:txBody>
      </p:sp>
      <p:cxnSp>
        <p:nvCxnSpPr>
          <p:cNvPr id="69" name="Google Shape;69;p14"/>
          <p:cNvCxnSpPr>
            <a:stCxn id="65" idx="3"/>
            <a:endCxn id="67" idx="1"/>
          </p:cNvCxnSpPr>
          <p:nvPr/>
        </p:nvCxnSpPr>
        <p:spPr>
          <a:xfrm>
            <a:off x="3371076" y="2503387"/>
            <a:ext cx="816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" name="Google Shape;70;p14"/>
          <p:cNvCxnSpPr>
            <a:stCxn id="67" idx="3"/>
            <a:endCxn id="66" idx="1"/>
          </p:cNvCxnSpPr>
          <p:nvPr/>
        </p:nvCxnSpPr>
        <p:spPr>
          <a:xfrm>
            <a:off x="6464375" y="2503388"/>
            <a:ext cx="969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streaming from glasses to computer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3771000" y="1201550"/>
            <a:ext cx="1602000" cy="400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Vuzix M4000</a:t>
            </a:r>
            <a:endParaRPr/>
          </a:p>
        </p:txBody>
      </p:sp>
      <p:grpSp>
        <p:nvGrpSpPr>
          <p:cNvPr id="77" name="Google Shape;77;p15"/>
          <p:cNvGrpSpPr/>
          <p:nvPr/>
        </p:nvGrpSpPr>
        <p:grpSpPr>
          <a:xfrm>
            <a:off x="815050" y="2841713"/>
            <a:ext cx="1335000" cy="1519338"/>
            <a:chOff x="815050" y="2841713"/>
            <a:chExt cx="1335000" cy="1519338"/>
          </a:xfrm>
        </p:grpSpPr>
        <p:sp>
          <p:nvSpPr>
            <p:cNvPr id="78" name="Google Shape;78;p15"/>
            <p:cNvSpPr txBox="1"/>
            <p:nvPr/>
          </p:nvSpPr>
          <p:spPr>
            <a:xfrm>
              <a:off x="815050" y="3960850"/>
              <a:ext cx="1335000" cy="4002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Live stream</a:t>
              </a:r>
              <a:endParaRPr/>
            </a:p>
          </p:txBody>
        </p:sp>
        <p:cxnSp>
          <p:nvCxnSpPr>
            <p:cNvPr id="79" name="Google Shape;79;p15"/>
            <p:cNvCxnSpPr>
              <a:stCxn id="80" idx="2"/>
              <a:endCxn id="78" idx="0"/>
            </p:cNvCxnSpPr>
            <p:nvPr/>
          </p:nvCxnSpPr>
          <p:spPr>
            <a:xfrm>
              <a:off x="1482550" y="2841713"/>
              <a:ext cx="0" cy="11190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81" name="Google Shape;81;p15"/>
          <p:cNvGrpSpPr/>
          <p:nvPr/>
        </p:nvGrpSpPr>
        <p:grpSpPr>
          <a:xfrm>
            <a:off x="1482550" y="2833438"/>
            <a:ext cx="5813675" cy="1354112"/>
            <a:chOff x="1482550" y="2833438"/>
            <a:chExt cx="5813675" cy="1354112"/>
          </a:xfrm>
        </p:grpSpPr>
        <p:sp>
          <p:nvSpPr>
            <p:cNvPr id="82" name="Google Shape;82;p15"/>
            <p:cNvSpPr txBox="1"/>
            <p:nvPr/>
          </p:nvSpPr>
          <p:spPr>
            <a:xfrm>
              <a:off x="3904500" y="3787350"/>
              <a:ext cx="1335000" cy="4002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Save as files</a:t>
              </a:r>
              <a:endParaRPr/>
            </a:p>
          </p:txBody>
        </p:sp>
        <p:cxnSp>
          <p:nvCxnSpPr>
            <p:cNvPr id="83" name="Google Shape;83;p15"/>
            <p:cNvCxnSpPr>
              <a:stCxn id="80" idx="2"/>
              <a:endCxn id="82" idx="1"/>
            </p:cNvCxnSpPr>
            <p:nvPr/>
          </p:nvCxnSpPr>
          <p:spPr>
            <a:xfrm>
              <a:off x="1482550" y="2841713"/>
              <a:ext cx="2421900" cy="1145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4" name="Google Shape;84;p15"/>
            <p:cNvCxnSpPr>
              <a:stCxn id="85" idx="2"/>
              <a:endCxn id="82" idx="0"/>
            </p:cNvCxnSpPr>
            <p:nvPr/>
          </p:nvCxnSpPr>
          <p:spPr>
            <a:xfrm>
              <a:off x="4572000" y="2833438"/>
              <a:ext cx="0" cy="9540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6" name="Google Shape;86;p15"/>
            <p:cNvCxnSpPr>
              <a:stCxn id="87" idx="2"/>
              <a:endCxn id="82" idx="3"/>
            </p:cNvCxnSpPr>
            <p:nvPr/>
          </p:nvCxnSpPr>
          <p:spPr>
            <a:xfrm flipH="1">
              <a:off x="5239425" y="3057275"/>
              <a:ext cx="2056800" cy="930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88" name="Google Shape;88;p15"/>
          <p:cNvGrpSpPr/>
          <p:nvPr/>
        </p:nvGrpSpPr>
        <p:grpSpPr>
          <a:xfrm>
            <a:off x="463750" y="1601750"/>
            <a:ext cx="4108250" cy="1239963"/>
            <a:chOff x="463750" y="1601750"/>
            <a:chExt cx="4108250" cy="1239963"/>
          </a:xfrm>
        </p:grpSpPr>
        <p:sp>
          <p:nvSpPr>
            <p:cNvPr id="80" name="Google Shape;80;p15"/>
            <p:cNvSpPr txBox="1"/>
            <p:nvPr/>
          </p:nvSpPr>
          <p:spPr>
            <a:xfrm>
              <a:off x="463750" y="2441513"/>
              <a:ext cx="2037600" cy="400200"/>
            </a:xfrm>
            <a:prstGeom prst="rect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Video from camera</a:t>
              </a:r>
              <a:endParaRPr/>
            </a:p>
          </p:txBody>
        </p:sp>
        <p:cxnSp>
          <p:nvCxnSpPr>
            <p:cNvPr id="89" name="Google Shape;89;p15"/>
            <p:cNvCxnSpPr>
              <a:stCxn id="76" idx="2"/>
              <a:endCxn id="80" idx="0"/>
            </p:cNvCxnSpPr>
            <p:nvPr/>
          </p:nvCxnSpPr>
          <p:spPr>
            <a:xfrm rot="5400000">
              <a:off x="2607450" y="476900"/>
              <a:ext cx="839700" cy="3089400"/>
            </a:xfrm>
            <a:prstGeom prst="bentConnector3">
              <a:avLst>
                <a:gd fmla="val 31836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90" name="Google Shape;90;p15"/>
          <p:cNvGrpSpPr/>
          <p:nvPr/>
        </p:nvGrpSpPr>
        <p:grpSpPr>
          <a:xfrm>
            <a:off x="3553200" y="1601750"/>
            <a:ext cx="2037600" cy="1231688"/>
            <a:chOff x="3553200" y="1435824"/>
            <a:chExt cx="2037600" cy="1231688"/>
          </a:xfrm>
        </p:grpSpPr>
        <p:sp>
          <p:nvSpPr>
            <p:cNvPr id="85" name="Google Shape;85;p15"/>
            <p:cNvSpPr txBox="1"/>
            <p:nvPr/>
          </p:nvSpPr>
          <p:spPr>
            <a:xfrm>
              <a:off x="3553200" y="2267313"/>
              <a:ext cx="2037600" cy="4002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Audio from Mic</a:t>
              </a:r>
              <a:endParaRPr/>
            </a:p>
          </p:txBody>
        </p:sp>
        <p:cxnSp>
          <p:nvCxnSpPr>
            <p:cNvPr id="91" name="Google Shape;91;p15"/>
            <p:cNvCxnSpPr>
              <a:stCxn id="76" idx="2"/>
              <a:endCxn id="85" idx="0"/>
            </p:cNvCxnSpPr>
            <p:nvPr/>
          </p:nvCxnSpPr>
          <p:spPr>
            <a:xfrm flipH="1" rot="-5400000">
              <a:off x="4156500" y="1851324"/>
              <a:ext cx="831600" cy="600"/>
            </a:xfrm>
            <a:prstGeom prst="bentConnector3">
              <a:avLst>
                <a:gd fmla="val 49993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4572000" y="1601750"/>
            <a:ext cx="3743025" cy="1455525"/>
            <a:chOff x="4572000" y="1601750"/>
            <a:chExt cx="3743025" cy="1455525"/>
          </a:xfrm>
        </p:grpSpPr>
        <p:sp>
          <p:nvSpPr>
            <p:cNvPr id="87" name="Google Shape;87;p15"/>
            <p:cNvSpPr txBox="1"/>
            <p:nvPr/>
          </p:nvSpPr>
          <p:spPr>
            <a:xfrm>
              <a:off x="6277425" y="2225975"/>
              <a:ext cx="2037600" cy="831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Sensor data from accelerometers + gyroscopes</a:t>
              </a:r>
              <a:endParaRPr/>
            </a:p>
          </p:txBody>
        </p:sp>
        <p:cxnSp>
          <p:nvCxnSpPr>
            <p:cNvPr id="93" name="Google Shape;93;p15"/>
            <p:cNvCxnSpPr>
              <a:stCxn id="76" idx="2"/>
              <a:endCxn id="87" idx="0"/>
            </p:cNvCxnSpPr>
            <p:nvPr/>
          </p:nvCxnSpPr>
          <p:spPr>
            <a:xfrm flipH="1" rot="-5400000">
              <a:off x="5622000" y="551750"/>
              <a:ext cx="624300" cy="2724300"/>
            </a:xfrm>
            <a:prstGeom prst="bentConnector3">
              <a:avLst>
                <a:gd fmla="val 43300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 range of the smart glasses</a:t>
            </a:r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777" y="1172289"/>
            <a:ext cx="5853299" cy="32790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178175" y="1832125"/>
            <a:ext cx="2934600" cy="16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Can cover the hands and the patient chest area when the wearer is looking at their hands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Body pose recognition</a:t>
            </a:r>
            <a:endParaRPr/>
          </a:p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311700" y="1152475"/>
            <a:ext cx="2934600" cy="29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Google Media Pipe</a:t>
            </a:r>
            <a:endParaRPr u="sng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BlazePose models are used in Media Pipe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Alpha pose - can recognize multiple people at the same frame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Media Pipe - just one person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100" y="1208863"/>
            <a:ext cx="5209101" cy="27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3991200" y="3963025"/>
            <a:ext cx="48411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Comparison with other models designed for real time performance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Detected body keypoints</a:t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750" y="1017725"/>
            <a:ext cx="7562507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Body pose recognition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800" y="299727"/>
            <a:ext cx="2552825" cy="454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0" y="1986750"/>
            <a:ext cx="48393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Works in real time 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No GPU needed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Estimates some of the occluded parts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Gives 3D coordinates of detected keypoints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0"/>
          <p:cNvPicPr preferRelativeResize="0"/>
          <p:nvPr/>
        </p:nvPicPr>
        <p:blipFill rotWithShape="1">
          <a:blip r:embed="rId3">
            <a:alphaModFix/>
          </a:blip>
          <a:srcRect b="0" l="13887" r="39820" t="0"/>
          <a:stretch/>
        </p:blipFill>
        <p:spPr>
          <a:xfrm>
            <a:off x="6190156" y="421350"/>
            <a:ext cx="1985430" cy="32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8412" y="421338"/>
            <a:ext cx="4288950" cy="321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1443600" y="4082575"/>
            <a:ext cx="6256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Works when only a part of the body is visible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4687" y="1092838"/>
            <a:ext cx="2218376" cy="295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5674" y="1134860"/>
            <a:ext cx="2868650" cy="28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124" y="1092838"/>
            <a:ext cx="2218376" cy="295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1738725" y="4166900"/>
            <a:ext cx="6256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Provides 3D coordinates of identified keypoints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