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95" r:id="rId2"/>
    <p:sldId id="597" r:id="rId3"/>
    <p:sldId id="586" r:id="rId4"/>
    <p:sldId id="598" r:id="rId5"/>
    <p:sldId id="589" r:id="rId6"/>
    <p:sldId id="552" r:id="rId7"/>
    <p:sldId id="553" r:id="rId8"/>
    <p:sldId id="554" r:id="rId9"/>
    <p:sldId id="555" r:id="rId10"/>
    <p:sldId id="556" r:id="rId11"/>
    <p:sldId id="595" r:id="rId12"/>
    <p:sldId id="557" r:id="rId13"/>
    <p:sldId id="596" r:id="rId14"/>
    <p:sldId id="5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00"/>
    <a:srgbClr val="0000FF"/>
    <a:srgbClr val="00FDFF"/>
    <a:srgbClr val="FF2F92"/>
    <a:srgbClr val="00FA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/>
    <p:restoredTop sz="77599"/>
  </p:normalViewPr>
  <p:slideViewPr>
    <p:cSldViewPr snapToGrid="0" snapToObjects="1">
      <p:cViewPr varScale="1">
        <p:scale>
          <a:sx n="86" d="100"/>
          <a:sy n="86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D304E-46DC-0848-9A43-BB839BEA169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6027-50FB-994F-972B-AD3359EF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6027-50FB-994F-972B-AD3359EF0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3F31-0210-5543-864D-6D558C5B5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3F4CB-E5FA-4C49-B7EC-3B0FC5B97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ED14-7EE6-674B-8DF3-A115A8B8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B3B6-885B-7E46-A9E3-08CF82CC1E42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13CA-4137-EB48-9DB3-AAE0DCD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12F9A-1612-B74B-A377-BDAEEC22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2468-8164-114A-AF9E-7DFD9DDA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AB7A7-85AD-F443-9C71-320D559CF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E299B-0B46-5546-A515-8CB91DB3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487F-9416-604A-A4CA-C37E09CD3C11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032C-01E5-684D-9444-C3D771FE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2DFF-15CC-C744-80F8-D83D9A05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EFDFC-314C-B240-BD2B-668AD0EAF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F29E-422E-154A-AD56-8784BF504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EC8F-565F-E34E-8B27-6055E80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75BB-04B7-3B45-B43A-4FF60CA71AB1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8AD3D-3669-F34A-9B6E-FFB5A991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6FD6-DB1C-514E-86EB-00BE0EA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F836-C17C-A144-B5ED-10571FEC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7381-F857-5E47-A06C-148A0DAB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F1A9-ECF7-BE49-AC8F-04956FA7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15E7-F0F6-5344-B02B-6B5BFDFC1B9D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7572-ADFB-2C40-87B4-09BE870A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74F7-6F5D-5C47-AB73-90080738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6B87-9397-3041-948E-283F3E09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9BAE-7DA7-2B4A-8B54-2AB29DDEE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84D4-C9CD-EB44-AE6F-AF38E24D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CE17-9041-AA4B-B8DD-185FF710B064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2A4AD-1694-014F-A507-E6483721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7B33-A19D-A240-9F72-2E589E18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FD37-74E5-1C42-A26F-4917423A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084D5-3CC6-1A4E-91CA-C2DAEA2E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E4929-8F7C-F046-B631-616A83AD2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41C72-E0AE-3244-8DC7-C44ECDC8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432-04CA-9D47-9C60-BC5AAD12D15E}" type="datetime1">
              <a:rPr lang="en-GB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DAF6F-BBA2-AB4E-B0AF-F4CC343D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0195E-4E6E-0F42-ADEA-DA44F5F6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395F-9191-4447-9A94-169EDE23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E25F8-47BA-6345-8EFF-14EACBF6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5A9-0DD8-2D42-8186-4E84775B3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A2167-7679-8641-BE98-CF437EE47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8CD6A-28C8-AA44-9E5D-24E5BF7B6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42F63-F7CA-3C4B-8F5C-90600ECF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3AB7-24D7-9649-96A5-8347765202D3}" type="datetime1">
              <a:rPr lang="en-GB" smtClean="0"/>
              <a:t>16/03/2022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37F4D-4F53-F34B-9474-FA1E39C2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5A0EB-264A-EB40-8B30-347B3576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1BF1-BF92-674E-9E46-6C54D15B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85FC4-9EE3-4644-97A2-241B758E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B79D-103D-3E4B-9823-535BD6FCABC1}" type="datetime1">
              <a:rPr lang="en-GB" smtClean="0"/>
              <a:t>16/03/2022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40103-38B7-2D46-83EF-ECF6EB8E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77E77-D40B-3549-A163-A8BB7F00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825B4-E741-6443-9517-A26C17BC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3141-C6ED-504A-8D2A-864F61B9EB07}" type="datetime1">
              <a:rPr lang="en-GB" smtClean="0"/>
              <a:t>16/03/2022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ADC8-195F-354B-BB64-57B4E5C1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CE51-604C-4347-AAE4-92A47FAE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76C1-0085-F94B-B57D-C980A55E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092F-EB19-5D4E-BAF3-76AA6123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60C59-47E0-7749-9C67-6481D291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661C2-5354-F945-8625-157F3967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6D28-7E20-A34D-B485-CFA5E24507CE}" type="datetime1">
              <a:rPr lang="en-GB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2AEDA-37C2-1C42-9EED-4B3E3AC4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22900-9ED5-B342-BB8B-862D2641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313E-0968-D943-AB3D-A7140BF2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384CB-A85A-2446-BA01-FB27D3709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AFE5C-9438-C04D-98EB-343A202B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3D1BD-F4E6-084C-966B-DCDBEE4B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9F9D-E837-1F4C-AC13-CE4254DA6B26}" type="datetime1">
              <a:rPr lang="en-GB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09EA9-39FA-924F-B725-1292019C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720ED-53B9-B441-91ED-4DDDBAD1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CD45B-64B8-E442-9241-75E285EB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80ED-669C-E94C-A548-A309507F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655F8-8F8F-6A4B-B4BB-3277C40D0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EB5B-2BCC-3341-A181-B5B99B664FFB}" type="datetime1">
              <a:rPr lang="en-GB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1C6F-820B-0C45-B412-419423EC2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32907-8D1C-9F4E-B187-7F8843403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D6A7-057C-C044-8FF1-1AD4663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82FB-9F0B-E148-B53E-AC0DAD85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Two-sided Data-driven UWB Error Mitigation for Indoor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6C807-BDF3-DB4B-B4E1-AE49F5F7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4B1C-CF3A-8944-BF91-0BDE9C9A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Proposed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BFA95-3C50-0B4F-BDBC-BA99F94A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87F83-143D-0441-8F19-C47D19FE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086" y="2177066"/>
            <a:ext cx="3503468" cy="1406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EBA6B-6E01-6D41-BCE1-17B034370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982" y="2181662"/>
            <a:ext cx="3781136" cy="1402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E8D99-5171-7A46-BB3F-25DB6840D51A}"/>
              </a:ext>
            </a:extLst>
          </p:cNvPr>
          <p:cNvSpPr txBox="1"/>
          <p:nvPr/>
        </p:nvSpPr>
        <p:spPr>
          <a:xfrm>
            <a:off x="2036195" y="3705141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FMCIR (2 or 3 CIR)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DF660-E422-D84F-93D9-AE2C336C4ECB}"/>
              </a:ext>
            </a:extLst>
          </p:cNvPr>
          <p:cNvSpPr txBox="1"/>
          <p:nvPr/>
        </p:nvSpPr>
        <p:spPr>
          <a:xfrm>
            <a:off x="8011429" y="370514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WMCIR (3-CIR)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049E8-C549-C04D-8563-7A9DF2C27CA0}"/>
              </a:ext>
            </a:extLst>
          </p:cNvPr>
          <p:cNvSpPr txBox="1"/>
          <p:nvPr/>
        </p:nvSpPr>
        <p:spPr>
          <a:xfrm>
            <a:off x="2984885" y="6424390"/>
            <a:ext cx="641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FMCIR: Fused Multi CIR                         WMCIR: Weighted Multi CIR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4B593-5EB9-D44C-9F6E-0272331AF7F6}"/>
              </a:ext>
            </a:extLst>
          </p:cNvPr>
          <p:cNvSpPr txBox="1"/>
          <p:nvPr/>
        </p:nvSpPr>
        <p:spPr>
          <a:xfrm>
            <a:off x="2362766" y="1671907"/>
            <a:ext cx="746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Combine multiple CIRs in a transaction for error mitigation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7D8BF-3221-B047-96D0-7481D5D85527}"/>
              </a:ext>
            </a:extLst>
          </p:cNvPr>
          <p:cNvSpPr txBox="1"/>
          <p:nvPr/>
        </p:nvSpPr>
        <p:spPr>
          <a:xfrm>
            <a:off x="7325872" y="4116255"/>
            <a:ext cx="37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 is obtained from the prior knowledge of protocol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548D8-488E-2345-928A-AB32A889824D}"/>
              </a:ext>
            </a:extLst>
          </p:cNvPr>
          <p:cNvSpPr txBox="1"/>
          <p:nvPr/>
        </p:nvSpPr>
        <p:spPr>
          <a:xfrm>
            <a:off x="10032644" y="3145958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34FCC-6FF5-164C-98C7-728BE26A5ECB}"/>
              </a:ext>
            </a:extLst>
          </p:cNvPr>
          <p:cNvSpPr txBox="1"/>
          <p:nvPr/>
        </p:nvSpPr>
        <p:spPr>
          <a:xfrm>
            <a:off x="1560484" y="4506934"/>
            <a:ext cx="8268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Assumption: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UWB nodes can execute the neural network, or it can transmit the CIR to a processing node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 UWB nodes use the widely used double-sided two-way ranging scheme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6342-EB48-6B48-91F4-B75C72D5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3B10-7BD0-664A-88D5-0062D137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D30D5-D9BA-0F4A-AAC4-65A6F10EF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488" y="1383118"/>
            <a:ext cx="2102853" cy="165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14556-4611-2640-A8CA-95F7A5B0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189" y="3479365"/>
            <a:ext cx="2194152" cy="1644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229DED-CA92-7348-AD11-7259A622AEC4}"/>
              </a:ext>
            </a:extLst>
          </p:cNvPr>
          <p:cNvSpPr txBox="1"/>
          <p:nvPr/>
        </p:nvSpPr>
        <p:spPr>
          <a:xfrm>
            <a:off x="1893909" y="5182068"/>
            <a:ext cx="5793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dots: Anchor positions in train-set</a:t>
            </a:r>
          </a:p>
          <a:p>
            <a:r>
              <a:rPr lang="en-US" sz="2400" dirty="0">
                <a:solidFill>
                  <a:srgbClr val="0432FF"/>
                </a:solidFill>
              </a:rPr>
              <a:t>Blue</a:t>
            </a:r>
            <a:r>
              <a:rPr lang="en-US" sz="2400" dirty="0"/>
              <a:t> dots: Anchor positions in test-set</a:t>
            </a:r>
          </a:p>
          <a:p>
            <a:r>
              <a:rPr lang="en-US" sz="2400" dirty="0"/>
              <a:t>Shaded area: Tag’s free movements</a:t>
            </a:r>
          </a:p>
          <a:p>
            <a:r>
              <a:rPr lang="en-US" sz="2400" dirty="0"/>
              <a:t>A sample: {</a:t>
            </a:r>
            <a:r>
              <a:rPr lang="en-US" sz="2400" dirty="0" err="1"/>
              <a:t>poll_CIR</a:t>
            </a:r>
            <a:r>
              <a:rPr lang="en-US" sz="2400" dirty="0"/>
              <a:t>, </a:t>
            </a:r>
            <a:r>
              <a:rPr lang="en-US" sz="2400" dirty="0" err="1"/>
              <a:t>response_CIR</a:t>
            </a:r>
            <a:r>
              <a:rPr lang="en-US" sz="2400" dirty="0"/>
              <a:t>, </a:t>
            </a:r>
            <a:r>
              <a:rPr lang="en-US" sz="2400" dirty="0" err="1"/>
              <a:t>final_CIR</a:t>
            </a:r>
            <a:r>
              <a:rPr lang="en-US" sz="2400" dirty="0"/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6FDA-24B9-8C40-A426-8938ABDBE153}"/>
              </a:ext>
            </a:extLst>
          </p:cNvPr>
          <p:cNvSpPr txBox="1"/>
          <p:nvPr/>
        </p:nvSpPr>
        <p:spPr>
          <a:xfrm>
            <a:off x="7622429" y="3010024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Range errors in train-set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96AFB-8168-5D4A-A8C3-09A151E88990}"/>
              </a:ext>
            </a:extLst>
          </p:cNvPr>
          <p:cNvSpPr txBox="1"/>
          <p:nvPr/>
        </p:nvSpPr>
        <p:spPr>
          <a:xfrm>
            <a:off x="7633580" y="5089528"/>
            <a:ext cx="260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Range errors in test-set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FE0C5-E929-E544-B09C-E9203BF6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14" y="1556617"/>
            <a:ext cx="4665012" cy="37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9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532A-EC50-FF4E-B0EB-925B1CD4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Compare different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33C52-51F3-2D4A-A2E8-5B00CFCB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5C08F-E422-6E4D-87EB-ACB65C2D62F0}"/>
              </a:ext>
            </a:extLst>
          </p:cNvPr>
          <p:cNvSpPr txBox="1"/>
          <p:nvPr/>
        </p:nvSpPr>
        <p:spPr>
          <a:xfrm>
            <a:off x="1238588" y="5420062"/>
            <a:ext cx="9413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Using 2 CIRs from both side </a:t>
            </a:r>
            <a:r>
              <a:rPr lang="en-US" sz="2400" dirty="0">
                <a:solidFill>
                  <a:srgbClr val="0000FF"/>
                </a:solidFill>
              </a:rPr>
              <a:t>(◀︎)</a:t>
            </a:r>
            <a:r>
              <a:rPr lang="en-US" sz="2400" dirty="0"/>
              <a:t> significantly improves the performance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Using all 3 CIRs </a:t>
            </a:r>
            <a:r>
              <a:rPr lang="en-US" sz="2400" dirty="0">
                <a:solidFill>
                  <a:srgbClr val="00B050"/>
                </a:solidFill>
              </a:rPr>
              <a:t>(◀︎)</a:t>
            </a:r>
            <a:r>
              <a:rPr lang="en-US" sz="2400" dirty="0"/>
              <a:t> further reduces up to 45% range error vs. SOTA </a:t>
            </a:r>
            <a:r>
              <a:rPr lang="en-US" sz="2400" dirty="0">
                <a:solidFill>
                  <a:srgbClr val="FF0000"/>
                </a:solidFill>
              </a:rPr>
              <a:t>(◀︎)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AC21E-0847-E248-AFBA-17E737A5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91" y="1332647"/>
            <a:ext cx="5017426" cy="379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9A1B65-F3B7-0A44-B436-DC3014113DF4}"/>
              </a:ext>
            </a:extLst>
          </p:cNvPr>
          <p:cNvSpPr txBox="1"/>
          <p:nvPr/>
        </p:nvSpPr>
        <p:spPr>
          <a:xfrm>
            <a:off x="4846454" y="6356350"/>
            <a:ext cx="219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SOTA: State of the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D5E81-1549-4042-83B3-A5CD18FD1762}"/>
              </a:ext>
            </a:extLst>
          </p:cNvPr>
          <p:cNvSpPr txBox="1"/>
          <p:nvPr/>
        </p:nvSpPr>
        <p:spPr>
          <a:xfrm>
            <a:off x="8610600" y="132135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◀︎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BCF31-8D58-B447-B27F-EB9E30D335E9}"/>
              </a:ext>
            </a:extLst>
          </p:cNvPr>
          <p:cNvSpPr txBox="1"/>
          <p:nvPr/>
        </p:nvSpPr>
        <p:spPr>
          <a:xfrm>
            <a:off x="8610600" y="253323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◀︎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A27A9-5D7B-5F45-AAD2-746A9CBC91AB}"/>
              </a:ext>
            </a:extLst>
          </p:cNvPr>
          <p:cNvSpPr txBox="1"/>
          <p:nvPr/>
        </p:nvSpPr>
        <p:spPr>
          <a:xfrm>
            <a:off x="8610600" y="286642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◀︎</a:t>
            </a:r>
          </a:p>
        </p:txBody>
      </p:sp>
    </p:spTree>
    <p:extLst>
      <p:ext uri="{BB962C8B-B14F-4D97-AF65-F5344CB8AC3E}">
        <p14:creationId xmlns:p14="http://schemas.microsoft.com/office/powerpoint/2010/main" val="45957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0CBE-97AE-B240-8B9A-9293EABF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mitigation for </a:t>
            </a:r>
            <a:r>
              <a:rPr lang="en-US" dirty="0" err="1"/>
              <a:t>mmWave</a:t>
            </a:r>
            <a:r>
              <a:rPr lang="en-US" dirty="0"/>
              <a:t>-IMU odometer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71D46-E3B7-5E45-B7CA-E07D09A1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76D28-BB37-0347-9AA5-A46781E81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9" y="1646818"/>
            <a:ext cx="5465445" cy="423756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ED6C249-BC4F-A34C-B60E-5BD668DD8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60" y="1659790"/>
            <a:ext cx="1538787" cy="4161746"/>
          </a:xfrm>
          <a:prstGeom prst="rect">
            <a:avLst/>
          </a:prstGeom>
        </p:spPr>
      </p:pic>
      <p:pic>
        <p:nvPicPr>
          <p:cNvPr id="10" name="Google Shape;552;p83">
            <a:extLst>
              <a:ext uri="{FF2B5EF4-FFF2-40B4-BE49-F238E27FC236}">
                <a16:creationId xmlns:a16="http://schemas.microsoft.com/office/drawing/2014/main" id="{11FDADF4-092B-A942-AF43-9B8681ABA0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2965" t="31791" b="22635"/>
          <a:stretch/>
        </p:blipFill>
        <p:spPr>
          <a:xfrm>
            <a:off x="7643903" y="5144274"/>
            <a:ext cx="1041853" cy="66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A9EE09C8-0629-094F-ADFD-DA8CB5095ED9}"/>
              </a:ext>
            </a:extLst>
          </p:cNvPr>
          <p:cNvSpPr/>
          <p:nvPr/>
        </p:nvSpPr>
        <p:spPr>
          <a:xfrm>
            <a:off x="7587615" y="2319803"/>
            <a:ext cx="1154430" cy="401002"/>
          </a:xfrm>
          <a:prstGeom prst="borderCallout1">
            <a:avLst>
              <a:gd name="adj1" fmla="val 50104"/>
              <a:gd name="adj2" fmla="val 578"/>
              <a:gd name="adj3" fmla="val 86847"/>
              <a:gd name="adj4" fmla="val -2744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UWB Tag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3D22A46C-FEBB-3249-BDEB-A2AC7146EC16}"/>
              </a:ext>
            </a:extLst>
          </p:cNvPr>
          <p:cNvSpPr/>
          <p:nvPr/>
        </p:nvSpPr>
        <p:spPr>
          <a:xfrm>
            <a:off x="7587615" y="3197601"/>
            <a:ext cx="1154430" cy="401002"/>
          </a:xfrm>
          <a:prstGeom prst="borderCallout1">
            <a:avLst>
              <a:gd name="adj1" fmla="val 50104"/>
              <a:gd name="adj2" fmla="val 578"/>
              <a:gd name="adj3" fmla="val 86847"/>
              <a:gd name="adj4" fmla="val -2744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Lidar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C7708005-7CC4-844A-B5AD-97940F40C458}"/>
              </a:ext>
            </a:extLst>
          </p:cNvPr>
          <p:cNvSpPr/>
          <p:nvPr/>
        </p:nvSpPr>
        <p:spPr>
          <a:xfrm>
            <a:off x="7579133" y="3809582"/>
            <a:ext cx="1154430" cy="578569"/>
          </a:xfrm>
          <a:prstGeom prst="borderCallout1">
            <a:avLst>
              <a:gd name="adj1" fmla="val 50104"/>
              <a:gd name="adj2" fmla="val 578"/>
              <a:gd name="adj3" fmla="val 119951"/>
              <a:gd name="adj4" fmla="val -2942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mmWave</a:t>
            </a:r>
            <a:r>
              <a:rPr lang="en-US" dirty="0">
                <a:solidFill>
                  <a:schemeClr val="tx1"/>
                </a:solidFill>
              </a:rPr>
              <a:t> Radar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7EADA-8A4F-7147-81A9-A3D80352D02A}"/>
              </a:ext>
            </a:extLst>
          </p:cNvPr>
          <p:cNvSpPr txBox="1"/>
          <p:nvPr/>
        </p:nvSpPr>
        <p:spPr>
          <a:xfrm>
            <a:off x="7871319" y="485539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273E1E-9A4B-5343-A17D-936C285EDEE3}"/>
              </a:ext>
            </a:extLst>
          </p:cNvPr>
          <p:cNvCxnSpPr>
            <a:endCxn id="10" idx="1"/>
          </p:cNvCxnSpPr>
          <p:nvPr/>
        </p:nvCxnSpPr>
        <p:spPr>
          <a:xfrm>
            <a:off x="7349490" y="4855396"/>
            <a:ext cx="294413" cy="6215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1215EA-CB86-C048-9815-4209A38B4D92}"/>
              </a:ext>
            </a:extLst>
          </p:cNvPr>
          <p:cNvSpPr txBox="1"/>
          <p:nvPr/>
        </p:nvSpPr>
        <p:spPr>
          <a:xfrm>
            <a:off x="2454968" y="5840514"/>
            <a:ext cx="545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WMCIR </a:t>
            </a:r>
            <a:r>
              <a:rPr lang="en-US" sz="2400"/>
              <a:t>significantly reduces </a:t>
            </a:r>
            <a:r>
              <a:rPr lang="en-US" sz="2400" dirty="0"/>
              <a:t>drift effect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Outperforming SOTA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D421F3-CE6C-7843-8F26-B6DA50037A0D}"/>
              </a:ext>
            </a:extLst>
          </p:cNvPr>
          <p:cNvSpPr txBox="1"/>
          <p:nvPr/>
        </p:nvSpPr>
        <p:spPr>
          <a:xfrm>
            <a:off x="8799013" y="1646818"/>
            <a:ext cx="3039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odometer (</a:t>
            </a:r>
            <a:r>
              <a:rPr lang="en-US" sz="2400" dirty="0" err="1"/>
              <a:t>MilliEgo</a:t>
            </a:r>
            <a:r>
              <a:rPr lang="en-US" sz="2400" dirty="0"/>
              <a:t>): </a:t>
            </a:r>
            <a:r>
              <a:rPr lang="en-US" sz="2400" dirty="0" err="1"/>
              <a:t>mmWave</a:t>
            </a:r>
            <a:r>
              <a:rPr lang="en-US" sz="2400" dirty="0"/>
              <a:t> radar and IMU for trajectory estimation</a:t>
            </a:r>
          </a:p>
        </p:txBody>
      </p:sp>
    </p:spTree>
    <p:extLst>
      <p:ext uri="{BB962C8B-B14F-4D97-AF65-F5344CB8AC3E}">
        <p14:creationId xmlns:p14="http://schemas.microsoft.com/office/powerpoint/2010/main" val="197748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4250-190E-3042-B03E-519D18ED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2B587-0E1F-D445-8573-B704FAE9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3E4E7-F561-4543-907F-87E052D9B3C1}"/>
              </a:ext>
            </a:extLst>
          </p:cNvPr>
          <p:cNvSpPr txBox="1"/>
          <p:nvPr/>
        </p:nvSpPr>
        <p:spPr>
          <a:xfrm>
            <a:off x="1536569" y="1989056"/>
            <a:ext cx="934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Systematic studies of efficient uses of CIRs for UWB error mitigation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Proposed two multi-CIR data-driven approaches that outperform SOTA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Created a transaction-level synchronized CIR dataset</a:t>
            </a:r>
          </a:p>
        </p:txBody>
      </p:sp>
      <p:pic>
        <p:nvPicPr>
          <p:cNvPr id="5" name="Picture 2" descr="dji drone mavic mini for Sale OFF 70%">
            <a:extLst>
              <a:ext uri="{FF2B5EF4-FFF2-40B4-BE49-F238E27FC236}">
                <a16:creationId xmlns:a16="http://schemas.microsoft.com/office/drawing/2014/main" id="{9AE224AB-7A8C-0045-BE79-D1B88041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31046" r="12924" b="37106"/>
          <a:stretch/>
        </p:blipFill>
        <p:spPr bwMode="auto">
          <a:xfrm>
            <a:off x="2067393" y="4060548"/>
            <a:ext cx="547323" cy="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ji drone mavic mini for Sale OFF 70%">
            <a:extLst>
              <a:ext uri="{FF2B5EF4-FFF2-40B4-BE49-F238E27FC236}">
                <a16:creationId xmlns:a16="http://schemas.microsoft.com/office/drawing/2014/main" id="{ED1ED356-5F79-5743-96B0-5942237DD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31046" r="12924" b="37106"/>
          <a:stretch/>
        </p:blipFill>
        <p:spPr bwMode="auto">
          <a:xfrm>
            <a:off x="3263213" y="4507062"/>
            <a:ext cx="547323" cy="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ji drone mavic mini for Sale OFF 70%">
            <a:extLst>
              <a:ext uri="{FF2B5EF4-FFF2-40B4-BE49-F238E27FC236}">
                <a16:creationId xmlns:a16="http://schemas.microsoft.com/office/drawing/2014/main" id="{EDD2CFD4-D02E-7B42-B8AF-A5C933157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31046" r="12924" b="37106"/>
          <a:stretch/>
        </p:blipFill>
        <p:spPr bwMode="auto">
          <a:xfrm>
            <a:off x="3082592" y="3668616"/>
            <a:ext cx="547323" cy="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ji drone mavic mini for Sale OFF 70%">
            <a:extLst>
              <a:ext uri="{FF2B5EF4-FFF2-40B4-BE49-F238E27FC236}">
                <a16:creationId xmlns:a16="http://schemas.microsoft.com/office/drawing/2014/main" id="{A7ACC787-10A1-9944-AD54-15B3618D1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31046" r="12924" b="37106"/>
          <a:stretch/>
        </p:blipFill>
        <p:spPr bwMode="auto">
          <a:xfrm>
            <a:off x="4997824" y="3924620"/>
            <a:ext cx="547323" cy="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B5E82C-3FCC-4945-9642-8697AB3314B7}"/>
              </a:ext>
            </a:extLst>
          </p:cNvPr>
          <p:cNvSpPr/>
          <p:nvPr/>
        </p:nvSpPr>
        <p:spPr>
          <a:xfrm>
            <a:off x="4116938" y="4159688"/>
            <a:ext cx="135928" cy="135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EF49F-4921-0648-AF46-46D68F41DBE9}"/>
              </a:ext>
            </a:extLst>
          </p:cNvPr>
          <p:cNvCxnSpPr>
            <a:stCxn id="9" idx="6"/>
            <a:endCxn id="8" idx="1"/>
          </p:cNvCxnSpPr>
          <p:nvPr/>
        </p:nvCxnSpPr>
        <p:spPr>
          <a:xfrm flipV="1">
            <a:off x="4252866" y="4042154"/>
            <a:ext cx="744958" cy="18549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40BB37-0CED-F64A-83DE-D4D38814098D}"/>
              </a:ext>
            </a:extLst>
          </p:cNvPr>
          <p:cNvCxnSpPr>
            <a:stCxn id="9" idx="1"/>
            <a:endCxn id="7" idx="2"/>
          </p:cNvCxnSpPr>
          <p:nvPr/>
        </p:nvCxnSpPr>
        <p:spPr>
          <a:xfrm flipH="1" flipV="1">
            <a:off x="3356254" y="3903684"/>
            <a:ext cx="780590" cy="27591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86CDA-34D2-A748-B033-D7A768246E1D}"/>
              </a:ext>
            </a:extLst>
          </p:cNvPr>
          <p:cNvCxnSpPr>
            <a:stCxn id="9" idx="2"/>
            <a:endCxn id="5" idx="3"/>
          </p:cNvCxnSpPr>
          <p:nvPr/>
        </p:nvCxnSpPr>
        <p:spPr>
          <a:xfrm flipH="1" flipV="1">
            <a:off x="2614716" y="4178082"/>
            <a:ext cx="1502222" cy="4957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ABB78F-3DAB-4E4F-A73B-1BCD4855EC5B}"/>
              </a:ext>
            </a:extLst>
          </p:cNvPr>
          <p:cNvCxnSpPr>
            <a:stCxn id="9" idx="3"/>
            <a:endCxn id="6" idx="0"/>
          </p:cNvCxnSpPr>
          <p:nvPr/>
        </p:nvCxnSpPr>
        <p:spPr>
          <a:xfrm flipH="1">
            <a:off x="3536875" y="4275710"/>
            <a:ext cx="599969" cy="23135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50DD94-8A46-D64F-98E6-8CF0F726F5F7}"/>
              </a:ext>
            </a:extLst>
          </p:cNvPr>
          <p:cNvSpPr txBox="1"/>
          <p:nvPr/>
        </p:nvSpPr>
        <p:spPr>
          <a:xfrm>
            <a:off x="6460760" y="3668616"/>
            <a:ext cx="412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 direction: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Drones used as anchors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Drone formation as an input</a:t>
            </a:r>
          </a:p>
        </p:txBody>
      </p:sp>
    </p:spTree>
    <p:extLst>
      <p:ext uri="{BB962C8B-B14F-4D97-AF65-F5344CB8AC3E}">
        <p14:creationId xmlns:p14="http://schemas.microsoft.com/office/powerpoint/2010/main" val="105504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660E-F4F9-A641-B6AE-AC4CD2C7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First responders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AD3D2-DEBA-254A-ABF7-A753BF39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57EBB-68E7-1340-B73C-917BE3D4936E}"/>
              </a:ext>
            </a:extLst>
          </p:cNvPr>
          <p:cNvSpPr txBox="1"/>
          <p:nvPr/>
        </p:nvSpPr>
        <p:spPr>
          <a:xfrm>
            <a:off x="2781413" y="5364931"/>
            <a:ext cx="7987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Sensors used for localization should be: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Robust against adverse environments (e.g., smoke, haze)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Robust against body parts (e.g., hand/head) motion artifacts</a:t>
            </a:r>
          </a:p>
        </p:txBody>
      </p:sp>
      <p:pic>
        <p:nvPicPr>
          <p:cNvPr id="1030" name="Picture 6" descr="Mobile Command Post | NAFFCO Aviation">
            <a:extLst>
              <a:ext uri="{FF2B5EF4-FFF2-40B4-BE49-F238E27FC236}">
                <a16:creationId xmlns:a16="http://schemas.microsoft.com/office/drawing/2014/main" id="{89D79D01-D382-8044-BF64-9CC35D491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75" y="1378769"/>
            <a:ext cx="2560531" cy="15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ones for FireFighting | How Drones are Used by Firefighters">
            <a:extLst>
              <a:ext uri="{FF2B5EF4-FFF2-40B4-BE49-F238E27FC236}">
                <a16:creationId xmlns:a16="http://schemas.microsoft.com/office/drawing/2014/main" id="{9C872AE8-59C3-DA46-8371-A20766E9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28" y="1272314"/>
            <a:ext cx="6476742" cy="39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D7150-A4F1-BA49-9B6C-986519AE02F2}"/>
              </a:ext>
            </a:extLst>
          </p:cNvPr>
          <p:cNvSpPr txBox="1"/>
          <p:nvPr/>
        </p:nvSpPr>
        <p:spPr>
          <a:xfrm>
            <a:off x="342899" y="3052748"/>
            <a:ext cx="425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Indoor localization can enhance spatial awareness for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First responders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Wheeled-Robots, drones, 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11E01E-FECC-E646-A063-A501EA41EF7C}"/>
              </a:ext>
            </a:extLst>
          </p:cNvPr>
          <p:cNvSpPr/>
          <p:nvPr/>
        </p:nvSpPr>
        <p:spPr>
          <a:xfrm>
            <a:off x="6389370" y="1968236"/>
            <a:ext cx="138525" cy="138525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6BFB28-6C2F-164E-B2A8-64DBF779BC39}"/>
              </a:ext>
            </a:extLst>
          </p:cNvPr>
          <p:cNvSpPr/>
          <p:nvPr/>
        </p:nvSpPr>
        <p:spPr>
          <a:xfrm>
            <a:off x="8884920" y="1735819"/>
            <a:ext cx="138525" cy="138525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nteractive Floorplans - 3D Floorplan Technology | PropertyPhotos">
            <a:extLst>
              <a:ext uri="{FF2B5EF4-FFF2-40B4-BE49-F238E27FC236}">
                <a16:creationId xmlns:a16="http://schemas.microsoft.com/office/drawing/2014/main" id="{95BC6B03-103B-584E-9B12-4108D7FB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8500" r="7313" b="11833"/>
          <a:stretch/>
        </p:blipFill>
        <p:spPr bwMode="auto">
          <a:xfrm>
            <a:off x="4598928" y="3052748"/>
            <a:ext cx="2336027" cy="21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4E0979-FF47-1341-BE5D-7FDD42480F84}"/>
              </a:ext>
            </a:extLst>
          </p:cNvPr>
          <p:cNvSpPr/>
          <p:nvPr/>
        </p:nvSpPr>
        <p:spPr>
          <a:xfrm>
            <a:off x="5766941" y="3699053"/>
            <a:ext cx="138525" cy="138525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E1EA37-A30D-974A-AB6D-4D9EF319392F}"/>
              </a:ext>
            </a:extLst>
          </p:cNvPr>
          <p:cNvSpPr/>
          <p:nvPr/>
        </p:nvSpPr>
        <p:spPr>
          <a:xfrm>
            <a:off x="6026737" y="3954256"/>
            <a:ext cx="138525" cy="138525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9772-77DB-0248-89AA-A8DA4F4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Assisting visual-impaired people</a:t>
            </a:r>
          </a:p>
        </p:txBody>
      </p:sp>
      <p:pic>
        <p:nvPicPr>
          <p:cNvPr id="2052" name="Picture 4" descr="White Cane Awareness Day Walk for Independence | Types of blinds, Blinds,  Clip art">
            <a:extLst>
              <a:ext uri="{FF2B5EF4-FFF2-40B4-BE49-F238E27FC236}">
                <a16:creationId xmlns:a16="http://schemas.microsoft.com/office/drawing/2014/main" id="{56A8AB2C-BCBD-DB40-882C-E170E4DE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8518" y="1995340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est Architecture in New York of 2016 - The New York Times">
            <a:extLst>
              <a:ext uri="{FF2B5EF4-FFF2-40B4-BE49-F238E27FC236}">
                <a16:creationId xmlns:a16="http://schemas.microsoft.com/office/drawing/2014/main" id="{AB6492AF-6B88-AA44-B33D-9BF4805B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318" y="2721848"/>
            <a:ext cx="1975867" cy="13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pany Culture Enhanced By Technology - Blog">
            <a:extLst>
              <a:ext uri="{FF2B5EF4-FFF2-40B4-BE49-F238E27FC236}">
                <a16:creationId xmlns:a16="http://schemas.microsoft.com/office/drawing/2014/main" id="{23CB3B1F-E927-0042-9DCB-BA6B9506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378" y="2716801"/>
            <a:ext cx="1975867" cy="13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53BB9-60A8-AA43-8D6D-A9C9635DB019}"/>
              </a:ext>
            </a:extLst>
          </p:cNvPr>
          <p:cNvSpPr txBox="1"/>
          <p:nvPr/>
        </p:nvSpPr>
        <p:spPr>
          <a:xfrm>
            <a:off x="3640318" y="1974271"/>
            <a:ext cx="208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a seat in a hall/theatre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0A832-8ADC-484B-A103-FB35464BE0BB}"/>
              </a:ext>
            </a:extLst>
          </p:cNvPr>
          <p:cNvSpPr txBox="1"/>
          <p:nvPr/>
        </p:nvSpPr>
        <p:spPr>
          <a:xfrm>
            <a:off x="6084571" y="1949658"/>
            <a:ext cx="158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Navigate in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35FCF-8756-EF46-8692-4E70D8386BA0}"/>
              </a:ext>
            </a:extLst>
          </p:cNvPr>
          <p:cNvSpPr txBox="1"/>
          <p:nvPr/>
        </p:nvSpPr>
        <p:spPr>
          <a:xfrm>
            <a:off x="3392453" y="4596098"/>
            <a:ext cx="656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Accurate (decimeter) spatial knowledge is crucial</a:t>
            </a:r>
          </a:p>
        </p:txBody>
      </p:sp>
      <p:pic>
        <p:nvPicPr>
          <p:cNvPr id="3074" name="Picture 2" descr="Helping Senior Old Man. Little Boy Helps an Old Man To Cross the Road in  City Vector Illustration. Stock Vector - Illustration of pedestrian,  people: 139185183">
            <a:extLst>
              <a:ext uri="{FF2B5EF4-FFF2-40B4-BE49-F238E27FC236}">
                <a16:creationId xmlns:a16="http://schemas.microsoft.com/office/drawing/2014/main" id="{D7513923-4A73-934C-8603-34CCB7E6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38" y="2716801"/>
            <a:ext cx="1975867" cy="13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64D296-761A-3C4E-B850-3A894FA14D34}"/>
              </a:ext>
            </a:extLst>
          </p:cNvPr>
          <p:cNvSpPr txBox="1"/>
          <p:nvPr/>
        </p:nvSpPr>
        <p:spPr>
          <a:xfrm>
            <a:off x="8170552" y="2318990"/>
            <a:ext cx="174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a road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9EEFC6-94A1-F744-9F8C-0B4F5111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B9E8-719C-284C-BCAD-F8DB4DD5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(UWB) 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6A561-E3A1-9942-9C78-9C4A39C6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4</a:t>
            </a:fld>
            <a:endParaRPr lang="en-US"/>
          </a:p>
        </p:txBody>
      </p:sp>
      <p:pic>
        <p:nvPicPr>
          <p:cNvPr id="2052" name="Picture 4" descr="Apple's AirTag Vs. Tile Pro — Which Smart Tracker is better for you? | by  Dinakar Namburi | Dev Genius">
            <a:extLst>
              <a:ext uri="{FF2B5EF4-FFF2-40B4-BE49-F238E27FC236}">
                <a16:creationId xmlns:a16="http://schemas.microsoft.com/office/drawing/2014/main" id="{A0F41950-0B20-134C-B5D2-B02EED84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" y="1592580"/>
            <a:ext cx="1656080" cy="9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'est-ce que l'Apple AirTag ? | SFR ACTUS">
            <a:extLst>
              <a:ext uri="{FF2B5EF4-FFF2-40B4-BE49-F238E27FC236}">
                <a16:creationId xmlns:a16="http://schemas.microsoft.com/office/drawing/2014/main" id="{FBE1C547-3BBC-9C4F-A2D3-4B456F5B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" y="2785110"/>
            <a:ext cx="1893938" cy="2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WM1000 Module - Decawave">
            <a:extLst>
              <a:ext uri="{FF2B5EF4-FFF2-40B4-BE49-F238E27FC236}">
                <a16:creationId xmlns:a16="http://schemas.microsoft.com/office/drawing/2014/main" id="{3FB745B7-A7C5-7C4F-9154-D5878658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90" y="1803082"/>
            <a:ext cx="1535074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door ultra-wideband positioning/locating kits, in distribution">
            <a:extLst>
              <a:ext uri="{FF2B5EF4-FFF2-40B4-BE49-F238E27FC236}">
                <a16:creationId xmlns:a16="http://schemas.microsoft.com/office/drawing/2014/main" id="{C2229630-7311-B344-B0A5-04BE9023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6" y="3015613"/>
            <a:ext cx="1661021" cy="1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209E8-19AB-7849-8B6C-950E7A1AECF6}"/>
              </a:ext>
            </a:extLst>
          </p:cNvPr>
          <p:cNvSpPr txBox="1"/>
          <p:nvPr/>
        </p:nvSpPr>
        <p:spPr>
          <a:xfrm>
            <a:off x="125730" y="546504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Commercial devices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93DB3-F4B7-9E40-82B6-B7368EE4A298}"/>
              </a:ext>
            </a:extLst>
          </p:cNvPr>
          <p:cNvSpPr txBox="1"/>
          <p:nvPr/>
        </p:nvSpPr>
        <p:spPr>
          <a:xfrm>
            <a:off x="2780264" y="4926428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Research platforms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6498C0-6453-8749-9352-69BE39D64361}"/>
              </a:ext>
            </a:extLst>
          </p:cNvPr>
          <p:cNvGrpSpPr/>
          <p:nvPr/>
        </p:nvGrpSpPr>
        <p:grpSpPr>
          <a:xfrm>
            <a:off x="6832186" y="1166854"/>
            <a:ext cx="4331823" cy="4330700"/>
            <a:chOff x="6832186" y="1166854"/>
            <a:chExt cx="4331823" cy="4330700"/>
          </a:xfrm>
        </p:grpSpPr>
        <p:pic>
          <p:nvPicPr>
            <p:cNvPr id="10" name="Picture 9" descr="A picture containing outdoor&#10;&#10;Description automatically generated">
              <a:extLst>
                <a:ext uri="{FF2B5EF4-FFF2-40B4-BE49-F238E27FC236}">
                  <a16:creationId xmlns:a16="http://schemas.microsoft.com/office/drawing/2014/main" id="{EF7F7506-2E17-B541-9607-C5D865D75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4954"/>
            <a:stretch/>
          </p:blipFill>
          <p:spPr>
            <a:xfrm>
              <a:off x="8388055" y="1166854"/>
              <a:ext cx="653504" cy="43307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4F181D-4182-B940-9FD8-C5BB1EB9AA77}"/>
                </a:ext>
              </a:extLst>
            </p:cNvPr>
            <p:cNvGrpSpPr/>
            <p:nvPr/>
          </p:nvGrpSpPr>
          <p:grpSpPr>
            <a:xfrm>
              <a:off x="6832186" y="1540392"/>
              <a:ext cx="4331823" cy="3241597"/>
              <a:chOff x="6832186" y="1163202"/>
              <a:chExt cx="4331823" cy="3241597"/>
            </a:xfrm>
          </p:grpSpPr>
          <p:pic>
            <p:nvPicPr>
              <p:cNvPr id="2060" name="Picture 12" descr="Human Location - Free people icons">
                <a:extLst>
                  <a:ext uri="{FF2B5EF4-FFF2-40B4-BE49-F238E27FC236}">
                    <a16:creationId xmlns:a16="http://schemas.microsoft.com/office/drawing/2014/main" id="{F96FD7A9-7831-4F4E-B8BE-8C6165FE0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803" y="2415609"/>
                <a:ext cx="868933" cy="86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2A95A5-E730-0E43-BA56-A5BB14E1DD4B}"/>
                  </a:ext>
                </a:extLst>
              </p:cNvPr>
              <p:cNvSpPr/>
              <p:nvPr/>
            </p:nvSpPr>
            <p:spPr>
              <a:xfrm>
                <a:off x="6832186" y="1384782"/>
                <a:ext cx="251660" cy="2516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D23729-8AFB-BE46-9290-6F979B20D2A6}"/>
                  </a:ext>
                </a:extLst>
              </p:cNvPr>
              <p:cNvSpPr/>
              <p:nvPr/>
            </p:nvSpPr>
            <p:spPr>
              <a:xfrm>
                <a:off x="6832186" y="4139890"/>
                <a:ext cx="251660" cy="2516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9DD3D7-8CC3-8C4B-B524-11C11D876A5B}"/>
                  </a:ext>
                </a:extLst>
              </p:cNvPr>
              <p:cNvSpPr/>
              <p:nvPr/>
            </p:nvSpPr>
            <p:spPr>
              <a:xfrm>
                <a:off x="10162026" y="2724245"/>
                <a:ext cx="251660" cy="2516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6EEE9B5-B045-3441-A7CE-5F200DEEF82F}"/>
                  </a:ext>
                </a:extLst>
              </p:cNvPr>
              <p:cNvSpPr/>
              <p:nvPr/>
            </p:nvSpPr>
            <p:spPr>
              <a:xfrm>
                <a:off x="8386439" y="2703354"/>
                <a:ext cx="251660" cy="2516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picture containing outdoor&#10;&#10;Description automatically generated">
                <a:extLst>
                  <a:ext uri="{FF2B5EF4-FFF2-40B4-BE49-F238E27FC236}">
                    <a16:creationId xmlns:a16="http://schemas.microsoft.com/office/drawing/2014/main" id="{03AFBED1-A613-0742-8EDC-7899135F7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9634" t="41671"/>
              <a:stretch/>
            </p:blipFill>
            <p:spPr>
              <a:xfrm>
                <a:off x="6958016" y="1163202"/>
                <a:ext cx="2187594" cy="2526031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outdoor&#10;&#10;Description automatically generated">
                <a:extLst>
                  <a:ext uri="{FF2B5EF4-FFF2-40B4-BE49-F238E27FC236}">
                    <a16:creationId xmlns:a16="http://schemas.microsoft.com/office/drawing/2014/main" id="{E75C319D-2E4A-F443-9950-E9D6E6D2B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6846" b="46169"/>
              <a:stretch/>
            </p:blipFill>
            <p:spPr>
              <a:xfrm>
                <a:off x="6897460" y="2073555"/>
                <a:ext cx="2308706" cy="2331244"/>
              </a:xfrm>
              <a:prstGeom prst="rect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3120CE-A04A-9C40-8C95-76F89D068E54}"/>
                  </a:ext>
                </a:extLst>
              </p:cNvPr>
              <p:cNvCxnSpPr>
                <a:endCxn id="16" idx="2"/>
              </p:cNvCxnSpPr>
              <p:nvPr/>
            </p:nvCxnSpPr>
            <p:spPr>
              <a:xfrm>
                <a:off x="8607646" y="2829184"/>
                <a:ext cx="1554380" cy="2089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C69097-22E9-7145-9F88-ED426C62376E}"/>
                  </a:ext>
                </a:extLst>
              </p:cNvPr>
              <p:cNvSpPr txBox="1"/>
              <p:nvPr/>
            </p:nvSpPr>
            <p:spPr>
              <a:xfrm>
                <a:off x="8946735" y="2878068"/>
                <a:ext cx="2217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Range measurements</a:t>
                </a:r>
              </a:p>
              <a:p>
                <a:r>
                  <a:rPr lang="en-US" dirty="0"/>
                  <a:t>Radio pulses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F1A4EB8-3E9D-E949-8465-D3DD8E48A7DE}"/>
              </a:ext>
            </a:extLst>
          </p:cNvPr>
          <p:cNvSpPr txBox="1"/>
          <p:nvPr/>
        </p:nvSpPr>
        <p:spPr>
          <a:xfrm>
            <a:off x="5510145" y="5037613"/>
            <a:ext cx="609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Measure range/distance between 2 sensors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Fine-grained (decimeter accuracy) ranges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Robust to smoke, darkness, …</a:t>
            </a:r>
          </a:p>
        </p:txBody>
      </p:sp>
    </p:spTree>
    <p:extLst>
      <p:ext uri="{BB962C8B-B14F-4D97-AF65-F5344CB8AC3E}">
        <p14:creationId xmlns:p14="http://schemas.microsoft.com/office/powerpoint/2010/main" val="17254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EBA6-D765-ED42-9AB7-4D0090BD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wireless conditions</a:t>
            </a:r>
          </a:p>
        </p:txBody>
      </p:sp>
      <p:pic>
        <p:nvPicPr>
          <p:cNvPr id="4098" name="Picture 2" descr="Floor Planner 3d for Android - APK Download">
            <a:extLst>
              <a:ext uri="{FF2B5EF4-FFF2-40B4-BE49-F238E27FC236}">
                <a16:creationId xmlns:a16="http://schemas.microsoft.com/office/drawing/2014/main" id="{664DB70D-2287-2742-A29D-0DC68FA7B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7492"/>
          <a:stretch/>
        </p:blipFill>
        <p:spPr bwMode="auto">
          <a:xfrm>
            <a:off x="2711875" y="1446154"/>
            <a:ext cx="6626847" cy="42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computer chip&#10;&#10;Description automatically generated with medium confidence">
            <a:extLst>
              <a:ext uri="{FF2B5EF4-FFF2-40B4-BE49-F238E27FC236}">
                <a16:creationId xmlns:a16="http://schemas.microsoft.com/office/drawing/2014/main" id="{6AA88FB5-21D3-8645-9832-757018E6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827" y="2110309"/>
            <a:ext cx="838200" cy="6032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7ED0171-8F9C-EB49-9B97-1089A2FA6EC4}"/>
              </a:ext>
            </a:extLst>
          </p:cNvPr>
          <p:cNvSpPr/>
          <p:nvPr/>
        </p:nvSpPr>
        <p:spPr>
          <a:xfrm>
            <a:off x="4486373" y="2713559"/>
            <a:ext cx="179109" cy="179109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6C79F2-5190-104E-9A94-3EAC7E93E7F3}"/>
              </a:ext>
            </a:extLst>
          </p:cNvPr>
          <p:cNvSpPr/>
          <p:nvPr/>
        </p:nvSpPr>
        <p:spPr>
          <a:xfrm>
            <a:off x="6444398" y="4360128"/>
            <a:ext cx="179109" cy="179109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7B3F3D-D42F-6942-83E1-8028FC963BC0}"/>
              </a:ext>
            </a:extLst>
          </p:cNvPr>
          <p:cNvSpPr/>
          <p:nvPr/>
        </p:nvSpPr>
        <p:spPr>
          <a:xfrm>
            <a:off x="7122245" y="3189969"/>
            <a:ext cx="179109" cy="179109"/>
          </a:xfrm>
          <a:prstGeom prst="ellipse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computer chip&#10;&#10;Description automatically generated with medium confidence">
            <a:extLst>
              <a:ext uri="{FF2B5EF4-FFF2-40B4-BE49-F238E27FC236}">
                <a16:creationId xmlns:a16="http://schemas.microsoft.com/office/drawing/2014/main" id="{C5CC6B51-ADD3-AD4D-BCDD-B1B0273B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307" y="4237612"/>
            <a:ext cx="838200" cy="603250"/>
          </a:xfrm>
          <a:prstGeom prst="rect">
            <a:avLst/>
          </a:prstGeom>
        </p:spPr>
      </p:pic>
      <p:pic>
        <p:nvPicPr>
          <p:cNvPr id="10" name="Picture 9" descr="A close-up of a computer chip&#10;&#10;Description automatically generated with medium confidence">
            <a:extLst>
              <a:ext uri="{FF2B5EF4-FFF2-40B4-BE49-F238E27FC236}">
                <a16:creationId xmlns:a16="http://schemas.microsoft.com/office/drawing/2014/main" id="{79E23558-886F-CF4F-AEF3-7838975A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45" y="2977898"/>
            <a:ext cx="838200" cy="60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8DC1E-9879-7D41-9802-539241EDA1BE}"/>
              </a:ext>
            </a:extLst>
          </p:cNvPr>
          <p:cNvSpPr txBox="1"/>
          <p:nvPr/>
        </p:nvSpPr>
        <p:spPr>
          <a:xfrm>
            <a:off x="998456" y="4863743"/>
            <a:ext cx="6041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Indoor environments: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Expect more None-Line-Of-Sight (NLOS) links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Multiple objects reflects UWB signals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Inaccurate range measurements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4DBD1F-56DB-9E49-BE87-BB6DCE768052}"/>
              </a:ext>
            </a:extLst>
          </p:cNvPr>
          <p:cNvSpPr/>
          <p:nvPr/>
        </p:nvSpPr>
        <p:spPr>
          <a:xfrm>
            <a:off x="7211799" y="5460832"/>
            <a:ext cx="4383464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mitigate ranging errors?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65B41F-C765-4446-865B-3714FA97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D6A7-057C-C044-8FF1-1AD4663B5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98AF-C582-C34C-A5BA-E36DD8C8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UWB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A7E1E-A490-6B47-9794-734C93E7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1561D-988F-BC4B-8A75-064C2EF8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81" y="3676073"/>
            <a:ext cx="369515" cy="8405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CF8873-7612-4640-B5C3-8A3A3EBC3EA5}"/>
              </a:ext>
            </a:extLst>
          </p:cNvPr>
          <p:cNvSpPr/>
          <p:nvPr/>
        </p:nvSpPr>
        <p:spPr>
          <a:xfrm>
            <a:off x="1994810" y="3429000"/>
            <a:ext cx="247073" cy="24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19F98-D988-0A41-A622-C90E18BE3482}"/>
              </a:ext>
            </a:extLst>
          </p:cNvPr>
          <p:cNvSpPr/>
          <p:nvPr/>
        </p:nvSpPr>
        <p:spPr>
          <a:xfrm>
            <a:off x="9858663" y="3429000"/>
            <a:ext cx="247073" cy="24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11001C-3B5C-1B43-BF56-CB8EF367068B}"/>
              </a:ext>
            </a:extLst>
          </p:cNvPr>
          <p:cNvSpPr/>
          <p:nvPr/>
        </p:nvSpPr>
        <p:spPr>
          <a:xfrm>
            <a:off x="3528291" y="1928338"/>
            <a:ext cx="2216727" cy="346653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559BD0-E255-FE41-9150-9B3A68656AF3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2241883" y="3552537"/>
            <a:ext cx="76167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FE47F0-5497-6B46-B244-7240AB963A87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2241883" y="2274991"/>
            <a:ext cx="2394772" cy="12775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C9AB6F-FB55-A44F-84EE-FF49D2988D3E}"/>
              </a:ext>
            </a:extLst>
          </p:cNvPr>
          <p:cNvCxnSpPr>
            <a:stCxn id="9" idx="2"/>
            <a:endCxn id="8" idx="2"/>
          </p:cNvCxnSpPr>
          <p:nvPr/>
        </p:nvCxnSpPr>
        <p:spPr>
          <a:xfrm>
            <a:off x="4636655" y="2274991"/>
            <a:ext cx="5222008" cy="12775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6FDA5A-AABA-2144-A542-C9365C69BF28}"/>
              </a:ext>
            </a:extLst>
          </p:cNvPr>
          <p:cNvSpPr txBox="1"/>
          <p:nvPr/>
        </p:nvSpPr>
        <p:spPr>
          <a:xfrm>
            <a:off x="4802909" y="2889250"/>
            <a:ext cx="26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Multi-pathed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DB051C-9B6C-F34A-9200-94BC6249C472}"/>
              </a:ext>
            </a:extLst>
          </p:cNvPr>
          <p:cNvSpPr txBox="1"/>
          <p:nvPr/>
        </p:nvSpPr>
        <p:spPr>
          <a:xfrm>
            <a:off x="4028123" y="1598530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9D2381-D14B-354E-89AC-82AB2B285265}"/>
              </a:ext>
            </a:extLst>
          </p:cNvPr>
          <p:cNvSpPr txBox="1"/>
          <p:nvPr/>
        </p:nvSpPr>
        <p:spPr>
          <a:xfrm>
            <a:off x="2729282" y="3734903"/>
            <a:ext cx="239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short pulses</a:t>
            </a:r>
          </a:p>
          <a:p>
            <a:r>
              <a:rPr lang="en-US" dirty="0"/>
              <a:t>(even sub-</a:t>
            </a:r>
            <a:r>
              <a:rPr lang="en-US" dirty="0" err="1"/>
              <a:t>nanosesond</a:t>
            </a:r>
            <a:r>
              <a:rPr lang="en-US" dirty="0"/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67ABD-891F-C447-B631-18E15EDE960E}"/>
              </a:ext>
            </a:extLst>
          </p:cNvPr>
          <p:cNvSpPr/>
          <p:nvPr/>
        </p:nvSpPr>
        <p:spPr>
          <a:xfrm>
            <a:off x="6674962" y="1824490"/>
            <a:ext cx="2216727" cy="346653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FD9DA7-E894-CA48-A7AF-E7E5A997A3C4}"/>
              </a:ext>
            </a:extLst>
          </p:cNvPr>
          <p:cNvSpPr txBox="1"/>
          <p:nvPr/>
        </p:nvSpPr>
        <p:spPr>
          <a:xfrm>
            <a:off x="7248686" y="1530535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Reflector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A93D55-9578-444B-95F8-B5B58BA1AF11}"/>
              </a:ext>
            </a:extLst>
          </p:cNvPr>
          <p:cNvCxnSpPr>
            <a:stCxn id="7" idx="6"/>
            <a:endCxn id="26" idx="2"/>
          </p:cNvCxnSpPr>
          <p:nvPr/>
        </p:nvCxnSpPr>
        <p:spPr>
          <a:xfrm flipV="1">
            <a:off x="2241883" y="2171143"/>
            <a:ext cx="5541443" cy="13813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E6ACFF-1655-8242-89C8-21E6B2971AF6}"/>
              </a:ext>
            </a:extLst>
          </p:cNvPr>
          <p:cNvCxnSpPr>
            <a:stCxn id="26" idx="2"/>
            <a:endCxn id="8" idx="2"/>
          </p:cNvCxnSpPr>
          <p:nvPr/>
        </p:nvCxnSpPr>
        <p:spPr>
          <a:xfrm>
            <a:off x="7783326" y="2171143"/>
            <a:ext cx="2075337" cy="13813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81FB00-CC9F-FA46-8D42-9F64768DCC7A}"/>
              </a:ext>
            </a:extLst>
          </p:cNvPr>
          <p:cNvSpPr txBox="1"/>
          <p:nvPr/>
        </p:nvSpPr>
        <p:spPr>
          <a:xfrm>
            <a:off x="3578968" y="4536128"/>
            <a:ext cx="503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UWB can differentiate the direct path among multiple travelling paths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Measure Time-of-Flight accurately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C7E62-51B7-7343-8B66-BC4BA75FA5A5}"/>
              </a:ext>
            </a:extLst>
          </p:cNvPr>
          <p:cNvSpPr txBox="1"/>
          <p:nvPr/>
        </p:nvSpPr>
        <p:spPr>
          <a:xfrm>
            <a:off x="5129106" y="3488536"/>
            <a:ext cx="122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path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CD217B-875D-014F-A5C1-07393985A00C}"/>
              </a:ext>
            </a:extLst>
          </p:cNvPr>
          <p:cNvSpPr txBox="1"/>
          <p:nvPr/>
        </p:nvSpPr>
        <p:spPr>
          <a:xfrm>
            <a:off x="4193447" y="2431362"/>
            <a:ext cx="121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78405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1D8-1045-6344-A352-CD6960B7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UWB fail under challenging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167F6-56D6-514E-8285-5C3B6786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4858B6-36B8-6F44-9DF7-35EC089EFE17}"/>
              </a:ext>
            </a:extLst>
          </p:cNvPr>
          <p:cNvSpPr/>
          <p:nvPr/>
        </p:nvSpPr>
        <p:spPr>
          <a:xfrm>
            <a:off x="1708485" y="3429000"/>
            <a:ext cx="247073" cy="24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CDB675-DF8D-424B-806B-90264AD44FF1}"/>
              </a:ext>
            </a:extLst>
          </p:cNvPr>
          <p:cNvSpPr/>
          <p:nvPr/>
        </p:nvSpPr>
        <p:spPr>
          <a:xfrm>
            <a:off x="9572338" y="3429000"/>
            <a:ext cx="247073" cy="24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4E42A-1117-E64C-BA7B-E9F0CE689806}"/>
              </a:ext>
            </a:extLst>
          </p:cNvPr>
          <p:cNvSpPr/>
          <p:nvPr/>
        </p:nvSpPr>
        <p:spPr>
          <a:xfrm>
            <a:off x="3241966" y="1928338"/>
            <a:ext cx="2216727" cy="346653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7F0648-A73E-C54E-909B-101EADA4CA80}"/>
              </a:ext>
            </a:extLst>
          </p:cNvPr>
          <p:cNvCxnSpPr>
            <a:cxnSpLocks/>
            <a:stCxn id="6" idx="6"/>
            <a:endCxn id="19" idx="1"/>
          </p:cNvCxnSpPr>
          <p:nvPr/>
        </p:nvCxnSpPr>
        <p:spPr>
          <a:xfrm>
            <a:off x="1955558" y="3552537"/>
            <a:ext cx="37239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8E7BA0-537A-5044-9F8B-346F4DA09537}"/>
              </a:ext>
            </a:extLst>
          </p:cNvPr>
          <p:cNvCxnSpPr>
            <a:stCxn id="6" idx="6"/>
            <a:endCxn id="8" idx="2"/>
          </p:cNvCxnSpPr>
          <p:nvPr/>
        </p:nvCxnSpPr>
        <p:spPr>
          <a:xfrm flipV="1">
            <a:off x="1955558" y="2274991"/>
            <a:ext cx="2394772" cy="12775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5D0EA6-91A5-6245-AD4C-8677F06F0559}"/>
              </a:ext>
            </a:extLst>
          </p:cNvPr>
          <p:cNvCxnSpPr>
            <a:stCxn id="8" idx="2"/>
            <a:endCxn id="7" idx="2"/>
          </p:cNvCxnSpPr>
          <p:nvPr/>
        </p:nvCxnSpPr>
        <p:spPr>
          <a:xfrm>
            <a:off x="4350330" y="2274991"/>
            <a:ext cx="5222008" cy="12775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49DA72-D665-7143-8818-2859FE1D9A44}"/>
              </a:ext>
            </a:extLst>
          </p:cNvPr>
          <p:cNvSpPr txBox="1"/>
          <p:nvPr/>
        </p:nvSpPr>
        <p:spPr>
          <a:xfrm>
            <a:off x="4414988" y="2833834"/>
            <a:ext cx="26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Multi-pathed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2BBC2-1860-084C-A853-B570693181A6}"/>
              </a:ext>
            </a:extLst>
          </p:cNvPr>
          <p:cNvSpPr txBox="1"/>
          <p:nvPr/>
        </p:nvSpPr>
        <p:spPr>
          <a:xfrm>
            <a:off x="3741798" y="1598530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914B8-FCB6-0141-BACD-27D32D2124B1}"/>
              </a:ext>
            </a:extLst>
          </p:cNvPr>
          <p:cNvSpPr/>
          <p:nvPr/>
        </p:nvSpPr>
        <p:spPr>
          <a:xfrm>
            <a:off x="6388637" y="1824490"/>
            <a:ext cx="2216727" cy="346653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B84E1-4526-E94F-BEFD-CB9414DB180F}"/>
              </a:ext>
            </a:extLst>
          </p:cNvPr>
          <p:cNvSpPr txBox="1"/>
          <p:nvPr/>
        </p:nvSpPr>
        <p:spPr>
          <a:xfrm>
            <a:off x="6962361" y="1530535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CB0BBF-3961-8642-BA6F-97C0F99F36F0}"/>
              </a:ext>
            </a:extLst>
          </p:cNvPr>
          <p:cNvCxnSpPr>
            <a:stCxn id="6" idx="6"/>
            <a:endCxn id="15" idx="2"/>
          </p:cNvCxnSpPr>
          <p:nvPr/>
        </p:nvCxnSpPr>
        <p:spPr>
          <a:xfrm flipV="1">
            <a:off x="1955558" y="2171143"/>
            <a:ext cx="5541443" cy="13813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ECE5B5-32B1-3D48-9ACE-DA3FDEFC08D4}"/>
              </a:ext>
            </a:extLst>
          </p:cNvPr>
          <p:cNvCxnSpPr>
            <a:stCxn id="15" idx="2"/>
            <a:endCxn id="7" idx="2"/>
          </p:cNvCxnSpPr>
          <p:nvPr/>
        </p:nvCxnSpPr>
        <p:spPr>
          <a:xfrm>
            <a:off x="7497001" y="2171143"/>
            <a:ext cx="2075337" cy="13813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0C4BD-9F74-2941-ADF5-FFC1C71C457E}"/>
              </a:ext>
            </a:extLst>
          </p:cNvPr>
          <p:cNvSpPr/>
          <p:nvPr/>
        </p:nvSpPr>
        <p:spPr>
          <a:xfrm>
            <a:off x="5679525" y="3177403"/>
            <a:ext cx="357288" cy="750268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08056E-8D44-1F44-877D-92B051670941}"/>
              </a:ext>
            </a:extLst>
          </p:cNvPr>
          <p:cNvCxnSpPr>
            <a:stCxn id="19" idx="3"/>
            <a:endCxn id="7" idx="2"/>
          </p:cNvCxnSpPr>
          <p:nvPr/>
        </p:nvCxnSpPr>
        <p:spPr>
          <a:xfrm>
            <a:off x="6036813" y="3552537"/>
            <a:ext cx="3535525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9F50F2-390E-B049-8A36-54AC20518CD3}"/>
              </a:ext>
            </a:extLst>
          </p:cNvPr>
          <p:cNvSpPr txBox="1"/>
          <p:nvPr/>
        </p:nvSpPr>
        <p:spPr>
          <a:xfrm>
            <a:off x="4667035" y="3616304"/>
            <a:ext cx="166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Obstacle</a:t>
            </a:r>
          </a:p>
          <a:p>
            <a:r>
              <a:rPr lang="en-US" dirty="0"/>
              <a:t>(e.g., thick wall)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2BA40-ABD8-B441-AD6B-5CDFAC9441A6}"/>
              </a:ext>
            </a:extLst>
          </p:cNvPr>
          <p:cNvSpPr txBox="1"/>
          <p:nvPr/>
        </p:nvSpPr>
        <p:spPr>
          <a:xfrm>
            <a:off x="6507854" y="3552536"/>
            <a:ext cx="24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weak to be detected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D19E9C-B81F-9F40-A535-5486F29285BF}"/>
              </a:ext>
            </a:extLst>
          </p:cNvPr>
          <p:cNvGrpSpPr/>
          <p:nvPr/>
        </p:nvGrpSpPr>
        <p:grpSpPr>
          <a:xfrm>
            <a:off x="1668807" y="3913135"/>
            <a:ext cx="9642982" cy="2807478"/>
            <a:chOff x="1668807" y="3913135"/>
            <a:chExt cx="9642982" cy="28074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948BB4-2148-8B45-93D6-62AC8D702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231" y="3913135"/>
              <a:ext cx="3322835" cy="2446881"/>
            </a:xfrm>
            <a:prstGeom prst="rect">
              <a:avLst/>
            </a:prstGeom>
          </p:spPr>
        </p:pic>
        <p:sp>
          <p:nvSpPr>
            <p:cNvPr id="14" name="Line Callout 1 13">
              <a:extLst>
                <a:ext uri="{FF2B5EF4-FFF2-40B4-BE49-F238E27FC236}">
                  <a16:creationId xmlns:a16="http://schemas.microsoft.com/office/drawing/2014/main" id="{E2FB484E-2CD2-A941-88D4-A9952A2C7140}"/>
                </a:ext>
              </a:extLst>
            </p:cNvPr>
            <p:cNvSpPr/>
            <p:nvPr/>
          </p:nvSpPr>
          <p:spPr>
            <a:xfrm>
              <a:off x="1668807" y="4424625"/>
              <a:ext cx="4427193" cy="1086075"/>
            </a:xfrm>
            <a:prstGeom prst="borderCallout1">
              <a:avLst>
                <a:gd name="adj1" fmla="val 49185"/>
                <a:gd name="adj2" fmla="val 100228"/>
                <a:gd name="adj3" fmla="val 102371"/>
                <a:gd name="adj4" fmla="val 1434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 direct path seems to sink in the noise floor due to an obstacle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FD1F7D-CCFA-5B49-B65A-BC4C81CB0656}"/>
                </a:ext>
              </a:extLst>
            </p:cNvPr>
            <p:cNvCxnSpPr>
              <a:cxnSpLocks/>
            </p:cNvCxnSpPr>
            <p:nvPr/>
          </p:nvCxnSpPr>
          <p:spPr>
            <a:xfrm>
              <a:off x="8047819" y="4057937"/>
              <a:ext cx="0" cy="1761094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047AA3-897A-7A40-B2DB-896753ECB463}"/>
                </a:ext>
              </a:extLst>
            </p:cNvPr>
            <p:cNvSpPr txBox="1"/>
            <p:nvPr/>
          </p:nvSpPr>
          <p:spPr>
            <a:xfrm>
              <a:off x="9572338" y="5061857"/>
              <a:ext cx="1739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Error = 2.8m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5EABAC-42AE-6247-B682-DBDA20570425}"/>
                </a:ext>
              </a:extLst>
            </p:cNvPr>
            <p:cNvSpPr txBox="1"/>
            <p:nvPr/>
          </p:nvSpPr>
          <p:spPr>
            <a:xfrm>
              <a:off x="6036813" y="6258948"/>
              <a:ext cx="419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432FF"/>
                  </a:solidFill>
                </a:rPr>
                <a:t>C</a:t>
              </a:r>
              <a:r>
                <a:rPr lang="en-US" sz="2400" dirty="0"/>
                <a:t>hannel </a:t>
              </a:r>
              <a:r>
                <a:rPr lang="en-US" sz="2400" dirty="0">
                  <a:solidFill>
                    <a:srgbClr val="0432FF"/>
                  </a:solidFill>
                </a:rPr>
                <a:t>I</a:t>
              </a:r>
              <a:r>
                <a:rPr lang="en-US" sz="2400" dirty="0"/>
                <a:t>mpulse </a:t>
              </a:r>
              <a:r>
                <a:rPr lang="en-US" sz="2400" dirty="0">
                  <a:solidFill>
                    <a:srgbClr val="0432FF"/>
                  </a:solidFill>
                </a:rPr>
                <a:t>R</a:t>
              </a:r>
              <a:r>
                <a:rPr lang="en-US" sz="2400" dirty="0"/>
                <a:t>esponse (</a:t>
              </a:r>
              <a:r>
                <a:rPr lang="en-US" sz="2400" dirty="0">
                  <a:solidFill>
                    <a:srgbClr val="0432FF"/>
                  </a:solidFill>
                </a:rPr>
                <a:t>CIR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E6BE7E-E007-8445-BB21-7469D8BF1F81}"/>
              </a:ext>
            </a:extLst>
          </p:cNvPr>
          <p:cNvSpPr/>
          <p:nvPr/>
        </p:nvSpPr>
        <p:spPr>
          <a:xfrm>
            <a:off x="2041731" y="5869604"/>
            <a:ext cx="3637794" cy="679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Classical thresholding approaches may not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8D9A9-319A-174A-9220-9DD7DC21C286}"/>
              </a:ext>
            </a:extLst>
          </p:cNvPr>
          <p:cNvSpPr txBox="1"/>
          <p:nvPr/>
        </p:nvSpPr>
        <p:spPr>
          <a:xfrm>
            <a:off x="9431722" y="3859697"/>
            <a:ext cx="20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FPI: </a:t>
            </a:r>
            <a:r>
              <a:rPr lang="en-US" u="sng" dirty="0">
                <a:solidFill>
                  <a:srgbClr val="0432FF"/>
                </a:solidFill>
              </a:rPr>
              <a:t>F</a:t>
            </a:r>
            <a:r>
              <a:rPr lang="en-US" dirty="0"/>
              <a:t>irst </a:t>
            </a:r>
            <a:r>
              <a:rPr lang="en-US" u="sng" dirty="0">
                <a:solidFill>
                  <a:srgbClr val="0432FF"/>
                </a:solidFill>
              </a:rPr>
              <a:t>P</a:t>
            </a:r>
            <a:r>
              <a:rPr lang="en-US" dirty="0"/>
              <a:t>ath </a:t>
            </a:r>
            <a:r>
              <a:rPr lang="en-US" u="sng" dirty="0">
                <a:solidFill>
                  <a:srgbClr val="0432FF"/>
                </a:solidFill>
              </a:rPr>
              <a:t>I</a:t>
            </a:r>
            <a:r>
              <a:rPr lang="en-US" dirty="0"/>
              <a:t>ndex</a:t>
            </a:r>
          </a:p>
        </p:txBody>
      </p:sp>
    </p:spTree>
    <p:extLst>
      <p:ext uri="{BB962C8B-B14F-4D97-AF65-F5344CB8AC3E}">
        <p14:creationId xmlns:p14="http://schemas.microsoft.com/office/powerpoint/2010/main" val="1080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8DA0-F7DC-EF4D-9D48-9A134363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Previous data-driven approaches are not insightful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B238-C68A-5B4B-A7D7-BFD58764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1" y="4809989"/>
            <a:ext cx="9030524" cy="1776658"/>
          </a:xfrm>
        </p:spPr>
        <p:txBody>
          <a:bodyPr>
            <a:normAutofit/>
          </a:bodyPr>
          <a:lstStyle/>
          <a:p>
            <a:r>
              <a:rPr lang="en-US" dirty="0"/>
              <a:t>Which CIR (of </a:t>
            </a:r>
            <a:r>
              <a:rPr lang="en-US" dirty="0">
                <a:solidFill>
                  <a:srgbClr val="002060"/>
                </a:solidFill>
              </a:rPr>
              <a:t>poll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response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final</a:t>
            </a:r>
            <a:r>
              <a:rPr lang="en-US" dirty="0"/>
              <a:t> packets) should be used?</a:t>
            </a:r>
          </a:p>
          <a:p>
            <a:r>
              <a:rPr lang="en-US" dirty="0"/>
              <a:t>Can combinations of CIRs perform better?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C746-9BF5-3044-82BD-2DBFABD7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8</a:t>
            </a:fld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355E34-5714-CD49-BCA6-C607650EB0BE}"/>
              </a:ext>
            </a:extLst>
          </p:cNvPr>
          <p:cNvGrpSpPr/>
          <p:nvPr/>
        </p:nvGrpSpPr>
        <p:grpSpPr>
          <a:xfrm>
            <a:off x="6041752" y="1880615"/>
            <a:ext cx="5134419" cy="1822430"/>
            <a:chOff x="7129784" y="1301833"/>
            <a:chExt cx="5134419" cy="182243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B2A6ACE-0101-3C40-A70C-C74EEAF073A0}"/>
                </a:ext>
              </a:extLst>
            </p:cNvPr>
            <p:cNvCxnSpPr>
              <a:cxnSpLocks/>
            </p:cNvCxnSpPr>
            <p:nvPr/>
          </p:nvCxnSpPr>
          <p:spPr>
            <a:xfrm>
              <a:off x="7190866" y="2795598"/>
              <a:ext cx="47534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6F8A19-88E5-A74B-BC50-FAF2858F5BEE}"/>
                </a:ext>
              </a:extLst>
            </p:cNvPr>
            <p:cNvCxnSpPr>
              <a:cxnSpLocks/>
            </p:cNvCxnSpPr>
            <p:nvPr/>
          </p:nvCxnSpPr>
          <p:spPr>
            <a:xfrm>
              <a:off x="7190866" y="2093475"/>
              <a:ext cx="4753442" cy="100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D85DBE-E2F5-C645-9A15-8629DA817F97}"/>
                </a:ext>
              </a:extLst>
            </p:cNvPr>
            <p:cNvSpPr/>
            <p:nvPr/>
          </p:nvSpPr>
          <p:spPr>
            <a:xfrm>
              <a:off x="8401318" y="2103518"/>
              <a:ext cx="72000" cy="144000"/>
            </a:xfrm>
            <a:prstGeom prst="rect">
              <a:avLst/>
            </a:prstGeom>
            <a:pattFill prst="pct3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4446E8-DC95-5040-9582-03DB069BB8C1}"/>
                </a:ext>
              </a:extLst>
            </p:cNvPr>
            <p:cNvSpPr/>
            <p:nvPr/>
          </p:nvSpPr>
          <p:spPr>
            <a:xfrm>
              <a:off x="9515996" y="2651598"/>
              <a:ext cx="72000" cy="144000"/>
            </a:xfrm>
            <a:prstGeom prst="rect">
              <a:avLst/>
            </a:prstGeom>
            <a:pattFill prst="pct3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0E9849-A1EC-264A-B892-D6478F6FC39F}"/>
                </a:ext>
              </a:extLst>
            </p:cNvPr>
            <p:cNvSpPr/>
            <p:nvPr/>
          </p:nvSpPr>
          <p:spPr>
            <a:xfrm>
              <a:off x="10625326" y="2103518"/>
              <a:ext cx="72000" cy="144000"/>
            </a:xfrm>
            <a:prstGeom prst="rect">
              <a:avLst/>
            </a:prstGeom>
            <a:pattFill prst="pct3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83161D-FDE4-2648-B1C3-0889BF2BEDE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8437318" y="2247518"/>
              <a:ext cx="332410" cy="5480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24953F-53EF-F440-B227-3D76541AB6E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0661326" y="2247518"/>
              <a:ext cx="450019" cy="5480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C61915-729A-0841-8DB8-D175B01F67B1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9551996" y="2093475"/>
              <a:ext cx="383035" cy="55812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A3F2C4-8AA7-2F4A-A440-5305CCCE4CFE}"/>
                </a:ext>
              </a:extLst>
            </p:cNvPr>
            <p:cNvSpPr txBox="1"/>
            <p:nvPr/>
          </p:nvSpPr>
          <p:spPr>
            <a:xfrm>
              <a:off x="7190866" y="1774852"/>
              <a:ext cx="932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Initiator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0711FA-A1BD-B746-A25A-ADD29F56DF19}"/>
                </a:ext>
              </a:extLst>
            </p:cNvPr>
            <p:cNvSpPr txBox="1"/>
            <p:nvPr/>
          </p:nvSpPr>
          <p:spPr>
            <a:xfrm>
              <a:off x="7217331" y="2754931"/>
              <a:ext cx="119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Responder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B732AD-4D48-624F-A18F-4328E6CD6351}"/>
                </a:ext>
              </a:extLst>
            </p:cNvPr>
            <p:cNvSpPr txBox="1"/>
            <p:nvPr/>
          </p:nvSpPr>
          <p:spPr>
            <a:xfrm>
              <a:off x="11330037" y="272359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F936FD-0B1B-8A43-BB4B-86CE7861263E}"/>
                </a:ext>
              </a:extLst>
            </p:cNvPr>
            <p:cNvSpPr txBox="1"/>
            <p:nvPr/>
          </p:nvSpPr>
          <p:spPr>
            <a:xfrm>
              <a:off x="8104908" y="179474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POLL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DFB387-CCA6-0540-8D4C-A9194DD8E7EB}"/>
                </a:ext>
              </a:extLst>
            </p:cNvPr>
            <p:cNvSpPr txBox="1"/>
            <p:nvPr/>
          </p:nvSpPr>
          <p:spPr>
            <a:xfrm>
              <a:off x="9006266" y="2723598"/>
              <a:ext cx="1185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RESPONSE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261D61-91E0-3B46-829E-E652C0F83993}"/>
                </a:ext>
              </a:extLst>
            </p:cNvPr>
            <p:cNvSpPr txBox="1"/>
            <p:nvPr/>
          </p:nvSpPr>
          <p:spPr>
            <a:xfrm>
              <a:off x="10278291" y="1791872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FINAL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E7158A-BEEE-E948-9ABD-A11546192836}"/>
                </a:ext>
              </a:extLst>
            </p:cNvPr>
            <p:cNvSpPr txBox="1"/>
            <p:nvPr/>
          </p:nvSpPr>
          <p:spPr>
            <a:xfrm>
              <a:off x="7129784" y="1301833"/>
              <a:ext cx="5134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typical </a:t>
              </a:r>
              <a:r>
                <a:rPr lang="en-US" u="sng" dirty="0"/>
                <a:t>D</a:t>
              </a:r>
              <a:r>
                <a:rPr lang="en-US" dirty="0"/>
                <a:t>ouble-</a:t>
              </a:r>
              <a:r>
                <a:rPr lang="en-US" u="sng" dirty="0"/>
                <a:t>S</a:t>
              </a:r>
              <a:r>
                <a:rPr lang="en-US" dirty="0"/>
                <a:t>ided </a:t>
              </a:r>
              <a:r>
                <a:rPr lang="en-US" u="sng" dirty="0"/>
                <a:t>T</a:t>
              </a:r>
              <a:r>
                <a:rPr lang="en-US" dirty="0"/>
                <a:t>wo-</a:t>
              </a:r>
              <a:r>
                <a:rPr lang="en-US" u="sng" dirty="0"/>
                <a:t>W</a:t>
              </a:r>
              <a:r>
                <a:rPr lang="en-US" dirty="0"/>
                <a:t>ay </a:t>
              </a:r>
              <a:r>
                <a:rPr lang="en-US" u="sng" dirty="0"/>
                <a:t>R</a:t>
              </a:r>
              <a:r>
                <a:rPr lang="en-US" dirty="0"/>
                <a:t>anging transaction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F3D72C-F001-094F-9183-CB43C1EE57A6}"/>
              </a:ext>
            </a:extLst>
          </p:cNvPr>
          <p:cNvGrpSpPr/>
          <p:nvPr/>
        </p:nvGrpSpPr>
        <p:grpSpPr>
          <a:xfrm>
            <a:off x="2499458" y="1912172"/>
            <a:ext cx="1458524" cy="2196088"/>
            <a:chOff x="948266" y="1845334"/>
            <a:chExt cx="1458524" cy="2196088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0730BAE-7875-104B-B9C8-758BF2CDBD23}"/>
                </a:ext>
              </a:extLst>
            </p:cNvPr>
            <p:cNvSpPr/>
            <p:nvPr/>
          </p:nvSpPr>
          <p:spPr>
            <a:xfrm>
              <a:off x="948266" y="1862667"/>
              <a:ext cx="1458524" cy="2178755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221936D7-C217-D84C-9F6A-BDB293F5015E}"/>
                </a:ext>
              </a:extLst>
            </p:cNvPr>
            <p:cNvSpPr/>
            <p:nvPr/>
          </p:nvSpPr>
          <p:spPr>
            <a:xfrm>
              <a:off x="1080000" y="2160000"/>
              <a:ext cx="360000" cy="1800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AF6D3530-B1FB-F442-AB6B-11C082D99C2D}"/>
                </a:ext>
              </a:extLst>
            </p:cNvPr>
            <p:cNvSpPr/>
            <p:nvPr/>
          </p:nvSpPr>
          <p:spPr>
            <a:xfrm>
              <a:off x="1476000" y="2340000"/>
              <a:ext cx="360000" cy="1440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59A5A4F6-C0FF-F443-A8CE-0223E7F2D09E}"/>
                </a:ext>
              </a:extLst>
            </p:cNvPr>
            <p:cNvSpPr/>
            <p:nvPr/>
          </p:nvSpPr>
          <p:spPr>
            <a:xfrm>
              <a:off x="1872000" y="2520000"/>
              <a:ext cx="360000" cy="1080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6848A1-3325-1C48-B0D1-DA6A2614AD5C}"/>
                </a:ext>
              </a:extLst>
            </p:cNvPr>
            <p:cNvSpPr txBox="1"/>
            <p:nvPr/>
          </p:nvSpPr>
          <p:spPr>
            <a:xfrm>
              <a:off x="948267" y="1845334"/>
              <a:ext cx="117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Neural net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DD39DC8-0E1C-7743-A51F-74718419F815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3957982" y="3015453"/>
            <a:ext cx="767020" cy="34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69C2515-85A7-AF40-8500-5DF7FC0D875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1798592" y="3017172"/>
            <a:ext cx="700866" cy="17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4DB3F8F-FE8C-5B4C-8301-3CFAFB7EF3C0}"/>
              </a:ext>
            </a:extLst>
          </p:cNvPr>
          <p:cNvSpPr txBox="1"/>
          <p:nvPr/>
        </p:nvSpPr>
        <p:spPr>
          <a:xfrm>
            <a:off x="3971036" y="2682300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B4DAA4-CC0C-2C48-8FF7-C5E9160F3B8D}"/>
              </a:ext>
            </a:extLst>
          </p:cNvPr>
          <p:cNvSpPr txBox="1"/>
          <p:nvPr/>
        </p:nvSpPr>
        <p:spPr>
          <a:xfrm>
            <a:off x="923788" y="4233635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Corrected Range = </a:t>
            </a:r>
            <a:r>
              <a:rPr lang="en-US" dirty="0" err="1"/>
              <a:t>Raw_Range</a:t>
            </a:r>
            <a:r>
              <a:rPr lang="en-US" dirty="0"/>
              <a:t> – </a:t>
            </a:r>
            <a:r>
              <a:rPr lang="en-US" dirty="0" err="1"/>
              <a:t>Estimated_Error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046796-CD59-324A-8C3C-06709F7E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30" y="2047171"/>
            <a:ext cx="1247309" cy="9421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EFE433-099D-2E4B-AE08-E98F0FEE0411}"/>
              </a:ext>
            </a:extLst>
          </p:cNvPr>
          <p:cNvSpPr txBox="1"/>
          <p:nvPr/>
        </p:nvSpPr>
        <p:spPr>
          <a:xfrm>
            <a:off x="1183630" y="235363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</a:t>
            </a:r>
          </a:p>
        </p:txBody>
      </p:sp>
    </p:spTree>
    <p:extLst>
      <p:ext uri="{BB962C8B-B14F-4D97-AF65-F5344CB8AC3E}">
        <p14:creationId xmlns:p14="http://schemas.microsoft.com/office/powerpoint/2010/main" val="36998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3B4A-9BBB-C84D-9FB2-93B0A131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 3 CIRs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4A974-1276-744F-A7C9-11BD2CE9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9D80-7AC7-5141-9BD9-96A8425C788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68579-81EE-CB42-98BA-784B60B9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8235"/>
            <a:ext cx="5595249" cy="4210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CC924-4797-CD47-BD6C-1934B7E4F4C4}"/>
              </a:ext>
            </a:extLst>
          </p:cNvPr>
          <p:cNvSpPr txBox="1"/>
          <p:nvPr/>
        </p:nvSpPr>
        <p:spPr>
          <a:xfrm>
            <a:off x="6541155" y="2267099"/>
            <a:ext cx="4644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 estimated FPIs: error = 2.8m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064A1-7952-DD46-82F0-2CE12BF2A238}"/>
              </a:ext>
            </a:extLst>
          </p:cNvPr>
          <p:cNvSpPr txBox="1"/>
          <p:nvPr/>
        </p:nvSpPr>
        <p:spPr>
          <a:xfrm>
            <a:off x="6541155" y="2797267"/>
            <a:ext cx="404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Hypothetical FPIs: error = 0.0m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3F93F-2F05-1440-8782-C5DF02A114B6}"/>
              </a:ext>
            </a:extLst>
          </p:cNvPr>
          <p:cNvSpPr txBox="1"/>
          <p:nvPr/>
        </p:nvSpPr>
        <p:spPr>
          <a:xfrm>
            <a:off x="6541155" y="3506889"/>
            <a:ext cx="49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Using a single CIR may be sub-optimal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4C3BD-293E-2244-A566-B55257CF27B0}"/>
              </a:ext>
            </a:extLst>
          </p:cNvPr>
          <p:cNvSpPr txBox="1"/>
          <p:nvPr/>
        </p:nvSpPr>
        <p:spPr>
          <a:xfrm>
            <a:off x="2844801" y="6308209"/>
            <a:ext cx="20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FPI: </a:t>
            </a:r>
            <a:r>
              <a:rPr lang="en-US" u="sng" dirty="0">
                <a:solidFill>
                  <a:srgbClr val="0432FF"/>
                </a:solidFill>
              </a:rPr>
              <a:t>F</a:t>
            </a:r>
            <a:r>
              <a:rPr lang="en-US" dirty="0"/>
              <a:t>irst </a:t>
            </a:r>
            <a:r>
              <a:rPr lang="en-US" u="sng" dirty="0">
                <a:solidFill>
                  <a:srgbClr val="0432FF"/>
                </a:solidFill>
              </a:rPr>
              <a:t>P</a:t>
            </a:r>
            <a:r>
              <a:rPr lang="en-US" dirty="0"/>
              <a:t>ath </a:t>
            </a:r>
            <a:r>
              <a:rPr lang="en-US" u="sng" dirty="0">
                <a:solidFill>
                  <a:srgbClr val="0432FF"/>
                </a:solidFill>
              </a:rPr>
              <a:t>I</a:t>
            </a:r>
            <a:r>
              <a:rPr lang="en-US" dirty="0"/>
              <a:t>ndex</a:t>
            </a:r>
          </a:p>
        </p:txBody>
      </p:sp>
    </p:spTree>
    <p:extLst>
      <p:ext uri="{BB962C8B-B14F-4D97-AF65-F5344CB8AC3E}">
        <p14:creationId xmlns:p14="http://schemas.microsoft.com/office/powerpoint/2010/main" val="15261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13556</TotalTime>
  <Words>573</Words>
  <Application>Microsoft Macintosh PowerPoint</Application>
  <PresentationFormat>Widescreen</PresentationFormat>
  <Paragraphs>129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Two-sided Data-driven UWB Error Mitigation for Indoor Localization</vt:lpstr>
      <vt:lpstr>Use case: First responders</vt:lpstr>
      <vt:lpstr>Use case: Assisting visual-impaired people</vt:lpstr>
      <vt:lpstr>Ultra-wideband (UWB) sensors</vt:lpstr>
      <vt:lpstr>Challenging wireless conditions</vt:lpstr>
      <vt:lpstr>UWB background</vt:lpstr>
      <vt:lpstr>UWB fail under challenging conditions</vt:lpstr>
      <vt:lpstr>Previous data-driven approaches are not insightful</vt:lpstr>
      <vt:lpstr>Example 3 CIRs</vt:lpstr>
      <vt:lpstr>Proposed approaches</vt:lpstr>
      <vt:lpstr>Dataset</vt:lpstr>
      <vt:lpstr>Compare different approaches</vt:lpstr>
      <vt:lpstr>Drift mitigation for mmWave-IMU odometer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Tran</dc:creator>
  <cp:lastModifiedBy>Vu Tran</cp:lastModifiedBy>
  <cp:revision>481</cp:revision>
  <dcterms:created xsi:type="dcterms:W3CDTF">2022-02-21T14:04:47Z</dcterms:created>
  <dcterms:modified xsi:type="dcterms:W3CDTF">2022-03-16T16:20:15Z</dcterms:modified>
</cp:coreProperties>
</file>