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26" r:id="rId3"/>
  </p:sldMasterIdLst>
  <p:notesMasterIdLst>
    <p:notesMasterId r:id="rId23"/>
  </p:notesMasterIdLst>
  <p:sldIdLst>
    <p:sldId id="295" r:id="rId4"/>
    <p:sldId id="390" r:id="rId5"/>
    <p:sldId id="436" r:id="rId6"/>
    <p:sldId id="430" r:id="rId7"/>
    <p:sldId id="425" r:id="rId8"/>
    <p:sldId id="435" r:id="rId9"/>
    <p:sldId id="262" r:id="rId10"/>
    <p:sldId id="394" r:id="rId11"/>
    <p:sldId id="395" r:id="rId12"/>
    <p:sldId id="420" r:id="rId13"/>
    <p:sldId id="402" r:id="rId14"/>
    <p:sldId id="421" r:id="rId15"/>
    <p:sldId id="433" r:id="rId16"/>
    <p:sldId id="431" r:id="rId17"/>
    <p:sldId id="437" r:id="rId18"/>
    <p:sldId id="423" r:id="rId19"/>
    <p:sldId id="424" r:id="rId20"/>
    <p:sldId id="434" r:id="rId21"/>
    <p:sldId id="43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39" autoAdjust="0"/>
  </p:normalViewPr>
  <p:slideViewPr>
    <p:cSldViewPr snapToGrid="0" snapToObjects="1">
      <p:cViewPr>
        <p:scale>
          <a:sx n="75" d="100"/>
          <a:sy n="75" d="100"/>
        </p:scale>
        <p:origin x="-2608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CF6F-821E-DF49-BE5A-CA74A01A7475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DD4A-3D04-FF46-8EA5-3A901B12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(28/02/2013 09:52) -----</a:t>
            </a:r>
          </a:p>
          <a:p>
            <a:r>
              <a:rPr lang="en-US"/>
              <a:t>hello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DD4A-3D04-FF46-8EA5-3A901B1261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7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DD4A-3D04-FF46-8EA5-3A901B1261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0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C6B1-B8A5-4A40-AA53-8FF0D4283FDF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402F-DD19-8B49-A707-96FAEA4E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2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C6B1-B8A5-4A40-AA53-8FF0D4283FDF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402F-DD19-8B49-A707-96FAEA4E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C6B1-B8A5-4A40-AA53-8FF0D4283FDF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402F-DD19-8B49-A707-96FAEA4E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9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0BBC7-24CC-435F-941C-6D81016C7075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085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13A-BFFF-F840-9AF3-FB67CDDF7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11F6-27EB-B14D-99C5-F823D79BF0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723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13A-BFFF-F840-9AF3-FB67CDDF7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11F6-27EB-B14D-99C5-F823D79BF0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9593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13A-BFFF-F840-9AF3-FB67CDDF7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11F6-27EB-B14D-99C5-F823D79BF0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577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13A-BFFF-F840-9AF3-FB67CDDF7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11F6-27EB-B14D-99C5-F823D79BF0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24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13A-BFFF-F840-9AF3-FB67CDDF7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11F6-27EB-B14D-99C5-F823D79BF0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306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13A-BFFF-F840-9AF3-FB67CDDF7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11F6-27EB-B14D-99C5-F823D79BF0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890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13A-BFFF-F840-9AF3-FB67CDDF7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11F6-27EB-B14D-99C5-F823D79BF0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18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C6B1-B8A5-4A40-AA53-8FF0D4283FDF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402F-DD19-8B49-A707-96FAEA4E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12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13A-BFFF-F840-9AF3-FB67CDDF7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11F6-27EB-B14D-99C5-F823D79BF0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132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13A-BFFF-F840-9AF3-FB67CDDF7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11F6-27EB-B14D-99C5-F823D79BF0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08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13A-BFFF-F840-9AF3-FB67CDDF7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11F6-27EB-B14D-99C5-F823D79BF0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48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613A-BFFF-F840-9AF3-FB67CDDF7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11F6-27EB-B14D-99C5-F823D79BF0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760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7E5D-8107-4AA9-8D85-711A8524CE8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8-CD05-4EAE-A4BD-F6D13A446DA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047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7E5D-8107-4AA9-8D85-711A8524CE8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8-CD05-4EAE-A4BD-F6D13A446DA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741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7E5D-8107-4AA9-8D85-711A8524CE8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8-CD05-4EAE-A4BD-F6D13A446DA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528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7E5D-8107-4AA9-8D85-711A8524CE8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8-CD05-4EAE-A4BD-F6D13A446DA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85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7E5D-8107-4AA9-8D85-711A8524CE8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8-CD05-4EAE-A4BD-F6D13A446DA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523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7E5D-8107-4AA9-8D85-711A8524CE8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8-CD05-4EAE-A4BD-F6D13A446DA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28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C6B1-B8A5-4A40-AA53-8FF0D4283FDF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402F-DD19-8B49-A707-96FAEA4E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36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7E5D-8107-4AA9-8D85-711A8524CE8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8-CD05-4EAE-A4BD-F6D13A446DA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03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7E5D-8107-4AA9-8D85-711A8524CE8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8-CD05-4EAE-A4BD-F6D13A446DA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203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7E5D-8107-4AA9-8D85-711A8524CE8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8-CD05-4EAE-A4BD-F6D13A446DA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098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7E5D-8107-4AA9-8D85-711A8524CE8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8-CD05-4EAE-A4BD-F6D13A446DA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386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7E5D-8107-4AA9-8D85-711A8524CE8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8-CD05-4EAE-A4BD-F6D13A446DA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25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C6B1-B8A5-4A40-AA53-8FF0D4283FDF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402F-DD19-8B49-A707-96FAEA4E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3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C6B1-B8A5-4A40-AA53-8FF0D4283FDF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402F-DD19-8B49-A707-96FAEA4E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C6B1-B8A5-4A40-AA53-8FF0D4283FDF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402F-DD19-8B49-A707-96FAEA4E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3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C6B1-B8A5-4A40-AA53-8FF0D4283FDF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402F-DD19-8B49-A707-96FAEA4E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3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C6B1-B8A5-4A40-AA53-8FF0D4283FDF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402F-DD19-8B49-A707-96FAEA4E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0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C6B1-B8A5-4A40-AA53-8FF0D4283FDF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402F-DD19-8B49-A707-96FAEA4E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1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C6B1-B8A5-4A40-AA53-8FF0D4283FDF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3402F-DD19-8B49-A707-96FAEA4E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4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613A-BFFF-F840-9AF3-FB67CDDF7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011F6-27EB-B14D-99C5-F823D79BF0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82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1C97E5D-8107-4AA9-8D85-711A8524CE8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15/07/2015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B166E8-CD05-4EAE-A4BD-F6D13A446DA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5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1.emf"/><Relationship Id="rId8" Type="http://schemas.openxmlformats.org/officeDocument/2006/relationships/image" Target="../media/image2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image" Target="../media/image7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5" Type="http://schemas.openxmlformats.org/officeDocument/2006/relationships/image" Target="../media/image14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9.bin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emf"/><Relationship Id="rId5" Type="http://schemas.openxmlformats.org/officeDocument/2006/relationships/image" Target="../media/image18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867" y="757862"/>
            <a:ext cx="8856133" cy="2080281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FF0000"/>
                </a:solidFill>
              </a:rPr>
              <a:t>Invariant Set Theory:</a:t>
            </a:r>
            <a:r>
              <a:rPr lang="en-US" dirty="0" smtClean="0"/>
              <a:t>                             Violating Measurement Independence without fine-tuning, conspiracy, or constraints on free will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12066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 smtClean="0"/>
              <a:t>Tim Palmer</a:t>
            </a:r>
          </a:p>
          <a:p>
            <a:r>
              <a:rPr lang="en-GB" dirty="0" smtClean="0"/>
              <a:t>Clarendon Laboratory</a:t>
            </a:r>
          </a:p>
          <a:p>
            <a:r>
              <a:rPr lang="en-GB" dirty="0" smtClean="0"/>
              <a:t>University of Oxford</a:t>
            </a:r>
            <a:endParaRPr lang="en-US" dirty="0"/>
          </a:p>
        </p:txBody>
      </p:sp>
      <p:pic>
        <p:nvPicPr>
          <p:cNvPr id="5" name="Picture 4" descr="oxford_physic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0350" y="5591073"/>
            <a:ext cx="1594788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24"/>
    </mc:Choice>
    <mc:Fallback xmlns="">
      <p:transition xmlns:p14="http://schemas.microsoft.com/office/powerpoint/2010/main" spd="slow" advTm="986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199" y="1600200"/>
            <a:ext cx="8060268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1. Palmer, T.N., 2009: The invariant set postulate: a new geometric framework for the foundations of quantum theory and the role played by gravity</a:t>
            </a:r>
            <a:r>
              <a:rPr lang="en-US" i="1" dirty="0" smtClean="0"/>
              <a:t>. </a:t>
            </a:r>
            <a:r>
              <a:rPr lang="en-US" i="1" dirty="0" err="1" smtClean="0"/>
              <a:t>Proc</a:t>
            </a:r>
            <a:r>
              <a:rPr lang="en-US" i="1" dirty="0" smtClean="0"/>
              <a:t> Roy. Soc</a:t>
            </a:r>
            <a:r>
              <a:rPr lang="en-US" dirty="0" smtClean="0"/>
              <a:t>., A465, 3165-3185.</a:t>
            </a:r>
          </a:p>
          <a:p>
            <a:r>
              <a:rPr lang="en-US" dirty="0" smtClean="0"/>
              <a:t>2. Palmer, T.N., 2014: Lorenz, Gödel and Penrose: new perspectives on determinism and causality in fundamental physics. </a:t>
            </a:r>
            <a:r>
              <a:rPr lang="en-US" i="1" dirty="0" smtClean="0"/>
              <a:t>Contemporary Physics</a:t>
            </a:r>
            <a:r>
              <a:rPr lang="en-US" dirty="0" smtClean="0"/>
              <a:t>, </a:t>
            </a:r>
            <a:r>
              <a:rPr lang="en-US" b="1" dirty="0"/>
              <a:t>55</a:t>
            </a:r>
            <a:r>
              <a:rPr lang="en-US" dirty="0"/>
              <a:t>, 157-</a:t>
            </a:r>
            <a:r>
              <a:rPr lang="en-US" dirty="0" smtClean="0"/>
              <a:t>178</a:t>
            </a:r>
          </a:p>
          <a:p>
            <a:r>
              <a:rPr lang="en-US" dirty="0" smtClean="0"/>
              <a:t>3. Palmer, T.N., 2015: Bell’s Conspiracy, Schrödinger’s Black Cat and Global Invariant Sets. </a:t>
            </a:r>
            <a:r>
              <a:rPr lang="en-US" i="1" dirty="0" smtClean="0"/>
              <a:t>Phil. Trans. Roy. Soc. A, </a:t>
            </a:r>
            <a:r>
              <a:rPr lang="fi-FI" b="1" dirty="0" smtClean="0"/>
              <a:t>373</a:t>
            </a:r>
            <a:r>
              <a:rPr lang="fi-FI" dirty="0" smtClean="0"/>
              <a:t>, </a:t>
            </a:r>
            <a:r>
              <a:rPr lang="fi-FI" dirty="0"/>
              <a:t>20140246; DOI: 10.1098/rsta.2014.0246. </a:t>
            </a:r>
            <a:endParaRPr lang="en-US" dirty="0" smtClean="0"/>
          </a:p>
          <a:p>
            <a:r>
              <a:rPr lang="en-US" dirty="0" smtClean="0"/>
              <a:t>4. Palmer, T.N., 2015: Invariant Set Theory and the Symbolism of Quantum Measurement. </a:t>
            </a:r>
            <a:r>
              <a:rPr lang="en-US" i="1" dirty="0" err="1" smtClean="0"/>
              <a:t>Phys</a:t>
            </a:r>
            <a:r>
              <a:rPr lang="en-US" i="1" dirty="0" smtClean="0"/>
              <a:t> Rev D</a:t>
            </a:r>
            <a:r>
              <a:rPr lang="en-US" dirty="0" smtClean="0"/>
              <a:t>. In review.  </a:t>
            </a:r>
          </a:p>
          <a:p>
            <a:r>
              <a:rPr lang="en-US" dirty="0" smtClean="0"/>
              <a:t>5. Palmer, T.N., 2015: Invariant Set Theory: Violating Measurement Independence without fine-tuning, conspiracy, constraints on free will or </a:t>
            </a:r>
            <a:r>
              <a:rPr lang="en-US" dirty="0" err="1" smtClean="0"/>
              <a:t>retrocausality</a:t>
            </a:r>
            <a:r>
              <a:rPr lang="en-US" dirty="0" smtClean="0"/>
              <a:t>. QPL2015 conference proceedings.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tim.palmer@physics</a:t>
            </a:r>
            <a:r>
              <a:rPr lang="en-US" dirty="0" err="1">
                <a:solidFill>
                  <a:srgbClr val="FF0000"/>
                </a:solidFill>
              </a:rPr>
              <a:t>.</a:t>
            </a:r>
            <a:r>
              <a:rPr lang="en-US" dirty="0" err="1" smtClean="0">
                <a:solidFill>
                  <a:srgbClr val="FF0000"/>
                </a:solidFill>
              </a:rPr>
              <a:t>ox.ac.uk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4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gnifying_brai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1" y="626534"/>
            <a:ext cx="3430059" cy="540173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598593"/>
              </p:ext>
            </p:extLst>
          </p:nvPr>
        </p:nvGraphicFramePr>
        <p:xfrm>
          <a:off x="4206348" y="838212"/>
          <a:ext cx="4903269" cy="539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76" name="Equation" r:id="rId4" imgW="2387600" imgH="2628900" progId="Equation.DSMT4">
                  <p:embed/>
                </p:oleObj>
              </mc:Choice>
              <mc:Fallback>
                <p:oleObj name="Equation" r:id="rId4" imgW="2387600" imgH="2628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6348" y="838212"/>
                        <a:ext cx="4903269" cy="5393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862452"/>
              </p:ext>
            </p:extLst>
          </p:nvPr>
        </p:nvGraphicFramePr>
        <p:xfrm>
          <a:off x="677337" y="4131735"/>
          <a:ext cx="1671677" cy="896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77" name="Equation" r:id="rId6" imgW="876300" imgH="469900" progId="Equation.DSMT4">
                  <p:embed/>
                </p:oleObj>
              </mc:Choice>
              <mc:Fallback>
                <p:oleObj name="Equation" r:id="rId6" imgW="876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7337" y="4131735"/>
                        <a:ext cx="1671677" cy="896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39426" y="92504"/>
            <a:ext cx="636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I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U</a:t>
            </a:r>
            <a:r>
              <a:rPr lang="en-US" sz="2800" b="1" dirty="0" smtClean="0">
                <a:solidFill>
                  <a:srgbClr val="FF0000"/>
                </a:solidFill>
              </a:rPr>
              <a:t> and the  Complex Hilbert Space (Ref 4)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91736" y="2269067"/>
            <a:ext cx="26246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G.ep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r="25803" b="61165"/>
          <a:stretch/>
        </p:blipFill>
        <p:spPr>
          <a:xfrm>
            <a:off x="1739426" y="6139691"/>
            <a:ext cx="2618829" cy="8859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340" y="6105825"/>
            <a:ext cx="231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N.B. Histories</a:t>
            </a:r>
          </a:p>
          <a:p>
            <a:r>
              <a:rPr lang="en-US" dirty="0" smtClean="0"/>
              <a:t>above describe e.g.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48672" y="4114807"/>
            <a:ext cx="4686826" cy="8206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2339" y="4766104"/>
            <a:ext cx="136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Helices are a manifestation of </a:t>
            </a:r>
            <a:r>
              <a:rPr lang="en-US" sz="1200" dirty="0" err="1" smtClean="0"/>
              <a:t>quaternionic</a:t>
            </a:r>
            <a:r>
              <a:rPr lang="en-US" sz="1200" dirty="0" smtClean="0"/>
              <a:t> structure (Ref 4)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490551" y="4899794"/>
            <a:ext cx="315654" cy="298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73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5367840" y="1744160"/>
            <a:ext cx="2319867" cy="2055850"/>
          </a:xfrm>
          <a:prstGeom prst="arc">
            <a:avLst>
              <a:gd name="adj1" fmla="val 16200000"/>
              <a:gd name="adj2" fmla="val 48543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96639" y="2516508"/>
            <a:ext cx="57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φ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197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Interlude: Spherical geometry / number theory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856845"/>
              </p:ext>
            </p:extLst>
          </p:nvPr>
        </p:nvGraphicFramePr>
        <p:xfrm>
          <a:off x="513282" y="2944822"/>
          <a:ext cx="7440613" cy="19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07" name="Equation" r:id="rId3" imgW="2578100" imgH="660400" progId="Equation.DSMT4">
                  <p:embed/>
                </p:oleObj>
              </mc:Choice>
              <mc:Fallback>
                <p:oleObj name="Equation" r:id="rId3" imgW="25781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282" y="2944822"/>
                        <a:ext cx="7440613" cy="190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c 7"/>
          <p:cNvSpPr/>
          <p:nvPr/>
        </p:nvSpPr>
        <p:spPr>
          <a:xfrm rot="1513722">
            <a:off x="4958763" y="1575528"/>
            <a:ext cx="1693333" cy="319991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8382003">
            <a:off x="6373596" y="2720501"/>
            <a:ext cx="1559409" cy="623833"/>
          </a:xfrm>
          <a:prstGeom prst="arc">
            <a:avLst>
              <a:gd name="adj1" fmla="val 12565288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9835" y="1425641"/>
            <a:ext cx="64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6761" y="3242924"/>
            <a:ext cx="64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70774" y="2668905"/>
            <a:ext cx="64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5367846" y="1340976"/>
            <a:ext cx="2858519" cy="28585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5019"/>
              </p:ext>
            </p:extLst>
          </p:nvPr>
        </p:nvGraphicFramePr>
        <p:xfrm>
          <a:off x="6329960" y="2318286"/>
          <a:ext cx="457203" cy="43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08" name="Equation" r:id="rId5" imgW="215900" imgH="203200" progId="Equation.DSMT4">
                  <p:embed/>
                </p:oleObj>
              </mc:Choice>
              <mc:Fallback>
                <p:oleObj name="Equation" r:id="rId5" imgW="215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9960" y="2318286"/>
                        <a:ext cx="457203" cy="430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c 15"/>
          <p:cNvSpPr/>
          <p:nvPr/>
        </p:nvSpPr>
        <p:spPr>
          <a:xfrm rot="14628010">
            <a:off x="7541150" y="2804369"/>
            <a:ext cx="417485" cy="272673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50726"/>
              </p:ext>
            </p:extLst>
          </p:nvPr>
        </p:nvGraphicFramePr>
        <p:xfrm>
          <a:off x="7442172" y="1727227"/>
          <a:ext cx="457203" cy="43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09" name="Equation" r:id="rId7" imgW="215900" imgH="203200" progId="Equation.DSMT4">
                  <p:embed/>
                </p:oleObj>
              </mc:Choice>
              <mc:Fallback>
                <p:oleObj name="Equation" r:id="rId7" imgW="215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42172" y="1727227"/>
                        <a:ext cx="457203" cy="430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287862"/>
              </p:ext>
            </p:extLst>
          </p:nvPr>
        </p:nvGraphicFramePr>
        <p:xfrm>
          <a:off x="7266489" y="3321077"/>
          <a:ext cx="4302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10" name="Equation" r:id="rId9" imgW="203200" imgH="203200" progId="Equation.DSMT4">
                  <p:embed/>
                </p:oleObj>
              </mc:Choice>
              <mc:Fallback>
                <p:oleObj name="Equation" r:id="rId9" imgW="203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66489" y="3321077"/>
                        <a:ext cx="430213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847535"/>
              </p:ext>
            </p:extLst>
          </p:nvPr>
        </p:nvGraphicFramePr>
        <p:xfrm>
          <a:off x="452399" y="5431374"/>
          <a:ext cx="82343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11" name="Equation" r:id="rId11" imgW="3340100" imgH="203200" progId="Equation.DSMT4">
                  <p:embed/>
                </p:oleObj>
              </mc:Choice>
              <mc:Fallback>
                <p:oleObj name="Equation" r:id="rId11" imgW="3340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2399" y="5431374"/>
                        <a:ext cx="8234363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43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This number-theoretic property of spherical triangles underpins IS theory’s interpretation of all standard quantum phenomena: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6" y="219286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Bell (</a:t>
            </a:r>
            <a:r>
              <a:rPr lang="en-US" sz="2800" dirty="0" smtClean="0">
                <a:solidFill>
                  <a:srgbClr val="FF0000"/>
                </a:solidFill>
              </a:rPr>
              <a:t>refs 3,5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CHSH (</a:t>
            </a:r>
            <a:r>
              <a:rPr lang="en-US" sz="2800" dirty="0" smtClean="0">
                <a:solidFill>
                  <a:srgbClr val="FF0000"/>
                </a:solidFill>
              </a:rPr>
              <a:t>refs 3,5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Sequential Stern-</a:t>
            </a:r>
            <a:r>
              <a:rPr lang="en-US" sz="2800" dirty="0" err="1" smtClean="0"/>
              <a:t>Gerlach</a:t>
            </a:r>
            <a:r>
              <a:rPr lang="en-US" sz="2800" dirty="0" smtClean="0"/>
              <a:t> (Heisenberg Uncertainty Principle) (</a:t>
            </a:r>
            <a:r>
              <a:rPr lang="en-US" sz="2800" dirty="0" smtClean="0">
                <a:solidFill>
                  <a:srgbClr val="FF0000"/>
                </a:solidFill>
              </a:rPr>
              <a:t>ref 2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Mach-</a:t>
            </a:r>
            <a:r>
              <a:rPr lang="en-US" sz="2800" dirty="0" err="1" smtClean="0"/>
              <a:t>Zehnder</a:t>
            </a:r>
            <a:r>
              <a:rPr lang="en-US" sz="2800" dirty="0" smtClean="0"/>
              <a:t> Interferometry (Wave Particle Duality) (</a:t>
            </a:r>
            <a:r>
              <a:rPr lang="en-US" sz="2800" dirty="0" smtClean="0">
                <a:solidFill>
                  <a:srgbClr val="FF0000"/>
                </a:solidFill>
              </a:rPr>
              <a:t>ref 4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Pusey et al??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441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-301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Bell’s Theorem</a:t>
            </a:r>
            <a:endParaRPr 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223845"/>
              </p:ext>
            </p:extLst>
          </p:nvPr>
        </p:nvGraphicFramePr>
        <p:xfrm>
          <a:off x="622301" y="1308109"/>
          <a:ext cx="77422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69" name="Equation" r:id="rId3" imgW="2527300" imgH="228600" progId="Equation.DSMT4">
                  <p:embed/>
                </p:oleObj>
              </mc:Choice>
              <mc:Fallback>
                <p:oleObj name="Equation" r:id="rId3" imgW="2527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301" y="1308109"/>
                        <a:ext cx="7742238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489020"/>
              </p:ext>
            </p:extLst>
          </p:nvPr>
        </p:nvGraphicFramePr>
        <p:xfrm>
          <a:off x="228591" y="2082271"/>
          <a:ext cx="8731250" cy="224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70" name="Equation" r:id="rId5" imgW="3746500" imgH="965200" progId="Equation.DSMT4">
                  <p:embed/>
                </p:oleObj>
              </mc:Choice>
              <mc:Fallback>
                <p:oleObj name="Equation" r:id="rId5" imgW="3746500" imgH="96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591" y="2082271"/>
                        <a:ext cx="8731250" cy="224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329012"/>
              </p:ext>
            </p:extLst>
          </p:nvPr>
        </p:nvGraphicFramePr>
        <p:xfrm>
          <a:off x="157163" y="4467225"/>
          <a:ext cx="8812212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71" name="Equation" r:id="rId7" imgW="3746500" imgH="965200" progId="Equation.DSMT4">
                  <p:embed/>
                </p:oleObj>
              </mc:Choice>
              <mc:Fallback>
                <p:oleObj name="Equation" r:id="rId7" imgW="3746500" imgH="96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163" y="4467225"/>
                        <a:ext cx="8812212" cy="227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40267" y="1197509"/>
            <a:ext cx="8077200" cy="812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4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-640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Key Point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278662"/>
              </p:ext>
            </p:extLst>
          </p:nvPr>
        </p:nvGraphicFramePr>
        <p:xfrm>
          <a:off x="93663" y="1341420"/>
          <a:ext cx="9018587" cy="539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84" name="Equation" r:id="rId3" imgW="4267200" imgH="2552700" progId="Equation.DSMT4">
                  <p:embed/>
                </p:oleObj>
              </mc:Choice>
              <mc:Fallback>
                <p:oleObj name="Equation" r:id="rId3" imgW="4267200" imgH="255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663" y="1341420"/>
                        <a:ext cx="9018587" cy="539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62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951238"/>
              </p:ext>
            </p:extLst>
          </p:nvPr>
        </p:nvGraphicFramePr>
        <p:xfrm>
          <a:off x="127000" y="274638"/>
          <a:ext cx="8939213" cy="635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95" name="Equation" r:id="rId3" imgW="3822700" imgH="2717800" progId="Equation.DSMT4">
                  <p:embed/>
                </p:oleObj>
              </mc:Choice>
              <mc:Fallback>
                <p:oleObj name="Equation" r:id="rId3" imgW="3822700" imgH="271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0" y="274638"/>
                        <a:ext cx="8939213" cy="635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73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Does Quantum Theory Fit?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Quantum theory (e.g. the complex Hilbert Space) arises as the singular limit of IS theory for </a:t>
            </a:r>
            <a:r>
              <a:rPr lang="en-US" dirty="0"/>
              <a:t>at p=∞. </a:t>
            </a:r>
            <a:r>
              <a:rPr lang="en-US" dirty="0" smtClean="0"/>
              <a:t>(The real numbers can be considered a singular limit of p-</a:t>
            </a:r>
            <a:r>
              <a:rPr lang="en-US" dirty="0" err="1" smtClean="0"/>
              <a:t>adic</a:t>
            </a:r>
            <a:r>
              <a:rPr lang="en-US" dirty="0" smtClean="0"/>
              <a:t> integers at p=∞ - </a:t>
            </a:r>
            <a:r>
              <a:rPr lang="en-US" dirty="0" err="1" smtClean="0"/>
              <a:t>Neukirch</a:t>
            </a:r>
            <a:r>
              <a:rPr lang="en-US" dirty="0" smtClean="0"/>
              <a:t> </a:t>
            </a:r>
            <a:r>
              <a:rPr lang="en-US" i="1" dirty="0" smtClean="0"/>
              <a:t>Algebraic Number Theory</a:t>
            </a:r>
            <a:r>
              <a:rPr lang="en-US" dirty="0" smtClean="0"/>
              <a:t>. )</a:t>
            </a:r>
          </a:p>
          <a:p>
            <a:r>
              <a:rPr lang="en-US" dirty="0" smtClean="0"/>
              <a:t>For example, </a:t>
            </a:r>
            <a:r>
              <a:rPr lang="en-US" dirty="0" err="1" smtClean="0"/>
              <a:t>inviscid</a:t>
            </a:r>
            <a:r>
              <a:rPr lang="en-US" dirty="0" smtClean="0"/>
              <a:t> Euler theory is the singular limit of </a:t>
            </a:r>
            <a:r>
              <a:rPr lang="en-US" dirty="0" err="1" smtClean="0"/>
              <a:t>Navier</a:t>
            </a:r>
            <a:r>
              <a:rPr lang="en-US" dirty="0" smtClean="0"/>
              <a:t>-Stokes theory for infinite fluid Reynolds Number.</a:t>
            </a:r>
          </a:p>
          <a:p>
            <a:r>
              <a:rPr lang="en-US" dirty="0" smtClean="0"/>
              <a:t>Most of the time Euler theory provides a good description of high Reynolds Number flow. But sometimes it is a catastrophic failure –e.g. it predicts aircraft could never fly!</a:t>
            </a:r>
          </a:p>
          <a:p>
            <a:r>
              <a:rPr lang="en-US" dirty="0" smtClean="0"/>
              <a:t>Similarly quantum theory is an excellent fit to observations most of the time, but could fail catastrophically. Perhaps when describing situations where gravity is important – e.g. vacuum fluctuations and dark energy?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experimental violation of Bell Inequalities does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preclude a locally causal ontic theory of quantum physics!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342900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3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23900"/>
            <a:ext cx="3810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8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o explain the experimental violation of Bell Inequalities, a putative theory of quantum physics must violate one (or more) of: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r>
              <a:rPr lang="en-US" dirty="0" smtClean="0"/>
              <a:t>Realism</a:t>
            </a:r>
          </a:p>
          <a:p>
            <a:r>
              <a:rPr lang="en-US" dirty="0" smtClean="0"/>
              <a:t>Local causality</a:t>
            </a:r>
          </a:p>
          <a:p>
            <a:r>
              <a:rPr lang="en-US" dirty="0" smtClean="0"/>
              <a:t>Measurement independence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879929"/>
              </p:ext>
            </p:extLst>
          </p:nvPr>
        </p:nvGraphicFramePr>
        <p:xfrm>
          <a:off x="2228844" y="4778377"/>
          <a:ext cx="4629939" cy="64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18" name="Equation" r:id="rId3" imgW="1447800" imgH="203200" progId="Equation.DSMT4">
                  <p:embed/>
                </p:oleObj>
              </mc:Choice>
              <mc:Fallback>
                <p:oleObj name="Equation" r:id="rId3" imgW="1447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8844" y="4778377"/>
                        <a:ext cx="4629939" cy="649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87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Fine Tuned?</a:t>
            </a:r>
          </a:p>
          <a:p>
            <a:r>
              <a:rPr lang="en-US" dirty="0" smtClean="0"/>
              <a:t>Conspiratorial?</a:t>
            </a:r>
          </a:p>
          <a:p>
            <a:r>
              <a:rPr lang="en-US" dirty="0" smtClean="0"/>
              <a:t>Denies experimenter free will?</a:t>
            </a:r>
          </a:p>
          <a:p>
            <a:r>
              <a:rPr lang="en-US" dirty="0" smtClean="0"/>
              <a:t>Requires </a:t>
            </a:r>
            <a:r>
              <a:rPr lang="en-US" dirty="0" err="1" smtClean="0"/>
              <a:t>retrocausal</a:t>
            </a:r>
            <a:r>
              <a:rPr lang="en-US" dirty="0" smtClean="0"/>
              <a:t> physics?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698556"/>
              </p:ext>
            </p:extLst>
          </p:nvPr>
        </p:nvGraphicFramePr>
        <p:xfrm>
          <a:off x="1145120" y="323856"/>
          <a:ext cx="7223845" cy="1013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30" name="Equation" r:id="rId3" imgW="1447800" imgH="203200" progId="Equation.DSMT4">
                  <p:embed/>
                </p:oleObj>
              </mc:Choice>
              <mc:Fallback>
                <p:oleObj name="Equation" r:id="rId3" imgW="1447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5120" y="323856"/>
                        <a:ext cx="7223845" cy="1013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54400" y="4605867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NO!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7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501443"/>
              </p:ext>
            </p:extLst>
          </p:nvPr>
        </p:nvGraphicFramePr>
        <p:xfrm>
          <a:off x="418045" y="394776"/>
          <a:ext cx="8251825" cy="613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3" imgW="4546600" imgH="3378200" progId="Equation.DSMT4">
                  <p:embed/>
                </p:oleObj>
              </mc:Choice>
              <mc:Fallback>
                <p:oleObj name="Equation" r:id="rId3" imgW="4546600" imgH="337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045" y="394776"/>
                        <a:ext cx="8251825" cy="613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4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adic</a:t>
            </a:r>
            <a:r>
              <a:rPr lang="en-US" dirty="0" smtClean="0">
                <a:solidFill>
                  <a:srgbClr val="FF0000"/>
                </a:solidFill>
              </a:rPr>
              <a:t> Integers and Cantor Sets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244607"/>
            <a:ext cx="8229600" cy="54779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err="1" smtClean="0"/>
              <a:t>Eg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is a </a:t>
            </a:r>
            <a:r>
              <a:rPr lang="en-US" sz="2000" dirty="0" err="1" smtClean="0"/>
              <a:t>bijection</a:t>
            </a:r>
            <a:r>
              <a:rPr lang="en-US" sz="2000" dirty="0" smtClean="0"/>
              <a:t> between 2-adic integers and points of the Cantor ternary set 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i="1" dirty="0" smtClean="0"/>
              <a:t>F</a:t>
            </a:r>
            <a:r>
              <a:rPr lang="en-US" sz="2000" dirty="0" smtClean="0"/>
              <a:t> </a:t>
            </a:r>
            <a:r>
              <a:rPr lang="en-US" sz="2000" dirty="0" err="1" smtClean="0"/>
              <a:t>generalises</a:t>
            </a:r>
            <a:r>
              <a:rPr lang="en-US" sz="2000" dirty="0" smtClean="0"/>
              <a:t> for arbitrary p. </a:t>
            </a:r>
          </a:p>
          <a:p>
            <a:endParaRPr lang="en-US" sz="2000" dirty="0"/>
          </a:p>
          <a:p>
            <a:endParaRPr lang="en-US" sz="2000" baseline="-25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494604"/>
              </p:ext>
            </p:extLst>
          </p:nvPr>
        </p:nvGraphicFramePr>
        <p:xfrm>
          <a:off x="2936875" y="1677988"/>
          <a:ext cx="24606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0" name="Equation" r:id="rId3" imgW="1333500" imgH="444500" progId="Equation.DSMT4">
                  <p:embed/>
                </p:oleObj>
              </mc:Choice>
              <mc:Fallback>
                <p:oleObj name="Equation" r:id="rId3" imgW="13335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6875" y="1677988"/>
                        <a:ext cx="2460625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200" y="3233227"/>
            <a:ext cx="4844713" cy="78419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70781"/>
              </p:ext>
            </p:extLst>
          </p:nvPr>
        </p:nvGraphicFramePr>
        <p:xfrm>
          <a:off x="2482850" y="4432300"/>
          <a:ext cx="38068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1" name="Equation" r:id="rId6" imgW="1549400" imgH="355600" progId="Equation.DSMT4">
                  <p:embed/>
                </p:oleObj>
              </mc:Choice>
              <mc:Fallback>
                <p:oleObj name="Equation" r:id="rId6" imgW="15494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2850" y="4432300"/>
                        <a:ext cx="3806825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76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31" t="23814" r="27127" b="24391"/>
          <a:stretch/>
        </p:blipFill>
        <p:spPr>
          <a:xfrm rot="2684641">
            <a:off x="2573650" y="708008"/>
            <a:ext cx="2734822" cy="273770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222684"/>
              </p:ext>
            </p:extLst>
          </p:nvPr>
        </p:nvGraphicFramePr>
        <p:xfrm>
          <a:off x="5223404" y="2887093"/>
          <a:ext cx="2836862" cy="1107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11" name="Equation" r:id="rId4" imgW="520700" imgH="203200" progId="Equation.DSMT4">
                  <p:embed/>
                </p:oleObj>
              </mc:Choice>
              <mc:Fallback>
                <p:oleObj name="Equation" r:id="rId4" imgW="520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3404" y="2887093"/>
                        <a:ext cx="2836862" cy="1107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86267" y="4424055"/>
            <a:ext cx="8957733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Two points on </a:t>
            </a:r>
            <a:r>
              <a:rPr lang="en-US" sz="2000" dirty="0" err="1"/>
              <a:t>C</a:t>
            </a:r>
            <a:r>
              <a:rPr lang="en-US" sz="2000" baseline="-25000" dirty="0" err="1"/>
              <a:t>p</a:t>
            </a:r>
            <a:r>
              <a:rPr lang="en-US" sz="2000" dirty="0"/>
              <a:t>, close together </a:t>
            </a:r>
            <a:r>
              <a:rPr lang="en-US" sz="2000" dirty="0" err="1"/>
              <a:t>wrt</a:t>
            </a:r>
            <a:r>
              <a:rPr lang="en-US" sz="2000" dirty="0"/>
              <a:t> |…|, have |…|</a:t>
            </a:r>
            <a:r>
              <a:rPr lang="en-US" sz="2000" baseline="-25000" dirty="0"/>
              <a:t>p</a:t>
            </a:r>
            <a:r>
              <a:rPr lang="en-US" sz="2000" dirty="0"/>
              <a:t>&lt;&lt;1</a:t>
            </a:r>
          </a:p>
          <a:p>
            <a:endParaRPr lang="en-US" sz="2000" baseline="-25000" dirty="0"/>
          </a:p>
          <a:p>
            <a:r>
              <a:rPr lang="en-US" sz="2000" dirty="0"/>
              <a:t>Two points, one on </a:t>
            </a:r>
            <a:r>
              <a:rPr lang="en-US" sz="2000" dirty="0" err="1"/>
              <a:t>C</a:t>
            </a:r>
            <a:r>
              <a:rPr lang="en-US" sz="2000" baseline="-25000" dirty="0" err="1"/>
              <a:t>p</a:t>
            </a:r>
            <a:r>
              <a:rPr lang="en-US" sz="2000" dirty="0"/>
              <a:t>, the other not, close together </a:t>
            </a:r>
            <a:r>
              <a:rPr lang="en-US" sz="2000" dirty="0" err="1"/>
              <a:t>wrt</a:t>
            </a:r>
            <a:r>
              <a:rPr lang="en-US" sz="2000" dirty="0"/>
              <a:t> |…|, have |…|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 ≥ p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905067" y="4910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5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32840"/>
              </p:ext>
            </p:extLst>
          </p:nvPr>
        </p:nvGraphicFramePr>
        <p:xfrm>
          <a:off x="456383" y="1888310"/>
          <a:ext cx="225107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" name="Equation" r:id="rId3" imgW="1104900" imgH="660400" progId="Equation.3">
                  <p:embed/>
                </p:oleObj>
              </mc:Choice>
              <mc:Fallback>
                <p:oleObj name="Equation" r:id="rId3" imgW="11049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383" y="1888310"/>
                        <a:ext cx="2251075" cy="1349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Palmer_fig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2261" y="1818074"/>
            <a:ext cx="1889125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2966865" y="2291425"/>
            <a:ext cx="576262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313431"/>
              </p:ext>
            </p:extLst>
          </p:nvPr>
        </p:nvGraphicFramePr>
        <p:xfrm>
          <a:off x="4468823" y="208281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68823" y="2082818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661775"/>
              </p:ext>
            </p:extLst>
          </p:nvPr>
        </p:nvGraphicFramePr>
        <p:xfrm>
          <a:off x="4468823" y="208281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"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68823" y="2082818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2131" y="1764456"/>
            <a:ext cx="852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lang="en-US" sz="3200" b="1" i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L</a:t>
            </a:r>
            <a:endParaRPr lang="en-US" sz="32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303088"/>
              </p:ext>
            </p:extLst>
          </p:nvPr>
        </p:nvGraphicFramePr>
        <p:xfrm>
          <a:off x="297929" y="3688271"/>
          <a:ext cx="8578850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" name="Equation" r:id="rId9" imgW="4838700" imgH="1651000" progId="Equation.DSMT4">
                  <p:embed/>
                </p:oleObj>
              </mc:Choice>
              <mc:Fallback>
                <p:oleObj name="Equation" r:id="rId9" imgW="4838700" imgH="165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7929" y="3688271"/>
                        <a:ext cx="8578850" cy="292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rot="19348053">
            <a:off x="2223686" y="4996475"/>
            <a:ext cx="35097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Analysis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909290"/>
              </p:ext>
            </p:extLst>
          </p:nvPr>
        </p:nvGraphicFramePr>
        <p:xfrm>
          <a:off x="5863701" y="2082818"/>
          <a:ext cx="3043237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" name="Equation" r:id="rId11" imgW="1320800" imgH="431800" progId="Equation.DSMT4">
                  <p:embed/>
                </p:oleObj>
              </mc:Choice>
              <mc:Fallback>
                <p:oleObj name="Equation" r:id="rId11" imgW="1320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63701" y="2082818"/>
                        <a:ext cx="3043237" cy="99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3333" y="135471"/>
            <a:ext cx="8453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Fractal Invariant Sets are Generic in Nonlinear Dynamical Systems Theory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14"/>
    </mc:Choice>
    <mc:Fallback xmlns="">
      <p:transition xmlns:p14="http://schemas.microsoft.com/office/powerpoint/2010/main" spd="slow" advTm="247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914358"/>
              </p:ext>
            </p:extLst>
          </p:nvPr>
        </p:nvGraphicFramePr>
        <p:xfrm>
          <a:off x="6168409" y="1773178"/>
          <a:ext cx="1636713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76" name="Equation" r:id="rId3" imgW="292100" imgH="203200" progId="Equation.DSMT4">
                  <p:embed/>
                </p:oleObj>
              </mc:Choice>
              <mc:Fallback>
                <p:oleObj name="Equation" r:id="rId3" imgW="292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8409" y="1773178"/>
                        <a:ext cx="1636713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776" y="1536488"/>
            <a:ext cx="3405415" cy="1702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97" y="135441"/>
            <a:ext cx="865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Cosmological Invariant Set </a:t>
            </a:r>
            <a:r>
              <a:rPr lang="en-US" sz="3600" b="1" dirty="0"/>
              <a:t>P</a:t>
            </a:r>
            <a:r>
              <a:rPr lang="en-US" sz="3600" b="1" dirty="0" smtClean="0"/>
              <a:t>ostulate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6231" y="3861470"/>
            <a:ext cx="8655128" cy="152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States </a:t>
            </a:r>
            <a:r>
              <a:rPr lang="en-US" sz="2800" i="1" dirty="0" smtClean="0">
                <a:solidFill>
                  <a:srgbClr val="FF0000"/>
                </a:solidFill>
              </a:rPr>
              <a:t>X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U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of the universe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U </a:t>
            </a:r>
            <a:r>
              <a:rPr lang="en-US" sz="2800" dirty="0" smtClean="0">
                <a:solidFill>
                  <a:srgbClr val="000000"/>
                </a:solidFill>
              </a:rPr>
              <a:t>evolve </a:t>
            </a:r>
            <a:r>
              <a:rPr lang="en-US" sz="2800" b="1" dirty="0" smtClean="0">
                <a:solidFill>
                  <a:srgbClr val="000000"/>
                </a:solidFill>
              </a:rPr>
              <a:t>precisely</a:t>
            </a:r>
            <a:r>
              <a:rPr lang="en-US" sz="2800" dirty="0" smtClean="0">
                <a:solidFill>
                  <a:srgbClr val="000000"/>
                </a:solidFill>
              </a:rPr>
              <a:t> on a measure-zero fractal subset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en-US" sz="2800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i="1" baseline="-250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in the state space of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endParaRPr lang="en-US" sz="2800" i="1" baseline="-25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393146"/>
              </p:ext>
            </p:extLst>
          </p:nvPr>
        </p:nvGraphicFramePr>
        <p:xfrm>
          <a:off x="4882092" y="5390093"/>
          <a:ext cx="10969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77" name="Equation" r:id="rId6" imgW="457200" imgH="203200" progId="Equation.DSMT4">
                  <p:embed/>
                </p:oleObj>
              </mc:Choice>
              <mc:Fallback>
                <p:oleObj name="Equation" r:id="rId6" imgW="457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2092" y="5390093"/>
                        <a:ext cx="1096963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465653"/>
              </p:ext>
            </p:extLst>
          </p:nvPr>
        </p:nvGraphicFramePr>
        <p:xfrm>
          <a:off x="1027100" y="1897063"/>
          <a:ext cx="175736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78" name="Equation" r:id="rId8" imgW="355600" imgH="203200" progId="Equation.DSMT4">
                  <p:embed/>
                </p:oleObj>
              </mc:Choice>
              <mc:Fallback>
                <p:oleObj name="Equation" r:id="rId8" imgW="355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7100" y="1897063"/>
                        <a:ext cx="1757362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86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71" y="1651373"/>
            <a:ext cx="8568266" cy="55960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The most primitive expressions of the laws of physics are not dynamical laws of evolution                         but are rather descriptions of the (fractal) geometry of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 </a:t>
            </a:r>
            <a:r>
              <a:rPr lang="en-US" sz="2800" dirty="0" smtClean="0"/>
              <a:t>.  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Below we base </a:t>
            </a:r>
            <a:r>
              <a:rPr lang="en-US" sz="2800" i="1" dirty="0" smtClean="0">
                <a:solidFill>
                  <a:srgbClr val="FF0000"/>
                </a:solidFill>
              </a:rPr>
              <a:t>I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U</a:t>
            </a:r>
            <a:r>
              <a:rPr lang="en-US" sz="2800" i="1" dirty="0" smtClean="0"/>
              <a:t> </a:t>
            </a:r>
            <a:r>
              <a:rPr lang="en-US" sz="2800" dirty="0" smtClean="0"/>
              <a:t>on a fractal model of the p-</a:t>
            </a:r>
            <a:r>
              <a:rPr lang="en-US" sz="2800" dirty="0" err="1" smtClean="0"/>
              <a:t>adic</a:t>
            </a:r>
            <a:r>
              <a:rPr lang="en-US" sz="2800" dirty="0" smtClean="0"/>
              <a:t> integers for p&gt;&gt;1. 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Like GR, Invariant Set Theory is geometric at heart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Unlike GR, Invariant Set Theory has many direct links to number theory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352508"/>
              </p:ext>
            </p:extLst>
          </p:nvPr>
        </p:nvGraphicFramePr>
        <p:xfrm>
          <a:off x="5090581" y="2094971"/>
          <a:ext cx="19526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59" name="Equation" r:id="rId4" imgW="825500" imgH="203200" progId="Equation.DSMT4">
                  <p:embed/>
                </p:oleObj>
              </mc:Choice>
              <mc:Fallback>
                <p:oleObj name="Equation" r:id="rId4" imgW="825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0581" y="2094971"/>
                        <a:ext cx="19526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73867" y="524933"/>
            <a:ext cx="479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Invariant Set Theory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2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25630</TotalTime>
  <Words>695</Words>
  <Application>Microsoft Macintosh PowerPoint</Application>
  <PresentationFormat>On-screen Show (4:3)</PresentationFormat>
  <Paragraphs>79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3_Office Theme</vt:lpstr>
      <vt:lpstr>6_Office Theme</vt:lpstr>
      <vt:lpstr>Equation</vt:lpstr>
      <vt:lpstr>Invariant Set Theory:                             Violating Measurement Independence without fine-tuning, conspiracy, or constraints on free will</vt:lpstr>
      <vt:lpstr>To explain the experimental violation of Bell Inequalities, a putative theory of quantum physics must violate one (or more) of:</vt:lpstr>
      <vt:lpstr>PowerPoint Presentation</vt:lpstr>
      <vt:lpstr>PowerPoint Presentation</vt:lpstr>
      <vt:lpstr>p-adic Integers and Cantor Sets</vt:lpstr>
      <vt:lpstr>PowerPoint Presentation</vt:lpstr>
      <vt:lpstr>PowerPoint Presentation</vt:lpstr>
      <vt:lpstr>PowerPoint Presentation</vt:lpstr>
      <vt:lpstr>The most primitive expressions of the laws of physics are not dynamical laws of evolution                         but are rather descriptions of the (fractal) geometry of IU .    Below we base IU on a fractal model of the p-adic integers for p&gt;&gt;1.   Like GR, Invariant Set Theory is geometric at heart  Unlike GR, Invariant Set Theory has many direct links to number theory  </vt:lpstr>
      <vt:lpstr>References</vt:lpstr>
      <vt:lpstr>PowerPoint Presentation</vt:lpstr>
      <vt:lpstr>Interlude: Spherical geometry / number theory</vt:lpstr>
      <vt:lpstr>This number-theoretic property of spherical triangles underpins IS theory’s interpretation of all standard quantum phenomena:</vt:lpstr>
      <vt:lpstr>Bell’s Theorem</vt:lpstr>
      <vt:lpstr>The Key Point </vt:lpstr>
      <vt:lpstr>PowerPoint Presentation</vt:lpstr>
      <vt:lpstr>Where Does Quantum Theory Fit?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-1. Title 0. Sciama 1. Judith animation 2. Liouville and L attractor 3. Magnetic pendula 4. Forced Lorenz 5. Beam me up Scotty 6. Abstract from L 69 7. Scaling argument 8. Poincare quote 9. Attractor (calculus, geometry, number, logic) 10. Ghys knots relation to modular forms 11. Goedel/Turing 12. Post correspondence problem 13. Attractor – relevant to fundamental physics? 14. Sciama 15. Penrose quote</dc:title>
  <dc:creator>Tim Palmer</dc:creator>
  <cp:lastModifiedBy>Tim Palmer</cp:lastModifiedBy>
  <cp:revision>420</cp:revision>
  <dcterms:created xsi:type="dcterms:W3CDTF">2013-01-16T04:11:06Z</dcterms:created>
  <dcterms:modified xsi:type="dcterms:W3CDTF">2015-07-15T11:07:31Z</dcterms:modified>
</cp:coreProperties>
</file>