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406" r:id="rId3"/>
    <p:sldId id="405" r:id="rId4"/>
    <p:sldId id="407" r:id="rId5"/>
    <p:sldId id="420" r:id="rId6"/>
    <p:sldId id="410" r:id="rId7"/>
    <p:sldId id="411" r:id="rId8"/>
    <p:sldId id="412" r:id="rId9"/>
    <p:sldId id="429" r:id="rId10"/>
    <p:sldId id="413" r:id="rId11"/>
    <p:sldId id="426" r:id="rId12"/>
    <p:sldId id="408" r:id="rId13"/>
    <p:sldId id="415" r:id="rId14"/>
    <p:sldId id="416" r:id="rId15"/>
    <p:sldId id="414" r:id="rId16"/>
    <p:sldId id="417" r:id="rId17"/>
    <p:sldId id="418" r:id="rId18"/>
    <p:sldId id="419" r:id="rId19"/>
    <p:sldId id="421" r:id="rId20"/>
    <p:sldId id="431" r:id="rId21"/>
    <p:sldId id="424" r:id="rId22"/>
    <p:sldId id="422" r:id="rId23"/>
    <p:sldId id="434" r:id="rId24"/>
    <p:sldId id="425" r:id="rId25"/>
    <p:sldId id="423" r:id="rId26"/>
    <p:sldId id="430" r:id="rId27"/>
    <p:sldId id="432" r:id="rId28"/>
    <p:sldId id="433" r:id="rId29"/>
    <p:sldId id="435" r:id="rId30"/>
    <p:sldId id="436" r:id="rId31"/>
    <p:sldId id="437" r:id="rId32"/>
    <p:sldId id="438" r:id="rId33"/>
    <p:sldId id="439" r:id="rId34"/>
    <p:sldId id="441" r:id="rId35"/>
    <p:sldId id="440" r:id="rId36"/>
    <p:sldId id="442" r:id="rId37"/>
    <p:sldId id="443" r:id="rId38"/>
    <p:sldId id="444" r:id="rId39"/>
    <p:sldId id="445" r:id="rId40"/>
    <p:sldId id="44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66FF33"/>
    <a:srgbClr val="FF33CC"/>
    <a:srgbClr val="FF9900"/>
    <a:srgbClr val="FFCC00"/>
    <a:srgbClr val="00CC00"/>
    <a:srgbClr val="993300"/>
    <a:srgbClr val="008000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9882" autoAdjust="0"/>
  </p:normalViewPr>
  <p:slideViewPr>
    <p:cSldViewPr snapToGrid="0">
      <p:cViewPr>
        <p:scale>
          <a:sx n="70" d="100"/>
          <a:sy n="7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97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289B4-9B5B-45EA-80A8-E5B08E8DCE21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Using Type functions in Dataflow </a:t>
            </a:r>
            <a:r>
              <a:rPr lang="en-US" dirty="0" err="1" smtClean="0">
                <a:latin typeface="Comic Sans MS" pitchFamily="66" charset="0"/>
              </a:rPr>
              <a:t>optimiation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37" y="3959495"/>
            <a:ext cx="8270544" cy="1752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>
                <a:latin typeface="Comic Sans MS" pitchFamily="66" charset="0"/>
              </a:rPr>
              <a:t>Simon Peyton Jones (Microsoft Research)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Comic Sans MS" pitchFamily="66" charset="0"/>
              </a:rPr>
              <a:t>Norman Ramsey, John Dias (Tufts University)</a:t>
            </a:r>
          </a:p>
          <a:p>
            <a:pPr>
              <a:spcAft>
                <a:spcPts val="600"/>
              </a:spcAft>
            </a:pPr>
            <a:endParaRPr lang="en-GB" dirty="0" smtClean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latin typeface="Comic Sans MS" pitchFamily="66" charset="0"/>
              </a:rPr>
              <a:t>March 2010</a:t>
            </a:r>
          </a:p>
          <a:p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Lerner/Grove/Chambers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dataflow analyses and optimisations can be done in this “analyse-and-rewrite” framework</a:t>
            </a:r>
          </a:p>
          <a:p>
            <a:r>
              <a:rPr lang="en-GB" dirty="0" smtClean="0"/>
              <a:t>Interleaved rewriting and analysis is essential</a:t>
            </a:r>
          </a:p>
          <a:p>
            <a:r>
              <a:rPr lang="en-GB" dirty="0" smtClean="0"/>
              <a:t>Can combine analyses into “super-analyses”.  Instead of A then B then A then B, do A&amp;B.</a:t>
            </a:r>
          </a:p>
          <a:p>
            <a:r>
              <a:rPr lang="en-GB" dirty="0" smtClean="0"/>
              <a:t>Lerner, Grove, Chambers POPL 2002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017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Conventional implementations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Graph implemented using pointers</a:t>
            </a:r>
          </a:p>
          <a:p>
            <a:r>
              <a:rPr lang="en-GB" dirty="0" smtClean="0"/>
              <a:t>Facts decorate the graph; keeping them up to date is painful</a:t>
            </a:r>
          </a:p>
          <a:p>
            <a:r>
              <a:rPr lang="en-GB" dirty="0" smtClean="0"/>
              <a:t>Rewrites implements as mutation; undoing bogus rewrites is a major pain</a:t>
            </a:r>
          </a:p>
          <a:p>
            <a:r>
              <a:rPr lang="en-GB" dirty="0" smtClean="0"/>
              <a:t>Difficult and scary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967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Hoopl</a:t>
            </a:r>
            <a:r>
              <a:rPr lang="en-GB" dirty="0" smtClean="0"/>
              <a:t>: making it easy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2657596"/>
            <a:ext cx="4248150" cy="1123712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6000" dirty="0" err="1" smtClean="0">
                <a:solidFill>
                  <a:schemeClr val="bg1"/>
                </a:solidFill>
                <a:latin typeface="Comic Sans MS" pitchFamily="66" charset="0"/>
              </a:rPr>
              <a:t>Hoopl</a:t>
            </a:r>
            <a:endParaRPr lang="en-GB" sz="6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51" y="2896286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Arbitrary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96062" y="3034057"/>
            <a:ext cx="623888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7805" y="1544510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Dataflow lattice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1" y="1267511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transfer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071813" y="2191555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5500688" y="2191555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695451" y="3053108"/>
            <a:ext cx="581026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1" y="2920442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Optimised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538163" y="4133850"/>
            <a:ext cx="8167688" cy="24003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Interleaved rewriting and analysis</a:t>
            </a:r>
          </a:p>
          <a:p>
            <a:r>
              <a:rPr lang="en-US" dirty="0" smtClean="0"/>
              <a:t>Shallow and deep rewriting</a:t>
            </a:r>
          </a:p>
          <a:p>
            <a:r>
              <a:rPr lang="en-US" dirty="0" err="1" smtClean="0"/>
              <a:t>Fixpoint</a:t>
            </a:r>
            <a:r>
              <a:rPr lang="en-US" dirty="0" smtClean="0"/>
              <a:t> finding for arbitrary control flow</a:t>
            </a:r>
          </a:p>
          <a:p>
            <a:r>
              <a:rPr lang="en-US" dirty="0" smtClean="0"/>
              <a:t>One function for forward dataflow, one for backward</a:t>
            </a:r>
          </a:p>
          <a:p>
            <a:r>
              <a:rPr lang="en-US" dirty="0" smtClean="0"/>
              <a:t>Polymorphic in </a:t>
            </a:r>
            <a:r>
              <a:rPr lang="en-US" b="1" dirty="0" smtClean="0">
                <a:solidFill>
                  <a:srgbClr val="FFC000"/>
                </a:solidFill>
              </a:rPr>
              <a:t>node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C000"/>
                </a:solidFill>
              </a:rPr>
              <a:t>fact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types</a:t>
            </a:r>
          </a:p>
          <a:p>
            <a:pPr marL="13716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93503" y="1267511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rewrite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4286251" y="2191555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9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and closed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In </a:t>
            </a:r>
            <a:r>
              <a:rPr lang="en-GB" dirty="0" err="1" smtClean="0"/>
              <a:t>Hoopl</a:t>
            </a:r>
            <a:r>
              <a:rPr lang="en-GB" dirty="0" smtClean="0"/>
              <a:t> we have:</a:t>
            </a:r>
          </a:p>
          <a:p>
            <a:pPr lvl="1"/>
            <a:r>
              <a:rPr lang="en-GB" dirty="0" smtClean="0"/>
              <a:t>Nodes</a:t>
            </a:r>
          </a:p>
          <a:p>
            <a:pPr lvl="1"/>
            <a:r>
              <a:rPr lang="en-GB" dirty="0" smtClean="0"/>
              <a:t>Blocks</a:t>
            </a:r>
          </a:p>
          <a:p>
            <a:pPr lvl="1"/>
            <a:r>
              <a:rPr lang="en-GB" dirty="0" smtClean="0"/>
              <a:t>Graphs</a:t>
            </a:r>
          </a:p>
          <a:p>
            <a:pPr marL="137160" indent="0">
              <a:buNone/>
            </a:pPr>
            <a:r>
              <a:rPr lang="en-GB" dirty="0" smtClean="0"/>
              <a:t>All are parameterised by whether “shape”</a:t>
            </a:r>
          </a:p>
          <a:p>
            <a:pPr lvl="1"/>
            <a:r>
              <a:rPr lang="en-GB" dirty="0" smtClean="0"/>
              <a:t>Open/Closed on entry</a:t>
            </a:r>
          </a:p>
          <a:p>
            <a:pPr lvl="1"/>
            <a:r>
              <a:rPr lang="en-GB" dirty="0" smtClean="0"/>
              <a:t>Open/Closed on exit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1512" y="5586890"/>
            <a:ext cx="1581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Y := x &gt; 5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H="1" flipV="1">
            <a:off x="1462087" y="5095875"/>
            <a:ext cx="1" cy="491015"/>
          </a:xfrm>
          <a:prstGeom prst="line">
            <a:avLst/>
          </a:prstGeom>
          <a:ln w="762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2"/>
          </p:cNvCxnSpPr>
          <p:nvPr/>
        </p:nvCxnSpPr>
        <p:spPr>
          <a:xfrm flipV="1">
            <a:off x="1462088" y="5995513"/>
            <a:ext cx="0" cy="488873"/>
          </a:xfrm>
          <a:prstGeom prst="line">
            <a:avLst/>
          </a:prstGeom>
          <a:ln w="762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490787" y="5586890"/>
            <a:ext cx="1581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>
            <a:stCxn id="9" idx="0"/>
          </p:cNvCxnSpPr>
          <p:nvPr/>
        </p:nvCxnSpPr>
        <p:spPr>
          <a:xfrm flipH="1" flipV="1">
            <a:off x="3281362" y="5095875"/>
            <a:ext cx="1" cy="491015"/>
          </a:xfrm>
          <a:prstGeom prst="line">
            <a:avLst/>
          </a:prstGeom>
          <a:ln w="762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433887" y="5467709"/>
            <a:ext cx="1814513" cy="64698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</a:t>
            </a:r>
            <a:r>
              <a:rPr lang="el-GR" sz="3200" dirty="0" smtClean="0">
                <a:solidFill>
                  <a:schemeClr val="bg1"/>
                </a:solidFill>
                <a:latin typeface="Comic Sans MS" pitchFamily="66" charset="0"/>
              </a:rPr>
              <a:t>φ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(X1,X2)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endCxn id="12" idx="2"/>
          </p:cNvCxnSpPr>
          <p:nvPr/>
        </p:nvCxnSpPr>
        <p:spPr>
          <a:xfrm flipV="1">
            <a:off x="5341144" y="6114694"/>
            <a:ext cx="0" cy="505181"/>
          </a:xfrm>
          <a:prstGeom prst="line">
            <a:avLst/>
          </a:prstGeom>
          <a:ln w="762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74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node?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709160"/>
          </a:xfrm>
        </p:spPr>
        <p:txBody>
          <a:bodyPr/>
          <a:lstStyle/>
          <a:p>
            <a:r>
              <a:rPr lang="en-GB" dirty="0" smtClean="0"/>
              <a:t>Defined by </a:t>
            </a:r>
            <a:r>
              <a:rPr lang="en-GB" b="1" dirty="0" smtClean="0">
                <a:solidFill>
                  <a:srgbClr val="FFC000"/>
                </a:solidFill>
              </a:rPr>
              <a:t>client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of </a:t>
            </a:r>
            <a:r>
              <a:rPr lang="en-GB" dirty="0" err="1" smtClean="0"/>
              <a:t>Hoopl</a:t>
            </a:r>
            <a:endParaRPr lang="en-GB" dirty="0" smtClean="0"/>
          </a:p>
          <a:p>
            <a:r>
              <a:rPr lang="en-GB" dirty="0" err="1" smtClean="0"/>
              <a:t>Hoopl</a:t>
            </a:r>
            <a:r>
              <a:rPr lang="en-GB" dirty="0" smtClean="0"/>
              <a:t> is </a:t>
            </a:r>
            <a:r>
              <a:rPr lang="en-GB" b="1" dirty="0" smtClean="0">
                <a:solidFill>
                  <a:srgbClr val="FFC000"/>
                </a:solidFill>
              </a:rPr>
              <a:t>polymorphic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in node type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81046" y="3067037"/>
            <a:ext cx="6635150" cy="286232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O		--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Defined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C		--  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 Hoopl</a:t>
            </a: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 x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	--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Defined by client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      :: Node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Assign     :: Reg -&gt; Expr -&gt; Node O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Store      :: Expr -&gt; Expr -&gt; Node O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Branch     :: BlockId -&gt; Node O C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CondBranch :: BlockId -&gt; BlockId -&gt; Node O C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...more constructors...</a:t>
            </a:r>
          </a:p>
        </p:txBody>
      </p:sp>
    </p:spTree>
    <p:extLst>
      <p:ext uri="{BB962C8B-B14F-4D97-AF65-F5344CB8AC3E}">
        <p14:creationId xmlns:p14="http://schemas.microsoft.com/office/powerpoint/2010/main" xmlns="" val="2728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block?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1471" y="1333487"/>
            <a:ext cx="7353295" cy="923330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Block n e x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	--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Defined by Hoopl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BUnit :: n e x -&gt; Block n e x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BCat  :: Block n e O -&gt; Block n O x -&gt; Block n e x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5271" y="2385239"/>
            <a:ext cx="8229600" cy="2718435"/>
          </a:xfrm>
        </p:spPr>
        <p:txBody>
          <a:bodyPr>
            <a:normAutofit/>
          </a:bodyPr>
          <a:lstStyle/>
          <a:p>
            <a:r>
              <a:rPr lang="en-GB" dirty="0" smtClean="0"/>
              <a:t>Blocks are </a:t>
            </a:r>
            <a:r>
              <a:rPr lang="en-GB" b="1" dirty="0" smtClean="0">
                <a:solidFill>
                  <a:srgbClr val="FFC000"/>
                </a:solidFill>
              </a:rPr>
              <a:t>non-empty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92D050"/>
                </a:solidFill>
              </a:rPr>
              <a:t>sequences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of nodes</a:t>
            </a:r>
          </a:p>
          <a:p>
            <a:r>
              <a:rPr lang="en-GB" dirty="0" smtClean="0"/>
              <a:t>Only open/open joins are allowed</a:t>
            </a:r>
          </a:p>
          <a:p>
            <a:r>
              <a:rPr lang="en-GB" dirty="0" smtClean="0"/>
              <a:t>Type of block describes its “shape”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0971" y="4389299"/>
            <a:ext cx="8180445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BUnit (Assign x e) :: Block O O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BUnit (Assign x e) `BCat` BUnit (Branch l1) :: Block O C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BUnit (Branch l1) `BCat` BUnit (Assign x e)  -- ILL-TYPED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3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graph?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1" y="1333487"/>
            <a:ext cx="5974713" cy="36933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LBlocks n =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Data.IntMap (Block n C C)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5271" y="2385239"/>
            <a:ext cx="8229600" cy="3586936"/>
          </a:xfrm>
        </p:spPr>
        <p:txBody>
          <a:bodyPr>
            <a:normAutofit/>
          </a:bodyPr>
          <a:lstStyle/>
          <a:p>
            <a:r>
              <a:rPr lang="en-GB" dirty="0" err="1" smtClean="0"/>
              <a:t>LBlocks</a:t>
            </a:r>
            <a:r>
              <a:rPr lang="en-GB" dirty="0" smtClean="0"/>
              <a:t> </a:t>
            </a:r>
            <a:r>
              <a:rPr lang="en-GB" dirty="0" smtClean="0"/>
              <a:t>is a collection of </a:t>
            </a:r>
            <a:r>
              <a:rPr lang="en-GB" dirty="0" smtClean="0"/>
              <a:t>closed/closed Blocks</a:t>
            </a:r>
            <a:endParaRPr lang="en-GB" dirty="0" smtClean="0"/>
          </a:p>
          <a:p>
            <a:pPr lvl="1"/>
            <a:r>
              <a:rPr lang="en-GB" dirty="0" smtClean="0"/>
              <a:t>Used for the main body of a </a:t>
            </a:r>
            <a:r>
              <a:rPr lang="en-GB" dirty="0" smtClean="0"/>
              <a:t>graph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9271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graph?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1" y="1333487"/>
            <a:ext cx="5974713" cy="1477328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LBlocks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Data.IntMap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(Block n C C)</a:t>
            </a: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GUnit :: Block n e O -&gt; Graph n e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5271" y="3219449"/>
            <a:ext cx="8229600" cy="2752725"/>
          </a:xfrm>
        </p:spPr>
        <p:txBody>
          <a:bodyPr>
            <a:normAutofit/>
          </a:bodyPr>
          <a:lstStyle/>
          <a:p>
            <a:r>
              <a:rPr lang="en-GB" dirty="0" err="1" smtClean="0"/>
              <a:t>GUnit</a:t>
            </a:r>
            <a:r>
              <a:rPr lang="en-GB" dirty="0" smtClean="0"/>
              <a:t> lifts a Block to be a Graph</a:t>
            </a:r>
          </a:p>
          <a:p>
            <a:r>
              <a:rPr lang="en-GB" dirty="0" err="1"/>
              <a:t>GNil</a:t>
            </a:r>
            <a:r>
              <a:rPr lang="en-GB" dirty="0"/>
              <a:t> is </a:t>
            </a:r>
            <a:r>
              <a:rPr lang="en-GB" dirty="0" smtClean="0"/>
              <a:t>the empty </a:t>
            </a:r>
            <a:r>
              <a:rPr lang="en-GB" dirty="0"/>
              <a:t>graph (open both ends</a:t>
            </a:r>
            <a:r>
              <a:rPr lang="en-GB" dirty="0" smtClean="0"/>
              <a:t>).  Remember, blocks are non-empty, so </a:t>
            </a:r>
            <a:r>
              <a:rPr lang="en-GB" dirty="0" err="1" smtClean="0"/>
              <a:t>GUnit</a:t>
            </a:r>
            <a:r>
              <a:rPr lang="en-GB" dirty="0" smtClean="0"/>
              <a:t> won’t do for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54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graph?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1" y="1333487"/>
            <a:ext cx="5974713" cy="258532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LBlocks n = Data.IntMap (Block n C C)</a:t>
            </a: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GMany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4796" y="4352925"/>
            <a:ext cx="8229600" cy="218122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 err="1" smtClean="0"/>
              <a:t>GMany</a:t>
            </a:r>
            <a:r>
              <a:rPr lang="en-GB" dirty="0" smtClean="0"/>
              <a:t> has </a:t>
            </a:r>
          </a:p>
          <a:p>
            <a:pPr lvl="1"/>
            <a:r>
              <a:rPr lang="en-GB" dirty="0" smtClean="0"/>
              <a:t>a distinguished entry block (closed at end)</a:t>
            </a:r>
          </a:p>
          <a:p>
            <a:pPr lvl="1"/>
            <a:r>
              <a:rPr lang="en-GB" dirty="0" smtClean="0"/>
              <a:t>an arbitrary graph of internal </a:t>
            </a:r>
            <a:r>
              <a:rPr lang="en-GB" dirty="0" err="1" smtClean="0"/>
              <a:t>LBlocks</a:t>
            </a:r>
            <a:r>
              <a:rPr lang="en-GB" dirty="0" smtClean="0"/>
              <a:t> (all C/C)</a:t>
            </a:r>
          </a:p>
          <a:p>
            <a:pPr lvl="1"/>
            <a:r>
              <a:rPr lang="en-GB" dirty="0" smtClean="0"/>
              <a:t>a “tail” of some kind</a:t>
            </a:r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153274" y="3009900"/>
            <a:ext cx="1743075" cy="1323975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77175" y="1590675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>
            <a:stCxn id="7" idx="2"/>
            <a:endCxn id="25" idx="0"/>
          </p:cNvCxnSpPr>
          <p:nvPr/>
        </p:nvCxnSpPr>
        <p:spPr>
          <a:xfrm flipH="1">
            <a:off x="7541419" y="2585048"/>
            <a:ext cx="461962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26" idx="0"/>
          </p:cNvCxnSpPr>
          <p:nvPr/>
        </p:nvCxnSpPr>
        <p:spPr>
          <a:xfrm flipH="1">
            <a:off x="7961709" y="2585048"/>
            <a:ext cx="41672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72425" y="1764695"/>
            <a:ext cx="1114024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Entry block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415213" y="320143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35503" y="320143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255793" y="320143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>
            <a:stCxn id="27" idx="0"/>
            <a:endCxn id="25" idx="2"/>
          </p:cNvCxnSpPr>
          <p:nvPr/>
        </p:nvCxnSpPr>
        <p:spPr>
          <a:xfrm flipH="1">
            <a:off x="7541419" y="3201436"/>
            <a:ext cx="84058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6" idx="2"/>
          </p:cNvCxnSpPr>
          <p:nvPr/>
        </p:nvCxnSpPr>
        <p:spPr>
          <a:xfrm flipH="1">
            <a:off x="7961709" y="3201436"/>
            <a:ext cx="42029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83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graph?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1" y="1333487"/>
            <a:ext cx="6526146" cy="313932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Tail n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where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NoTail ::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Tail n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pt-B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Tail   :: BlockId -&gt; Block n C O -&gt;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Tail n O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5271" y="4810125"/>
            <a:ext cx="6400829" cy="1695450"/>
          </a:xfrm>
        </p:spPr>
        <p:txBody>
          <a:bodyPr>
            <a:normAutofit fontScale="92500" lnSpcReduction="20000"/>
          </a:bodyPr>
          <a:lstStyle/>
          <a:p>
            <a:pPr marL="593725" indent="-457200"/>
            <a:r>
              <a:rPr lang="en-GB" dirty="0" smtClean="0"/>
              <a:t>Tail id b  =&gt; control flows out through b</a:t>
            </a:r>
          </a:p>
          <a:p>
            <a:r>
              <a:rPr lang="en-GB" dirty="0" err="1" smtClean="0"/>
              <a:t>NoTail</a:t>
            </a:r>
            <a:r>
              <a:rPr lang="en-GB" dirty="0" smtClean="0"/>
              <a:t> =&gt; control leaves graph by </a:t>
            </a:r>
            <a:r>
              <a:rPr lang="en-GB" dirty="0" err="1" smtClean="0"/>
              <a:t>gotos</a:t>
            </a:r>
            <a:r>
              <a:rPr lang="en-GB" dirty="0" smtClean="0"/>
              <a:t> only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7296149" y="1085850"/>
            <a:ext cx="1743075" cy="1323975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020050" y="163811"/>
            <a:ext cx="173831" cy="497187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7" name="Straight Connector 16"/>
          <p:cNvCxnSpPr>
            <a:stCxn id="16" idx="2"/>
            <a:endCxn id="20" idx="0"/>
          </p:cNvCxnSpPr>
          <p:nvPr/>
        </p:nvCxnSpPr>
        <p:spPr>
          <a:xfrm flipH="1">
            <a:off x="7684294" y="660998"/>
            <a:ext cx="422672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21" idx="0"/>
          </p:cNvCxnSpPr>
          <p:nvPr/>
        </p:nvCxnSpPr>
        <p:spPr>
          <a:xfrm flipH="1">
            <a:off x="8104584" y="660998"/>
            <a:ext cx="2382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558088" y="12773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78378" y="12773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398668" y="12773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259240" y="5124450"/>
            <a:ext cx="1743075" cy="1323975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983141" y="4305300"/>
            <a:ext cx="210740" cy="394298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25" name="Straight Connector 24"/>
          <p:cNvCxnSpPr>
            <a:stCxn id="24" idx="2"/>
            <a:endCxn id="28" idx="0"/>
          </p:cNvCxnSpPr>
          <p:nvPr/>
        </p:nvCxnSpPr>
        <p:spPr>
          <a:xfrm flipH="1">
            <a:off x="7647385" y="4699598"/>
            <a:ext cx="441126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2"/>
            <a:endCxn id="29" idx="0"/>
          </p:cNvCxnSpPr>
          <p:nvPr/>
        </p:nvCxnSpPr>
        <p:spPr>
          <a:xfrm flipH="1">
            <a:off x="8067675" y="4699598"/>
            <a:ext cx="20836" cy="616388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521179" y="53159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941469" y="53159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361759" y="5315986"/>
            <a:ext cx="252412" cy="99437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8050411" y="2638425"/>
            <a:ext cx="210740" cy="394298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44" name="Straight Connector 43"/>
          <p:cNvCxnSpPr>
            <a:stCxn id="22" idx="2"/>
            <a:endCxn id="43" idx="0"/>
          </p:cNvCxnSpPr>
          <p:nvPr/>
        </p:nvCxnSpPr>
        <p:spPr>
          <a:xfrm flipH="1">
            <a:off x="8155781" y="2271759"/>
            <a:ext cx="369093" cy="366666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1" idx="0"/>
            <a:endCxn id="20" idx="2"/>
          </p:cNvCxnSpPr>
          <p:nvPr/>
        </p:nvCxnSpPr>
        <p:spPr>
          <a:xfrm flipH="1">
            <a:off x="7684294" y="1277386"/>
            <a:ext cx="42029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0"/>
            <a:endCxn id="21" idx="2"/>
          </p:cNvCxnSpPr>
          <p:nvPr/>
        </p:nvCxnSpPr>
        <p:spPr>
          <a:xfrm flipH="1">
            <a:off x="8104584" y="1277386"/>
            <a:ext cx="42029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9" idx="0"/>
            <a:endCxn id="28" idx="2"/>
          </p:cNvCxnSpPr>
          <p:nvPr/>
        </p:nvCxnSpPr>
        <p:spPr>
          <a:xfrm flipH="1">
            <a:off x="7647385" y="5315986"/>
            <a:ext cx="42029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0" idx="0"/>
            <a:endCxn id="29" idx="2"/>
          </p:cNvCxnSpPr>
          <p:nvPr/>
        </p:nvCxnSpPr>
        <p:spPr>
          <a:xfrm flipH="1">
            <a:off x="8067675" y="5315986"/>
            <a:ext cx="420290" cy="994373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2"/>
          </p:cNvCxnSpPr>
          <p:nvPr/>
        </p:nvCxnSpPr>
        <p:spPr>
          <a:xfrm>
            <a:off x="8487965" y="6310359"/>
            <a:ext cx="0" cy="395241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810500" y="398728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O/C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277820" y="4307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O/C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39539" y="3032723"/>
            <a:ext cx="42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</a:t>
            </a:r>
          </a:p>
        </p:txBody>
      </p:sp>
      <p:cxnSp>
        <p:nvCxnSpPr>
          <p:cNvPr id="31" name="Straight Connector 30"/>
          <p:cNvCxnSpPr>
            <a:stCxn id="29" idx="2"/>
          </p:cNvCxnSpPr>
          <p:nvPr/>
        </p:nvCxnSpPr>
        <p:spPr>
          <a:xfrm rot="16200000" flipH="1">
            <a:off x="7895958" y="6482075"/>
            <a:ext cx="356572" cy="13139"/>
          </a:xfrm>
          <a:prstGeom prst="line">
            <a:avLst/>
          </a:prstGeom>
          <a:ln w="76200" cap="rnd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54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flow graphs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2215" y="1545408"/>
            <a:ext cx="1377537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T:=0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8333" y="3293283"/>
            <a:ext cx="3384592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X:=X+1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T:=T+X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X=10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8359" y="5483744"/>
            <a:ext cx="1377537" cy="408623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Return 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620984" y="2566964"/>
            <a:ext cx="39645" cy="7263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607128" y="4314839"/>
            <a:ext cx="53501" cy="11689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2795" y="3170712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L1</a:t>
            </a:r>
            <a:endParaRPr lang="en-US" sz="2800" b="1" dirty="0"/>
          </a:p>
        </p:txBody>
      </p:sp>
      <p:sp>
        <p:nvSpPr>
          <p:cNvPr id="37" name="Freeform 36"/>
          <p:cNvSpPr/>
          <p:nvPr/>
        </p:nvSpPr>
        <p:spPr>
          <a:xfrm>
            <a:off x="3062596" y="2478176"/>
            <a:ext cx="2160014" cy="2619065"/>
          </a:xfrm>
          <a:custGeom>
            <a:avLst/>
            <a:gdLst>
              <a:gd name="connsiteX0" fmla="*/ 451263 w 2135580"/>
              <a:gd name="connsiteY0" fmla="*/ 2032660 h 2759034"/>
              <a:gd name="connsiteX1" fmla="*/ 997528 w 2135580"/>
              <a:gd name="connsiteY1" fmla="*/ 2697678 h 2759034"/>
              <a:gd name="connsiteX2" fmla="*/ 2030681 w 2135580"/>
              <a:gd name="connsiteY2" fmla="*/ 1664525 h 2759034"/>
              <a:gd name="connsiteX3" fmla="*/ 1626920 w 2135580"/>
              <a:gd name="connsiteY3" fmla="*/ 251361 h 2759034"/>
              <a:gd name="connsiteX4" fmla="*/ 463138 w 2135580"/>
              <a:gd name="connsiteY4" fmla="*/ 156359 h 2759034"/>
              <a:gd name="connsiteX5" fmla="*/ 0 w 2135580"/>
              <a:gd name="connsiteY5" fmla="*/ 702624 h 2759034"/>
              <a:gd name="connsiteX6" fmla="*/ 0 w 2135580"/>
              <a:gd name="connsiteY6" fmla="*/ 702624 h 2759034"/>
              <a:gd name="connsiteX0" fmla="*/ 536370 w 2220687"/>
              <a:gd name="connsiteY0" fmla="*/ 2032660 h 2759034"/>
              <a:gd name="connsiteX1" fmla="*/ 1082635 w 2220687"/>
              <a:gd name="connsiteY1" fmla="*/ 2697678 h 2759034"/>
              <a:gd name="connsiteX2" fmla="*/ 2115788 w 2220687"/>
              <a:gd name="connsiteY2" fmla="*/ 1664525 h 2759034"/>
              <a:gd name="connsiteX3" fmla="*/ 1712027 w 2220687"/>
              <a:gd name="connsiteY3" fmla="*/ 251361 h 2759034"/>
              <a:gd name="connsiteX4" fmla="*/ 548245 w 2220687"/>
              <a:gd name="connsiteY4" fmla="*/ 156359 h 2759034"/>
              <a:gd name="connsiteX5" fmla="*/ 85107 w 2220687"/>
              <a:gd name="connsiteY5" fmla="*/ 702624 h 2759034"/>
              <a:gd name="connsiteX6" fmla="*/ 37606 w 2220687"/>
              <a:gd name="connsiteY6" fmla="*/ 785752 h 2759034"/>
              <a:gd name="connsiteX0" fmla="*/ 491512 w 2105137"/>
              <a:gd name="connsiteY0" fmla="*/ 1837020 h 2619065"/>
              <a:gd name="connsiteX1" fmla="*/ 1047302 w 2105137"/>
              <a:gd name="connsiteY1" fmla="*/ 2616338 h 2619065"/>
              <a:gd name="connsiteX2" fmla="*/ 2080455 w 2105137"/>
              <a:gd name="connsiteY2" fmla="*/ 1583185 h 2619065"/>
              <a:gd name="connsiteX3" fmla="*/ 1676694 w 2105137"/>
              <a:gd name="connsiteY3" fmla="*/ 170021 h 2619065"/>
              <a:gd name="connsiteX4" fmla="*/ 512912 w 2105137"/>
              <a:gd name="connsiteY4" fmla="*/ 75019 h 2619065"/>
              <a:gd name="connsiteX5" fmla="*/ 49774 w 2105137"/>
              <a:gd name="connsiteY5" fmla="*/ 621284 h 2619065"/>
              <a:gd name="connsiteX6" fmla="*/ 2273 w 2105137"/>
              <a:gd name="connsiteY6" fmla="*/ 704412 h 2619065"/>
              <a:gd name="connsiteX0" fmla="*/ 546389 w 2160014"/>
              <a:gd name="connsiteY0" fmla="*/ 1837020 h 2619065"/>
              <a:gd name="connsiteX1" fmla="*/ 1102179 w 2160014"/>
              <a:gd name="connsiteY1" fmla="*/ 2616338 h 2619065"/>
              <a:gd name="connsiteX2" fmla="*/ 2135332 w 2160014"/>
              <a:gd name="connsiteY2" fmla="*/ 1583185 h 2619065"/>
              <a:gd name="connsiteX3" fmla="*/ 1731571 w 2160014"/>
              <a:gd name="connsiteY3" fmla="*/ 170021 h 2619065"/>
              <a:gd name="connsiteX4" fmla="*/ 567789 w 2160014"/>
              <a:gd name="connsiteY4" fmla="*/ 75019 h 2619065"/>
              <a:gd name="connsiteX5" fmla="*/ 104651 w 2160014"/>
              <a:gd name="connsiteY5" fmla="*/ 621284 h 2619065"/>
              <a:gd name="connsiteX6" fmla="*/ 0 w 2160014"/>
              <a:gd name="connsiteY6" fmla="*/ 818712 h 26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14" h="2619065">
                <a:moveTo>
                  <a:pt x="546389" y="1837020"/>
                </a:moveTo>
                <a:cubicBezTo>
                  <a:pt x="687903" y="2200207"/>
                  <a:pt x="837355" y="2658644"/>
                  <a:pt x="1102179" y="2616338"/>
                </a:cubicBezTo>
                <a:cubicBezTo>
                  <a:pt x="1367003" y="2574032"/>
                  <a:pt x="2030433" y="1990904"/>
                  <a:pt x="2135332" y="1583185"/>
                </a:cubicBezTo>
                <a:cubicBezTo>
                  <a:pt x="2240231" y="1175466"/>
                  <a:pt x="1992828" y="421382"/>
                  <a:pt x="1731571" y="170021"/>
                </a:cubicBezTo>
                <a:cubicBezTo>
                  <a:pt x="1470314" y="-81340"/>
                  <a:pt x="838942" y="-191"/>
                  <a:pt x="567789" y="75019"/>
                </a:cubicBezTo>
                <a:cubicBezTo>
                  <a:pt x="296636" y="150229"/>
                  <a:pt x="189758" y="516385"/>
                  <a:pt x="104651" y="621284"/>
                </a:cubicBezTo>
                <a:cubicBezTo>
                  <a:pt x="19544" y="726183"/>
                  <a:pt x="15834" y="791003"/>
                  <a:pt x="0" y="818712"/>
                </a:cubicBezTo>
              </a:path>
            </a:pathLst>
          </a:cu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5839" y="5401294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L2</a:t>
            </a:r>
            <a:endParaRPr lang="en-US" sz="2800" b="1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600699" y="1600200"/>
            <a:ext cx="3324225" cy="4709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 entry, perhaps many exits</a:t>
            </a:r>
          </a:p>
          <a:p>
            <a:r>
              <a:rPr lang="en-US" dirty="0" smtClean="0"/>
              <a:t>Each block has a label</a:t>
            </a:r>
          </a:p>
          <a:p>
            <a:r>
              <a:rPr lang="en-US" dirty="0" smtClean="0"/>
              <a:t>Each block is a sequence of nodes</a:t>
            </a:r>
          </a:p>
          <a:p>
            <a:r>
              <a:rPr lang="en-US" dirty="0" smtClean="0"/>
              <a:t>Control transfers at end of block</a:t>
            </a:r>
          </a:p>
          <a:p>
            <a:r>
              <a:rPr lang="en-US" dirty="0" smtClean="0"/>
              <a:t>Arbitrary control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Unique </a:t>
            </a:r>
            <a:br>
              <a:rPr lang="en-GB" dirty="0" smtClean="0"/>
            </a:br>
            <a:r>
              <a:rPr lang="en-GB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43" y="3248162"/>
            <a:ext cx="8229600" cy="309804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 blocks: </a:t>
            </a:r>
            <a:r>
              <a:rPr lang="en-GB" dirty="0" err="1" smtClean="0"/>
              <a:t>GNil</a:t>
            </a:r>
            <a:endParaRPr lang="en-GB" dirty="0" smtClean="0"/>
          </a:p>
          <a:p>
            <a:r>
              <a:rPr lang="en-GB" dirty="0" smtClean="0"/>
              <a:t>1 block:</a:t>
            </a:r>
          </a:p>
          <a:p>
            <a:pPr lvl="1"/>
            <a:r>
              <a:rPr lang="en-GB" dirty="0" smtClean="0"/>
              <a:t>Open at end: (</a:t>
            </a:r>
            <a:r>
              <a:rPr lang="en-GB" dirty="0" err="1" smtClean="0"/>
              <a:t>GUnit</a:t>
            </a:r>
            <a:r>
              <a:rPr lang="en-GB" dirty="0" smtClean="0"/>
              <a:t> b)</a:t>
            </a:r>
          </a:p>
          <a:p>
            <a:pPr lvl="1"/>
            <a:r>
              <a:rPr lang="en-GB" dirty="0" smtClean="0"/>
              <a:t>Closed at end : </a:t>
            </a:r>
            <a:r>
              <a:rPr lang="en-GB" dirty="0" err="1" smtClean="0"/>
              <a:t>GMany</a:t>
            </a:r>
            <a:r>
              <a:rPr lang="en-GB" dirty="0" smtClean="0"/>
              <a:t> b [] </a:t>
            </a:r>
            <a:r>
              <a:rPr lang="en-GB" dirty="0" err="1" smtClean="0"/>
              <a:t>NoTail</a:t>
            </a:r>
            <a:endParaRPr lang="en-GB" dirty="0" smtClean="0"/>
          </a:p>
          <a:p>
            <a:r>
              <a:rPr lang="en-GB" dirty="0" smtClean="0"/>
              <a:t>2 or more blocks:</a:t>
            </a:r>
          </a:p>
          <a:p>
            <a:pPr lvl="1"/>
            <a:r>
              <a:rPr lang="en-GB" dirty="0" smtClean="0"/>
              <a:t>Open at end: </a:t>
            </a:r>
            <a:r>
              <a:rPr lang="en-GB" dirty="0" err="1" smtClean="0"/>
              <a:t>GMany</a:t>
            </a:r>
            <a:r>
              <a:rPr lang="en-GB" dirty="0" smtClean="0"/>
              <a:t> be </a:t>
            </a:r>
            <a:r>
              <a:rPr lang="en-GB" dirty="0" err="1" smtClean="0"/>
              <a:t>bs</a:t>
            </a:r>
            <a:r>
              <a:rPr lang="en-GB" dirty="0" smtClean="0"/>
              <a:t> (Tail </a:t>
            </a:r>
            <a:r>
              <a:rPr lang="en-GB" dirty="0" err="1" smtClean="0"/>
              <a:t>bx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Closed at end: </a:t>
            </a:r>
            <a:r>
              <a:rPr lang="en-GB" dirty="0" err="1" smtClean="0"/>
              <a:t>GMany</a:t>
            </a:r>
            <a:r>
              <a:rPr lang="en-GB" dirty="0" smtClean="0"/>
              <a:t> b </a:t>
            </a:r>
            <a:r>
              <a:rPr lang="en-GB" dirty="0" err="1" smtClean="0"/>
              <a:t>bs</a:t>
            </a:r>
            <a:r>
              <a:rPr lang="en-GB" dirty="0" smtClean="0"/>
              <a:t> </a:t>
            </a:r>
            <a:r>
              <a:rPr lang="en-GB" dirty="0" err="1" smtClean="0"/>
              <a:t>NoTail</a:t>
            </a:r>
            <a:endParaRPr lang="en-GB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9889" y="582860"/>
            <a:ext cx="4751622" cy="307776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endParaRPr lang="pt-BR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NoTail ::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Tail   :: BlockId -&gt; Block n C O </a:t>
            </a:r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-&gt; Tail n O</a:t>
            </a:r>
            <a:endParaRPr lang="pt-BR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Constant-time graph concatenation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0376" y="1455322"/>
            <a:ext cx="8301206" cy="2585323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:: Graph n e O -&gt; Graph n O x -&gt; Graph n e x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GNil g2 = g2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g1 GNil = g1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(GUnit b1) (GUnit b2) = GUnit (b1 `BCat` b2)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(GUnit b) (GMany e bs x) = GMany (b `BCat` e) bs x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(GMany e bs (Tail bid x)) (GUnit b2)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GMany e bs (Tail bid (x `BCat` b2))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gCat (GMany e1 bs1 (Tail bid x1)) (GMany e2 bs2 x2)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GMany e1 (LB bid (x1 `BCat` e2) : bs1 ++ bs2) x2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4668441"/>
            <a:ext cx="86487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LBlock n x = LB BlockId (Block n C x)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:: Block n e C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[LBlock n C] -&gt;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Tail n x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Tail n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NoTail :: Exit n C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Tail   :: BlockId -&gt; Block n C O -&gt; Exit n O</a:t>
            </a:r>
          </a:p>
        </p:txBody>
      </p:sp>
    </p:spTree>
    <p:extLst>
      <p:ext uri="{BB962C8B-B14F-4D97-AF65-F5344CB8AC3E}">
        <p14:creationId xmlns:p14="http://schemas.microsoft.com/office/powerpoint/2010/main" xmlns="" val="39705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Hoopl</a:t>
            </a:r>
            <a:r>
              <a:rPr lang="en-GB" dirty="0" smtClean="0"/>
              <a:t>: making it easy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2648071"/>
            <a:ext cx="4248150" cy="1123712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6000" dirty="0" err="1" smtClean="0">
                <a:solidFill>
                  <a:schemeClr val="bg1"/>
                </a:solidFill>
                <a:latin typeface="Comic Sans MS" pitchFamily="66" charset="0"/>
              </a:rPr>
              <a:t>Hoopl</a:t>
            </a:r>
            <a:endParaRPr lang="en-GB" sz="6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51" y="2886761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Arbitrary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96062" y="3024532"/>
            <a:ext cx="623888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695451" y="3043583"/>
            <a:ext cx="581026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1" y="2910917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Optimised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8768" y="4052549"/>
            <a:ext cx="4320413" cy="258532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analyseAndRewriteFwd ::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forall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f. Edges n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=&gt; DataflowLattice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ForwardTransfers n 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ForwardRewrites n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-&gt;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RewritingDepth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C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-&gt; HooplM(Graph n e C, ...)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7805" y="1534985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Dataflow lattice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1" y="1257986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transfer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3071813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5500688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3503" y="1257986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rewrite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4286251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3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HooplM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supports</a:t>
            </a:r>
          </a:p>
          <a:p>
            <a:pPr lvl="1"/>
            <a:r>
              <a:rPr lang="en-GB" dirty="0" smtClean="0"/>
              <a:t>Allocating fresh </a:t>
            </a:r>
            <a:r>
              <a:rPr lang="en-GB" dirty="0" err="1" smtClean="0"/>
              <a:t>blockIds</a:t>
            </a:r>
            <a:endParaRPr lang="en-GB" dirty="0" smtClean="0"/>
          </a:p>
          <a:p>
            <a:pPr lvl="1"/>
            <a:r>
              <a:rPr lang="en-GB" dirty="0" smtClean="0"/>
              <a:t>Supply of “optimisation fuel”</a:t>
            </a:r>
          </a:p>
          <a:p>
            <a:r>
              <a:rPr lang="en-GB" dirty="0" smtClean="0"/>
              <a:t>When optimisation fuel is exhausted, no more rewrites are done</a:t>
            </a:r>
          </a:p>
          <a:p>
            <a:r>
              <a:rPr lang="en-GB" dirty="0" smtClean="0"/>
              <a:t>Allows binary search to pin-point a buggy rewrite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dataflow lattice?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8474"/>
            <a:ext cx="8229600" cy="3270885"/>
          </a:xfrm>
        </p:spPr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fact_extend</a:t>
            </a:r>
            <a:r>
              <a:rPr lang="en-GB" dirty="0" smtClean="0"/>
              <a:t>  takes</a:t>
            </a:r>
          </a:p>
          <a:p>
            <a:pPr lvl="1"/>
            <a:r>
              <a:rPr lang="en-GB" dirty="0" smtClean="0"/>
              <a:t>The “current fact”</a:t>
            </a:r>
          </a:p>
          <a:p>
            <a:pPr lvl="1"/>
            <a:r>
              <a:rPr lang="en-GB" dirty="0" smtClean="0"/>
              <a:t>A “new fact”</a:t>
            </a:r>
          </a:p>
          <a:p>
            <a:pPr marL="585216" lvl="1" indent="0">
              <a:buNone/>
            </a:pPr>
            <a:r>
              <a:rPr lang="en-GB" dirty="0" smtClean="0"/>
              <a:t>and returns</a:t>
            </a:r>
          </a:p>
          <a:p>
            <a:pPr lvl="1"/>
            <a:r>
              <a:rPr lang="en-GB" dirty="0" smtClean="0"/>
              <a:t>Their least upper bound</a:t>
            </a:r>
          </a:p>
          <a:p>
            <a:pPr lvl="1"/>
            <a:r>
              <a:rPr lang="en-GB" dirty="0" smtClean="0"/>
              <a:t>A flag indicating whether the result differs from the “current fact”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21190" y="1209662"/>
            <a:ext cx="6250429" cy="175432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DataflowLattice a = DataflowLattice  {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fact_bot    ::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a, </a:t>
            </a:r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fact_extend ::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-&gt; a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(a, ChangeFlag)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ChangeFlag = NoChange | SomeChange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0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rewrite function?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3625"/>
            <a:ext cx="8229600" cy="3975735"/>
          </a:xfrm>
        </p:spPr>
        <p:txBody>
          <a:bodyPr/>
          <a:lstStyle/>
          <a:p>
            <a:r>
              <a:rPr lang="en-GB" dirty="0" smtClean="0"/>
              <a:t>Takes a node, and a fact and returns</a:t>
            </a:r>
          </a:p>
          <a:p>
            <a:pPr lvl="1"/>
            <a:r>
              <a:rPr lang="en-GB" dirty="0" smtClean="0"/>
              <a:t>Nothing =&gt; No rewrite, thank you</a:t>
            </a:r>
          </a:p>
          <a:p>
            <a:pPr lvl="1"/>
            <a:r>
              <a:rPr lang="en-GB" dirty="0" smtClean="0"/>
              <a:t>Just g =&gt; Please rewrite to this graph</a:t>
            </a:r>
          </a:p>
          <a:p>
            <a:r>
              <a:rPr lang="en-GB" dirty="0" err="1" smtClean="0"/>
              <a:t>AGraph</a:t>
            </a:r>
            <a:r>
              <a:rPr lang="en-GB" dirty="0" smtClean="0"/>
              <a:t> is a Graph, except that it needs a supply of fresh </a:t>
            </a:r>
            <a:r>
              <a:rPr lang="en-GB" dirty="0" err="1" smtClean="0"/>
              <a:t>BlockIds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Returned graph is </a:t>
            </a:r>
            <a:r>
              <a:rPr lang="en-GB" b="1" dirty="0" smtClean="0">
                <a:solidFill>
                  <a:srgbClr val="FFC000"/>
                </a:solidFill>
              </a:rPr>
              <a:t>same shape as input</a:t>
            </a:r>
            <a:r>
              <a:rPr lang="en-GB" dirty="0" smtClean="0"/>
              <a:t>!</a:t>
            </a:r>
          </a:p>
          <a:p>
            <a:pPr marL="13716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81021" y="1352537"/>
            <a:ext cx="7077579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ForwardRewrites n f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Maybe (AGraph n e 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30" y="4829162"/>
            <a:ext cx="6939720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AGraph n e x = BlockIdSupply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-&gt; (Graph n e x, BlockIdSupply)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6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transfer function?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250"/>
            <a:ext cx="8229600" cy="3928110"/>
          </a:xfrm>
        </p:spPr>
        <p:txBody>
          <a:bodyPr/>
          <a:lstStyle/>
          <a:p>
            <a:r>
              <a:rPr lang="en-GB" dirty="0" smtClean="0"/>
              <a:t>What if x=C?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7809" y="1371574"/>
            <a:ext cx="5974713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ForwardTransfers n f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  --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WRONG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53212" y="2003824"/>
            <a:ext cx="2064672" cy="102155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(…)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then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7685548" y="1343025"/>
            <a:ext cx="0" cy="66079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7442660" y="3190875"/>
            <a:ext cx="485775" cy="676275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5542" y="3949184"/>
            <a:ext cx="2369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What comes out???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Clearly not one fact!</a:t>
            </a:r>
          </a:p>
        </p:txBody>
      </p:sp>
    </p:spTree>
    <p:extLst>
      <p:ext uri="{BB962C8B-B14F-4D97-AF65-F5344CB8AC3E}">
        <p14:creationId xmlns:p14="http://schemas.microsoft.com/office/powerpoint/2010/main" xmlns="" val="3421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transfer function?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250"/>
            <a:ext cx="8229600" cy="3928110"/>
          </a:xfrm>
        </p:spPr>
        <p:txBody>
          <a:bodyPr/>
          <a:lstStyle/>
          <a:p>
            <a:r>
              <a:rPr lang="en-GB" dirty="0" smtClean="0"/>
              <a:t>What if x=C? </a:t>
            </a:r>
          </a:p>
          <a:p>
            <a:r>
              <a:rPr lang="en-GB" dirty="0" smtClean="0"/>
              <a:t>Then what comes out is </a:t>
            </a:r>
            <a:br>
              <a:rPr lang="en-GB" dirty="0" smtClean="0"/>
            </a:br>
            <a:r>
              <a:rPr lang="en-GB" dirty="0" smtClean="0"/>
              <a:t>	type </a:t>
            </a:r>
            <a:r>
              <a:rPr lang="en-GB" dirty="0" err="1" smtClean="0"/>
              <a:t>FactBase</a:t>
            </a:r>
            <a:r>
              <a:rPr lang="en-GB" dirty="0" smtClean="0"/>
              <a:t> f = Map </a:t>
            </a:r>
            <a:r>
              <a:rPr lang="en-GB" dirty="0" err="1" smtClean="0"/>
              <a:t>BlockId</a:t>
            </a:r>
            <a:r>
              <a:rPr lang="en-GB" dirty="0" smtClean="0"/>
              <a:t> f</a:t>
            </a:r>
          </a:p>
          <a:p>
            <a:r>
              <a:rPr lang="en-GB" dirty="0" smtClean="0"/>
              <a:t>So the result type depends on f</a:t>
            </a:r>
          </a:p>
          <a:p>
            <a:r>
              <a:rPr lang="en-GB" dirty="0" smtClean="0"/>
              <a:t>Type functions to the rescue!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7809" y="1371574"/>
            <a:ext cx="5974713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ForwardTransfers n f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  --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WRONG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53212" y="2003824"/>
            <a:ext cx="2064672" cy="102155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(…)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then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7685548" y="1343025"/>
            <a:ext cx="0" cy="66079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7442660" y="3190875"/>
            <a:ext cx="485775" cy="676275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0488" y="3949184"/>
            <a:ext cx="135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>
                <a:latin typeface="Comic Sans MS" pitchFamily="66" charset="0"/>
              </a:rPr>
              <a:t>FactBase</a:t>
            </a:r>
            <a:r>
              <a:rPr lang="en-GB" dirty="0" smtClean="0">
                <a:latin typeface="Comic Sans MS" pitchFamily="66" charset="0"/>
              </a:rPr>
              <a:t>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96906" y="11946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3421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transfer function?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83" y="3248167"/>
            <a:ext cx="8229600" cy="3186752"/>
          </a:xfrm>
        </p:spPr>
        <p:txBody>
          <a:bodyPr/>
          <a:lstStyle/>
          <a:p>
            <a:r>
              <a:rPr lang="en-GB" dirty="0" smtClean="0"/>
              <a:t>“Fact” coming out depends on </a:t>
            </a:r>
            <a:br>
              <a:rPr lang="en-GB" dirty="0" smtClean="0"/>
            </a:br>
            <a:r>
              <a:rPr lang="en-GB" dirty="0" smtClean="0"/>
              <a:t>the “x” flag (only)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7809" y="1371574"/>
            <a:ext cx="5836854" cy="175432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ForwardTransfers n f 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OutFact x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 family OutFact x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instance OutFact O f =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insatanc OutFact C f = FactBase f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53212" y="2003824"/>
            <a:ext cx="2064672" cy="102155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(…)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then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 </a:t>
            </a:r>
            <a:b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7685548" y="1343025"/>
            <a:ext cx="0" cy="66079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7442660" y="3190875"/>
            <a:ext cx="485775" cy="676275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0488" y="3949184"/>
            <a:ext cx="135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>
                <a:latin typeface="Comic Sans MS" pitchFamily="66" charset="0"/>
              </a:rPr>
              <a:t>FactBase</a:t>
            </a:r>
            <a:r>
              <a:rPr lang="en-GB" dirty="0" smtClean="0">
                <a:latin typeface="Comic Sans MS" pitchFamily="66" charset="0"/>
              </a:rPr>
              <a:t>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96906" y="11946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3421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Hoopl</a:t>
            </a:r>
            <a:r>
              <a:rPr lang="en-GB" dirty="0" smtClean="0"/>
              <a:t>: making it easy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2648071"/>
            <a:ext cx="4248150" cy="1123712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6000" dirty="0" err="1" smtClean="0">
                <a:solidFill>
                  <a:schemeClr val="bg1"/>
                </a:solidFill>
                <a:latin typeface="Comic Sans MS" pitchFamily="66" charset="0"/>
              </a:rPr>
              <a:t>Hoopl</a:t>
            </a:r>
            <a:endParaRPr lang="en-GB" sz="6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51" y="2886761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Arbitrary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96062" y="3024532"/>
            <a:ext cx="623888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695451" y="3043583"/>
            <a:ext cx="581026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1" y="2910917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Optimised graph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8768" y="4052549"/>
            <a:ext cx="4320413" cy="258532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analyseAndRewriteFwd ::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forall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f. Edges n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=&gt; DataflowLattice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ForwardTransfers n 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ForwardRewrites n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-&gt; </a:t>
            </a:r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RewritingDepth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C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-&gt; HooplM(Graph n e C, ...)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7805" y="1534985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Dataflow lattice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1" y="1257986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transfer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3071813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5500688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3503" y="1257986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Node rewrite function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4286251" y="2182030"/>
            <a:ext cx="466725" cy="389842"/>
          </a:xfrm>
          <a:prstGeom prst="rightArrow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3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flow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38725" y="1600200"/>
            <a:ext cx="3648075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Each analysis has</a:t>
            </a:r>
          </a:p>
          <a:p>
            <a:r>
              <a:rPr lang="en-US" dirty="0" smtClean="0"/>
              <a:t>Data flow “facts”</a:t>
            </a:r>
          </a:p>
          <a:p>
            <a:r>
              <a:rPr lang="en-US" dirty="0" smtClean="0"/>
              <a:t>Transfer function for each node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33487" y="1986440"/>
            <a:ext cx="1200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 := 3+4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2987" y="2862740"/>
            <a:ext cx="1581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Y := x &gt; 5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499" y="3861199"/>
            <a:ext cx="1762126" cy="102155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y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then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L3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1599725" y="2628901"/>
            <a:ext cx="467677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5400000">
            <a:off x="1538645" y="3566281"/>
            <a:ext cx="589836" cy="1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</p:cNvCxnSpPr>
          <p:nvPr/>
        </p:nvCxnSpPr>
        <p:spPr>
          <a:xfrm rot="10800000" flipV="1">
            <a:off x="412791" y="4371977"/>
            <a:ext cx="539709" cy="43850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>
            <a:off x="2714625" y="4371977"/>
            <a:ext cx="438150" cy="51434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33700" y="49244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9550" y="48482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5" idx="0"/>
          </p:cNvCxnSpPr>
          <p:nvPr/>
        </p:nvCxnSpPr>
        <p:spPr>
          <a:xfrm rot="16200000" flipH="1">
            <a:off x="1557102" y="1709979"/>
            <a:ext cx="548162" cy="476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667000" y="1497688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14625" y="2343389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x=7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62199" y="3304226"/>
            <a:ext cx="2219326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x=5, y=True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71724" y="3304226"/>
            <a:ext cx="2219326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x=7, y=True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</a:t>
            </a:r>
            <a:r>
              <a:rPr lang="en-GB" dirty="0" err="1" smtClean="0"/>
              <a:t>Hoopl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grand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7890" y="2428465"/>
            <a:ext cx="6526146" cy="203132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:: ForwardTransfers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ForwardRewrites n f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n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:: ARF n f -&gt; ARF (Block n)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arfGraph :: ARF (Block n) f -&gt; ARF (Graph n) f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844935" y="2263979"/>
            <a:ext cx="3094345" cy="783193"/>
          </a:xfrm>
          <a:prstGeom prst="wedgeRoundRectCallout">
            <a:avLst>
              <a:gd name="adj1" fmla="val -70760"/>
              <a:gd name="adj2" fmla="val 10689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Deals with sequence of nodes in a block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960109" y="5207008"/>
            <a:ext cx="3094345" cy="442674"/>
          </a:xfrm>
          <a:prstGeom prst="wedgeRoundRectCallout">
            <a:avLst>
              <a:gd name="adj1" fmla="val -54882"/>
              <a:gd name="adj2" fmla="val -22339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Deals with </a:t>
            </a:r>
            <a:r>
              <a:rPr lang="en-GB" sz="2000" dirty="0" err="1" smtClean="0">
                <a:solidFill>
                  <a:schemeClr val="bg1"/>
                </a:solidFill>
                <a:latin typeface="Comic Sans MS" pitchFamily="66" charset="0"/>
              </a:rPr>
              <a:t>fixpoints</a:t>
            </a:r>
            <a:endParaRPr lang="en-GB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</a:t>
            </a:r>
            <a:r>
              <a:rPr lang="en-GB" dirty="0" err="1" smtClean="0"/>
              <a:t>Hoopl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grand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7890" y="2428465"/>
            <a:ext cx="6388287" cy="258532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:: ForwardTransfers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ForwardRewrites n f </a:t>
            </a:r>
          </a:p>
          <a:p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-&gt; ARF (Graph n)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n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:: ARF n f -&gt; ARF (Block n)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arfGraph :: DataflowLattice f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(Block n) f -&gt; ARF (Graph n) f</a:t>
            </a:r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708462" y="1424979"/>
            <a:ext cx="3094345" cy="1123712"/>
          </a:xfrm>
          <a:prstGeom prst="wedgeRoundRectCallout">
            <a:avLst>
              <a:gd name="adj1" fmla="val -82669"/>
              <a:gd name="adj2" fmla="val 10277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How to analyse and rewrite a rewritten graph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864574" y="5739271"/>
            <a:ext cx="3094345" cy="442674"/>
          </a:xfrm>
          <a:prstGeom prst="wedgeRoundRectCallout">
            <a:avLst>
              <a:gd name="adj1" fmla="val -54882"/>
              <a:gd name="adj2" fmla="val -22339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Deals with </a:t>
            </a:r>
            <a:r>
              <a:rPr lang="en-GB" sz="2000" dirty="0" err="1" smtClean="0">
                <a:solidFill>
                  <a:schemeClr val="bg1"/>
                </a:solidFill>
                <a:latin typeface="Comic Sans MS" pitchFamily="66" charset="0"/>
              </a:rPr>
              <a:t>fixpoints</a:t>
            </a:r>
            <a:endParaRPr lang="en-GB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What is </a:t>
            </a:r>
            <a:br>
              <a:rPr lang="en-GB" dirty="0" smtClean="0"/>
            </a:br>
            <a:r>
              <a:rPr lang="en-GB" dirty="0" smtClean="0"/>
              <a:t>ARF?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0588" y="231176"/>
            <a:ext cx="5862502" cy="206210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:: ForwardTransfers n f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ForwardRewrites n f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(Graph n) f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n f</a:t>
            </a:r>
          </a:p>
          <a:p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:: ARF n f -&gt; ARF (Block n) f</a:t>
            </a:r>
          </a:p>
          <a:p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arfGraph :: ARF (Block n) f -&gt; ARF (Graph n) f</a:t>
            </a:r>
            <a:endParaRPr lang="pt-BR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505" y="3686334"/>
            <a:ext cx="7571303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ARF thing f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forall e x. thing e x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HooplM (Graph e x, OutFact x f)</a:t>
            </a:r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332313" y="2477456"/>
            <a:ext cx="3094345" cy="442674"/>
          </a:xfrm>
          <a:prstGeom prst="wedgeRoundRectCallout">
            <a:avLst>
              <a:gd name="adj1" fmla="val -68555"/>
              <a:gd name="adj2" fmla="val 30689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Input thing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00549" y="3052937"/>
            <a:ext cx="2279176" cy="442674"/>
          </a:xfrm>
          <a:prstGeom prst="wedgeRoundRectCallout">
            <a:avLst>
              <a:gd name="adj1" fmla="val -145070"/>
              <a:gd name="adj2" fmla="val 2760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Input fact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64340" y="5825707"/>
            <a:ext cx="2279176" cy="442674"/>
          </a:xfrm>
          <a:prstGeom prst="wedgeRoundRectCallout">
            <a:avLst>
              <a:gd name="adj1" fmla="val -4351"/>
              <a:gd name="adj2" fmla="val -25422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Rewritten thing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555474" y="6032697"/>
            <a:ext cx="2279176" cy="442674"/>
          </a:xfrm>
          <a:prstGeom prst="wedgeRoundRectCallout">
            <a:avLst>
              <a:gd name="adj1" fmla="val -57046"/>
              <a:gd name="adj2" fmla="val -30663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Output fact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Writing</a:t>
            </a:r>
            <a:br>
              <a:rPr lang="en-GB" dirty="0" smtClean="0"/>
            </a:br>
            <a:r>
              <a:rPr lang="en-GB" dirty="0" err="1" smtClean="0"/>
              <a:t>arfBlock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9525" y="3097206"/>
            <a:ext cx="6032421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:: ARF n f -&gt; ARF (Block n)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arf_node (BUnit n)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arfBlock arf_node (b1 `BCat` b2)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0726" y="260746"/>
            <a:ext cx="6603090" cy="230832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ARF thing f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forall e x. thing e x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f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HooplM (Graph e x, OutFact x f)</a:t>
            </a:r>
          </a:p>
          <a:p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Block n e x where	</a:t>
            </a:r>
            <a:endParaRPr lang="pt-BR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BUnit :: n e x -&gt; Block n e x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BCat  :: Block n e O -&gt; Block n O x -&gt; Block n e x</a:t>
            </a:r>
          </a:p>
          <a:p>
            <a:endParaRPr lang="pt-BR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44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Writing</a:t>
            </a:r>
            <a:br>
              <a:rPr lang="en-GB" dirty="0" smtClean="0"/>
            </a:br>
            <a:r>
              <a:rPr lang="en-GB" dirty="0" err="1" smtClean="0"/>
              <a:t>arfNode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9525" y="3151797"/>
            <a:ext cx="7417415" cy="31700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:: ForwardTransfers n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ForwardRewrites n f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(Graph n)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n f</a:t>
            </a:r>
          </a:p>
          <a:p>
            <a:endParaRPr lang="pt-BR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tf rw arf_graph n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case (rw f n) of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-&gt; return (nodeToGraph n, tf f n)</a:t>
            </a:r>
            <a:endParaRPr lang="pt-B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Just ag -&gt; do { g &lt;- graphOfAGraph ag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; arf_graph g f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0470" y="151562"/>
            <a:ext cx="6726521" cy="280076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ARF thing f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forall e x. thing e x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f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HooplM (Graph e x, OutFact x f)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ForwardTransfers n f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f -&gt; OutFact f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ForwardRewrites n f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forall e x. n e x -&gt; f -&gt; Maybe (AGraph n e x)</a:t>
            </a:r>
          </a:p>
          <a:p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graphOfAGraph :: AGraph n e x -&gt; HooplM (Graph n e x)</a:t>
            </a:r>
          </a:p>
          <a:p>
            <a:r>
              <a:rPr lang="pt-B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nodeToGraph :: n e x -&gt; Graph n e x	-- URK!</a:t>
            </a:r>
            <a:endParaRPr lang="pt-BR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nodeToGraph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31058"/>
            <a:ext cx="8229600" cy="1778302"/>
          </a:xfrm>
        </p:spPr>
        <p:txBody>
          <a:bodyPr>
            <a:normAutofit/>
          </a:bodyPr>
          <a:lstStyle/>
          <a:p>
            <a:r>
              <a:rPr lang="en-GB" dirty="0" smtClean="0"/>
              <a:t>Could generalise type of </a:t>
            </a:r>
            <a:r>
              <a:rPr lang="en-GB" dirty="0" err="1" smtClean="0"/>
              <a:t>GUnit</a:t>
            </a:r>
            <a:endParaRPr lang="en-GB" dirty="0" smtClean="0"/>
          </a:p>
          <a:p>
            <a:r>
              <a:rPr lang="en-GB" dirty="0" smtClean="0"/>
              <a:t>Or add class constraint to </a:t>
            </a:r>
            <a:r>
              <a:rPr lang="en-GB" dirty="0" err="1" smtClean="0"/>
              <a:t>nodeToGraph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412" y="2687773"/>
            <a:ext cx="587853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nodeToGraph :: n e x -&gt; Graph n e x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nodeToGraph n = GUnit (BUnit n)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4480" y="200722"/>
            <a:ext cx="4751622" cy="181588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332561" y="3988134"/>
            <a:ext cx="2279176" cy="783193"/>
          </a:xfrm>
          <a:prstGeom prst="wedgeRoundRectCallout">
            <a:avLst>
              <a:gd name="adj1" fmla="val -113333"/>
              <a:gd name="adj2" fmla="val -12124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Cannot unify ‘e’ with ‘O’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nodeToGraph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69" y="2332910"/>
            <a:ext cx="6801862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LiftNode x where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nodeToGraph :: n e x -&gt; Graph n e x</a:t>
            </a:r>
          </a:p>
          <a:p>
            <a:endParaRPr lang="pt-BR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LiftNode O where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nodeToGraph n = GUnit (BUnit n)</a:t>
            </a:r>
          </a:p>
          <a:p>
            <a:endParaRPr lang="pt-BR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LiftNode C where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nodeToGraph n = GMany (BUnit n) [] NoTail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4480" y="200722"/>
            <a:ext cx="4751622" cy="181588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913195"/>
            <a:ext cx="8229600" cy="1778302"/>
          </a:xfrm>
        </p:spPr>
        <p:txBody>
          <a:bodyPr>
            <a:normAutofit/>
          </a:bodyPr>
          <a:lstStyle/>
          <a:p>
            <a:r>
              <a:rPr lang="en-GB" dirty="0" smtClean="0"/>
              <a:t>But since </a:t>
            </a:r>
            <a:r>
              <a:rPr lang="en-GB" dirty="0" err="1" smtClean="0"/>
              <a:t>nodeToGraph</a:t>
            </a:r>
            <a:r>
              <a:rPr lang="en-GB" dirty="0" smtClean="0"/>
              <a:t> is overloaded, so must </a:t>
            </a:r>
            <a:r>
              <a:rPr lang="en-GB" dirty="0" err="1" smtClean="0"/>
              <a:t>arfNode</a:t>
            </a:r>
            <a:r>
              <a:rPr lang="en-GB" dirty="0" smtClean="0"/>
              <a:t> be overloaded...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4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Writing </a:t>
            </a:r>
            <a:r>
              <a:rPr lang="en-GB" dirty="0" err="1" smtClean="0"/>
              <a:t>arfNode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197" y="3790958"/>
            <a:ext cx="6664004" cy="286232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:: ForwardTransfers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ForwardRewrites n f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(Graph n)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n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arfNode tf rw arf_graph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case (rw f n) of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-&gt; return (nodeToGraph n, tf f n)</a:t>
            </a:r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Just ag -&gt; do { g &lt;- graphOfAGraph ag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; arf_graph g f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964" y="1680110"/>
            <a:ext cx="7571303" cy="1631216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ARF thing f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forall e x.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LiftNode x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=&gt; thing e x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f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-&gt; HooplM (Graph e x, OutFact x 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arfGraph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66270"/>
            <a:ext cx="8229600" cy="3057109"/>
          </a:xfrm>
        </p:spPr>
        <p:txBody>
          <a:bodyPr>
            <a:normAutofit/>
          </a:bodyPr>
          <a:lstStyle/>
          <a:p>
            <a:r>
              <a:rPr lang="en-GB" dirty="0" smtClean="0"/>
              <a:t>More complicated: 30 lines of code (!)</a:t>
            </a:r>
          </a:p>
          <a:p>
            <a:pPr lvl="1"/>
            <a:r>
              <a:rPr lang="en-GB" dirty="0" smtClean="0"/>
              <a:t>Three constructors (</a:t>
            </a:r>
            <a:r>
              <a:rPr lang="en-GB" dirty="0" err="1" smtClean="0"/>
              <a:t>GNil</a:t>
            </a:r>
            <a:r>
              <a:rPr lang="en-GB" dirty="0" smtClean="0"/>
              <a:t>, </a:t>
            </a:r>
            <a:r>
              <a:rPr lang="en-GB" dirty="0" err="1" smtClean="0"/>
              <a:t>GUnit</a:t>
            </a:r>
            <a:r>
              <a:rPr lang="en-GB" dirty="0" smtClean="0"/>
              <a:t>, </a:t>
            </a:r>
            <a:r>
              <a:rPr lang="en-GB" dirty="0" err="1" smtClean="0"/>
              <a:t>GMany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 optional Tail</a:t>
            </a:r>
          </a:p>
          <a:p>
            <a:pPr lvl="1"/>
            <a:r>
              <a:rPr lang="en-GB" dirty="0" err="1" smtClean="0"/>
              <a:t>Fixpoint</a:t>
            </a:r>
            <a:endParaRPr lang="en-GB" dirty="0" smtClean="0"/>
          </a:p>
          <a:p>
            <a:pPr lvl="1"/>
            <a:r>
              <a:rPr lang="en-GB" dirty="0" smtClean="0"/>
              <a:t>Put blocks in topological order to improve convergence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720" y="2291987"/>
            <a:ext cx="848020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arfGraph :: DataflowLattice f 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-&gt; ARF (Block n) f -&gt; ARF (Graph n) f</a:t>
            </a:r>
            <a:endParaRPr lang="pt-BR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4480" y="200722"/>
            <a:ext cx="4751622" cy="181588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Graph n e x where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GNil  :: Graph n O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GUnit :: Block n e O -&gt; Graph n e O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GMany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Block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LBlocks n</a:t>
            </a: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Tail n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pt-BR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-&gt; Graph </a:t>
            </a:r>
            <a:r>
              <a:rPr lang="pt-BR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 e </a:t>
            </a:r>
            <a:r>
              <a:rPr lang="pt-BR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pièce de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1791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068" y="1171098"/>
            <a:ext cx="8715543" cy="535531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analyseAndRewriteFwd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forall n f. Edges n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=&gt; DataflowLattice f   -&gt; ForwardTransfers n f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ForwardRewrites n f -&gt; RewritingDepth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-&gt; ARF_Graph n f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analyseAndRewriteFwd depth lat tf rw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anal_rewrite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 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anal_only, anal_rewrite, rec :: ARF_Graph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anal_only    = arfGraph lat $ arfBlock $ analNode tf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anal_rewrite = arfGraph lat $ arfBlock $ arfNode tf rw rec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rec = case depth of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RewriteShallow -&gt; anal_only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RewriteDeep    -&gt; anal_rewrite</a:t>
            </a:r>
          </a:p>
          <a:p>
            <a:endParaRPr lang="pt-B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analNode :: ForwardTransfers n f -&gt; ARF_Node n f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analNode tf n f = return (nodeToGraph n f, tf f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flow transformation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233487" y="1986440"/>
            <a:ext cx="1200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 := 3+4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2987" y="2862740"/>
            <a:ext cx="1581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Y := x &gt; 5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499" y="3861199"/>
            <a:ext cx="1762126" cy="102155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y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then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L3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1599725" y="2628901"/>
            <a:ext cx="467677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5400000">
            <a:off x="1538645" y="3566281"/>
            <a:ext cx="589836" cy="1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</p:cNvCxnSpPr>
          <p:nvPr/>
        </p:nvCxnSpPr>
        <p:spPr>
          <a:xfrm rot="10800000" flipV="1">
            <a:off x="412791" y="4371977"/>
            <a:ext cx="539709" cy="43850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>
            <a:off x="2714625" y="4371977"/>
            <a:ext cx="438150" cy="51434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33700" y="49244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9550" y="48482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5" idx="0"/>
          </p:cNvCxnSpPr>
          <p:nvPr/>
        </p:nvCxnSpPr>
        <p:spPr>
          <a:xfrm rot="16200000" flipH="1">
            <a:off x="1557102" y="1709979"/>
            <a:ext cx="548162" cy="476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667000" y="1497688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14625" y="2343389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x=7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62199" y="3304226"/>
            <a:ext cx="2219326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x=5, y=True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71724" y="3304226"/>
            <a:ext cx="2219326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x=7, y=True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86437" y="1986439"/>
            <a:ext cx="1200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 := 7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95937" y="2862739"/>
            <a:ext cx="1581151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Y := True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05449" y="4167664"/>
            <a:ext cx="1762126" cy="408623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</a:t>
            </a:r>
          </a:p>
        </p:txBody>
      </p:sp>
      <p:cxnSp>
        <p:nvCxnSpPr>
          <p:cNvPr id="26" name="Straight Arrow Connector 25"/>
          <p:cNvCxnSpPr>
            <a:stCxn id="23" idx="2"/>
            <a:endCxn id="24" idx="0"/>
          </p:cNvCxnSpPr>
          <p:nvPr/>
        </p:nvCxnSpPr>
        <p:spPr>
          <a:xfrm rot="5400000">
            <a:off x="6152675" y="2628900"/>
            <a:ext cx="467677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 flipH="1">
            <a:off x="6386512" y="3271362"/>
            <a:ext cx="1" cy="89630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1"/>
          </p:cNvCxnSpPr>
          <p:nvPr/>
        </p:nvCxnSpPr>
        <p:spPr>
          <a:xfrm flipH="1">
            <a:off x="4965743" y="4371976"/>
            <a:ext cx="539706" cy="43850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62500" y="484822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23" idx="0"/>
          </p:cNvCxnSpPr>
          <p:nvPr/>
        </p:nvCxnSpPr>
        <p:spPr>
          <a:xfrm rot="16200000" flipH="1">
            <a:off x="6110052" y="1709978"/>
            <a:ext cx="548162" cy="476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3"/>
          <p:cNvSpPr>
            <a:spLocks noGrp="1"/>
          </p:cNvSpPr>
          <p:nvPr>
            <p:ph idx="1"/>
          </p:nvPr>
        </p:nvSpPr>
        <p:spPr>
          <a:xfrm>
            <a:off x="585787" y="5379481"/>
            <a:ext cx="8167688" cy="10156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Rewrite each node based on incoming dataflow fact</a:t>
            </a:r>
          </a:p>
          <a:p>
            <a:r>
              <a:rPr lang="en-US" dirty="0" smtClean="0"/>
              <a:t>Feed rewritten node to the transfer function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148137" y="1899009"/>
            <a:ext cx="1357312" cy="733663"/>
          </a:xfrm>
          <a:prstGeom prst="rightArrow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Rewrite</a:t>
            </a:r>
          </a:p>
        </p:txBody>
      </p:sp>
    </p:spTree>
    <p:extLst>
      <p:ext uri="{BB962C8B-B14F-4D97-AF65-F5344CB8AC3E}">
        <p14:creationId xmlns:p14="http://schemas.microsoft.com/office/powerpoint/2010/main" xmlns="" val="18996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 code was 250+ lines, impossible to understand, and probably buggy</a:t>
            </a:r>
          </a:p>
          <a:p>
            <a:r>
              <a:rPr lang="en-GB" dirty="0" smtClean="0"/>
              <a:t>New code is &lt; 100 lines, has many more static checks, and is much easier to understand</a:t>
            </a:r>
          </a:p>
          <a:p>
            <a:r>
              <a:rPr lang="en-GB" dirty="0" smtClean="0"/>
              <a:t>GADTs and type functions play a crucial role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Rewriting in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rewrite takes</a:t>
            </a:r>
          </a:p>
          <a:p>
            <a:pPr lvl="1"/>
            <a:r>
              <a:rPr lang="en-GB" dirty="0" smtClean="0"/>
              <a:t>A node</a:t>
            </a:r>
          </a:p>
          <a:p>
            <a:pPr lvl="1"/>
            <a:r>
              <a:rPr lang="en-GB" dirty="0" smtClean="0"/>
              <a:t>The dataflow fact flowing to that node</a:t>
            </a:r>
          </a:p>
          <a:p>
            <a:pPr marL="585216" lvl="1" indent="0">
              <a:buNone/>
            </a:pPr>
            <a:r>
              <a:rPr lang="en-GB" dirty="0" smtClean="0"/>
              <a:t>and returns…what???</a:t>
            </a:r>
          </a:p>
          <a:p>
            <a:r>
              <a:rPr lang="en-GB" dirty="0" smtClean="0"/>
              <a:t>Correct answer: an arbitrary graph!</a:t>
            </a:r>
          </a:p>
          <a:p>
            <a:r>
              <a:rPr lang="en-GB" dirty="0" smtClean="0"/>
              <a:t>Examples: rewrite</a:t>
            </a:r>
          </a:p>
          <a:p>
            <a:pPr lvl="1"/>
            <a:r>
              <a:rPr lang="en-GB" dirty="0" smtClean="0"/>
              <a:t>an instruction to a no-op</a:t>
            </a:r>
          </a:p>
          <a:p>
            <a:pPr lvl="1"/>
            <a:r>
              <a:rPr lang="en-GB" dirty="0" smtClean="0"/>
              <a:t>a block-copy “instruction” to a loop</a:t>
            </a:r>
          </a:p>
          <a:p>
            <a:pPr lvl="1"/>
            <a:r>
              <a:rPr lang="en-GB" dirty="0" smtClean="0"/>
              <a:t>a switch “instruction” to a tree of conditionals</a:t>
            </a:r>
          </a:p>
          <a:p>
            <a:pPr lvl="1"/>
            <a:r>
              <a:rPr lang="en-GB" dirty="0" smtClean="0"/>
              <a:t>a call to the instantiated procedure body (</a:t>
            </a:r>
            <a:r>
              <a:rPr lang="en-GB" dirty="0" err="1" smtClean="0"/>
              <a:t>inlining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7598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Fixpoints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2215" y="1545408"/>
            <a:ext cx="1377537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T:=0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8333" y="3293283"/>
            <a:ext cx="3384592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X:=X+1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T:=T+X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X=10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8359" y="5483744"/>
            <a:ext cx="1377537" cy="408623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Return 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620984" y="2566964"/>
            <a:ext cx="39645" cy="7263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607128" y="4314839"/>
            <a:ext cx="53501" cy="11689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2795" y="3170712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L1</a:t>
            </a:r>
            <a:endParaRPr lang="en-US" sz="2800" b="1" dirty="0"/>
          </a:p>
        </p:txBody>
      </p:sp>
      <p:sp>
        <p:nvSpPr>
          <p:cNvPr id="37" name="Freeform 36"/>
          <p:cNvSpPr/>
          <p:nvPr/>
        </p:nvSpPr>
        <p:spPr>
          <a:xfrm>
            <a:off x="3062596" y="2478176"/>
            <a:ext cx="2160014" cy="2619065"/>
          </a:xfrm>
          <a:custGeom>
            <a:avLst/>
            <a:gdLst>
              <a:gd name="connsiteX0" fmla="*/ 451263 w 2135580"/>
              <a:gd name="connsiteY0" fmla="*/ 2032660 h 2759034"/>
              <a:gd name="connsiteX1" fmla="*/ 997528 w 2135580"/>
              <a:gd name="connsiteY1" fmla="*/ 2697678 h 2759034"/>
              <a:gd name="connsiteX2" fmla="*/ 2030681 w 2135580"/>
              <a:gd name="connsiteY2" fmla="*/ 1664525 h 2759034"/>
              <a:gd name="connsiteX3" fmla="*/ 1626920 w 2135580"/>
              <a:gd name="connsiteY3" fmla="*/ 251361 h 2759034"/>
              <a:gd name="connsiteX4" fmla="*/ 463138 w 2135580"/>
              <a:gd name="connsiteY4" fmla="*/ 156359 h 2759034"/>
              <a:gd name="connsiteX5" fmla="*/ 0 w 2135580"/>
              <a:gd name="connsiteY5" fmla="*/ 702624 h 2759034"/>
              <a:gd name="connsiteX6" fmla="*/ 0 w 2135580"/>
              <a:gd name="connsiteY6" fmla="*/ 702624 h 2759034"/>
              <a:gd name="connsiteX0" fmla="*/ 536370 w 2220687"/>
              <a:gd name="connsiteY0" fmla="*/ 2032660 h 2759034"/>
              <a:gd name="connsiteX1" fmla="*/ 1082635 w 2220687"/>
              <a:gd name="connsiteY1" fmla="*/ 2697678 h 2759034"/>
              <a:gd name="connsiteX2" fmla="*/ 2115788 w 2220687"/>
              <a:gd name="connsiteY2" fmla="*/ 1664525 h 2759034"/>
              <a:gd name="connsiteX3" fmla="*/ 1712027 w 2220687"/>
              <a:gd name="connsiteY3" fmla="*/ 251361 h 2759034"/>
              <a:gd name="connsiteX4" fmla="*/ 548245 w 2220687"/>
              <a:gd name="connsiteY4" fmla="*/ 156359 h 2759034"/>
              <a:gd name="connsiteX5" fmla="*/ 85107 w 2220687"/>
              <a:gd name="connsiteY5" fmla="*/ 702624 h 2759034"/>
              <a:gd name="connsiteX6" fmla="*/ 37606 w 2220687"/>
              <a:gd name="connsiteY6" fmla="*/ 785752 h 2759034"/>
              <a:gd name="connsiteX0" fmla="*/ 491512 w 2105137"/>
              <a:gd name="connsiteY0" fmla="*/ 1837020 h 2619065"/>
              <a:gd name="connsiteX1" fmla="*/ 1047302 w 2105137"/>
              <a:gd name="connsiteY1" fmla="*/ 2616338 h 2619065"/>
              <a:gd name="connsiteX2" fmla="*/ 2080455 w 2105137"/>
              <a:gd name="connsiteY2" fmla="*/ 1583185 h 2619065"/>
              <a:gd name="connsiteX3" fmla="*/ 1676694 w 2105137"/>
              <a:gd name="connsiteY3" fmla="*/ 170021 h 2619065"/>
              <a:gd name="connsiteX4" fmla="*/ 512912 w 2105137"/>
              <a:gd name="connsiteY4" fmla="*/ 75019 h 2619065"/>
              <a:gd name="connsiteX5" fmla="*/ 49774 w 2105137"/>
              <a:gd name="connsiteY5" fmla="*/ 621284 h 2619065"/>
              <a:gd name="connsiteX6" fmla="*/ 2273 w 2105137"/>
              <a:gd name="connsiteY6" fmla="*/ 704412 h 2619065"/>
              <a:gd name="connsiteX0" fmla="*/ 546389 w 2160014"/>
              <a:gd name="connsiteY0" fmla="*/ 1837020 h 2619065"/>
              <a:gd name="connsiteX1" fmla="*/ 1102179 w 2160014"/>
              <a:gd name="connsiteY1" fmla="*/ 2616338 h 2619065"/>
              <a:gd name="connsiteX2" fmla="*/ 2135332 w 2160014"/>
              <a:gd name="connsiteY2" fmla="*/ 1583185 h 2619065"/>
              <a:gd name="connsiteX3" fmla="*/ 1731571 w 2160014"/>
              <a:gd name="connsiteY3" fmla="*/ 170021 h 2619065"/>
              <a:gd name="connsiteX4" fmla="*/ 567789 w 2160014"/>
              <a:gd name="connsiteY4" fmla="*/ 75019 h 2619065"/>
              <a:gd name="connsiteX5" fmla="*/ 104651 w 2160014"/>
              <a:gd name="connsiteY5" fmla="*/ 621284 h 2619065"/>
              <a:gd name="connsiteX6" fmla="*/ 0 w 2160014"/>
              <a:gd name="connsiteY6" fmla="*/ 818712 h 26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14" h="2619065">
                <a:moveTo>
                  <a:pt x="546389" y="1837020"/>
                </a:moveTo>
                <a:cubicBezTo>
                  <a:pt x="687903" y="2200207"/>
                  <a:pt x="837355" y="2658644"/>
                  <a:pt x="1102179" y="2616338"/>
                </a:cubicBezTo>
                <a:cubicBezTo>
                  <a:pt x="1367003" y="2574032"/>
                  <a:pt x="2030433" y="1990904"/>
                  <a:pt x="2135332" y="1583185"/>
                </a:cubicBezTo>
                <a:cubicBezTo>
                  <a:pt x="2240231" y="1175466"/>
                  <a:pt x="1992828" y="421382"/>
                  <a:pt x="1731571" y="170021"/>
                </a:cubicBezTo>
                <a:cubicBezTo>
                  <a:pt x="1470314" y="-81340"/>
                  <a:pt x="838942" y="-191"/>
                  <a:pt x="567789" y="75019"/>
                </a:cubicBezTo>
                <a:cubicBezTo>
                  <a:pt x="296636" y="150229"/>
                  <a:pt x="189758" y="516385"/>
                  <a:pt x="104651" y="621284"/>
                </a:cubicBezTo>
                <a:cubicBezTo>
                  <a:pt x="19544" y="726183"/>
                  <a:pt x="15834" y="791003"/>
                  <a:pt x="0" y="818712"/>
                </a:cubicBezTo>
              </a:path>
            </a:pathLst>
          </a:cu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5839" y="5455885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L2</a:t>
            </a:r>
            <a:endParaRPr lang="en-US" sz="2800" b="1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600699" y="1600200"/>
            <a:ext cx="3324225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First time round, we may have bogus information</a:t>
            </a:r>
          </a:p>
        </p:txBody>
      </p:sp>
      <p:sp>
        <p:nvSpPr>
          <p:cNvPr id="13" name="Oval 12"/>
          <p:cNvSpPr/>
          <p:nvPr/>
        </p:nvSpPr>
        <p:spPr>
          <a:xfrm>
            <a:off x="1141953" y="2639379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27210" y="5097241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X=1?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27678" y="4666630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1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Fixpoints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2215" y="1545408"/>
            <a:ext cx="1377537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T:=0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8333" y="3293283"/>
            <a:ext cx="3384592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X:=X+1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T:=T+X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X=10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8359" y="5483744"/>
            <a:ext cx="1377537" cy="408623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Return 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620984" y="2566964"/>
            <a:ext cx="39645" cy="7263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607128" y="4314839"/>
            <a:ext cx="53501" cy="11689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2795" y="3170712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L1</a:t>
            </a:r>
            <a:endParaRPr lang="en-US" sz="2800" b="1" dirty="0"/>
          </a:p>
        </p:txBody>
      </p:sp>
      <p:sp>
        <p:nvSpPr>
          <p:cNvPr id="37" name="Freeform 36"/>
          <p:cNvSpPr/>
          <p:nvPr/>
        </p:nvSpPr>
        <p:spPr>
          <a:xfrm>
            <a:off x="3062596" y="2478176"/>
            <a:ext cx="2160014" cy="2619065"/>
          </a:xfrm>
          <a:custGeom>
            <a:avLst/>
            <a:gdLst>
              <a:gd name="connsiteX0" fmla="*/ 451263 w 2135580"/>
              <a:gd name="connsiteY0" fmla="*/ 2032660 h 2759034"/>
              <a:gd name="connsiteX1" fmla="*/ 997528 w 2135580"/>
              <a:gd name="connsiteY1" fmla="*/ 2697678 h 2759034"/>
              <a:gd name="connsiteX2" fmla="*/ 2030681 w 2135580"/>
              <a:gd name="connsiteY2" fmla="*/ 1664525 h 2759034"/>
              <a:gd name="connsiteX3" fmla="*/ 1626920 w 2135580"/>
              <a:gd name="connsiteY3" fmla="*/ 251361 h 2759034"/>
              <a:gd name="connsiteX4" fmla="*/ 463138 w 2135580"/>
              <a:gd name="connsiteY4" fmla="*/ 156359 h 2759034"/>
              <a:gd name="connsiteX5" fmla="*/ 0 w 2135580"/>
              <a:gd name="connsiteY5" fmla="*/ 702624 h 2759034"/>
              <a:gd name="connsiteX6" fmla="*/ 0 w 2135580"/>
              <a:gd name="connsiteY6" fmla="*/ 702624 h 2759034"/>
              <a:gd name="connsiteX0" fmla="*/ 536370 w 2220687"/>
              <a:gd name="connsiteY0" fmla="*/ 2032660 h 2759034"/>
              <a:gd name="connsiteX1" fmla="*/ 1082635 w 2220687"/>
              <a:gd name="connsiteY1" fmla="*/ 2697678 h 2759034"/>
              <a:gd name="connsiteX2" fmla="*/ 2115788 w 2220687"/>
              <a:gd name="connsiteY2" fmla="*/ 1664525 h 2759034"/>
              <a:gd name="connsiteX3" fmla="*/ 1712027 w 2220687"/>
              <a:gd name="connsiteY3" fmla="*/ 251361 h 2759034"/>
              <a:gd name="connsiteX4" fmla="*/ 548245 w 2220687"/>
              <a:gd name="connsiteY4" fmla="*/ 156359 h 2759034"/>
              <a:gd name="connsiteX5" fmla="*/ 85107 w 2220687"/>
              <a:gd name="connsiteY5" fmla="*/ 702624 h 2759034"/>
              <a:gd name="connsiteX6" fmla="*/ 37606 w 2220687"/>
              <a:gd name="connsiteY6" fmla="*/ 785752 h 2759034"/>
              <a:gd name="connsiteX0" fmla="*/ 491512 w 2105137"/>
              <a:gd name="connsiteY0" fmla="*/ 1837020 h 2619065"/>
              <a:gd name="connsiteX1" fmla="*/ 1047302 w 2105137"/>
              <a:gd name="connsiteY1" fmla="*/ 2616338 h 2619065"/>
              <a:gd name="connsiteX2" fmla="*/ 2080455 w 2105137"/>
              <a:gd name="connsiteY2" fmla="*/ 1583185 h 2619065"/>
              <a:gd name="connsiteX3" fmla="*/ 1676694 w 2105137"/>
              <a:gd name="connsiteY3" fmla="*/ 170021 h 2619065"/>
              <a:gd name="connsiteX4" fmla="*/ 512912 w 2105137"/>
              <a:gd name="connsiteY4" fmla="*/ 75019 h 2619065"/>
              <a:gd name="connsiteX5" fmla="*/ 49774 w 2105137"/>
              <a:gd name="connsiteY5" fmla="*/ 621284 h 2619065"/>
              <a:gd name="connsiteX6" fmla="*/ 2273 w 2105137"/>
              <a:gd name="connsiteY6" fmla="*/ 704412 h 2619065"/>
              <a:gd name="connsiteX0" fmla="*/ 546389 w 2160014"/>
              <a:gd name="connsiteY0" fmla="*/ 1837020 h 2619065"/>
              <a:gd name="connsiteX1" fmla="*/ 1102179 w 2160014"/>
              <a:gd name="connsiteY1" fmla="*/ 2616338 h 2619065"/>
              <a:gd name="connsiteX2" fmla="*/ 2135332 w 2160014"/>
              <a:gd name="connsiteY2" fmla="*/ 1583185 h 2619065"/>
              <a:gd name="connsiteX3" fmla="*/ 1731571 w 2160014"/>
              <a:gd name="connsiteY3" fmla="*/ 170021 h 2619065"/>
              <a:gd name="connsiteX4" fmla="*/ 567789 w 2160014"/>
              <a:gd name="connsiteY4" fmla="*/ 75019 h 2619065"/>
              <a:gd name="connsiteX5" fmla="*/ 104651 w 2160014"/>
              <a:gd name="connsiteY5" fmla="*/ 621284 h 2619065"/>
              <a:gd name="connsiteX6" fmla="*/ 0 w 2160014"/>
              <a:gd name="connsiteY6" fmla="*/ 818712 h 26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14" h="2619065">
                <a:moveTo>
                  <a:pt x="546389" y="1837020"/>
                </a:moveTo>
                <a:cubicBezTo>
                  <a:pt x="687903" y="2200207"/>
                  <a:pt x="837355" y="2658644"/>
                  <a:pt x="1102179" y="2616338"/>
                </a:cubicBezTo>
                <a:cubicBezTo>
                  <a:pt x="1367003" y="2574032"/>
                  <a:pt x="2030433" y="1990904"/>
                  <a:pt x="2135332" y="1583185"/>
                </a:cubicBezTo>
                <a:cubicBezTo>
                  <a:pt x="2240231" y="1175466"/>
                  <a:pt x="1992828" y="421382"/>
                  <a:pt x="1731571" y="170021"/>
                </a:cubicBezTo>
                <a:cubicBezTo>
                  <a:pt x="1470314" y="-81340"/>
                  <a:pt x="838942" y="-191"/>
                  <a:pt x="567789" y="75019"/>
                </a:cubicBezTo>
                <a:cubicBezTo>
                  <a:pt x="296636" y="150229"/>
                  <a:pt x="189758" y="516385"/>
                  <a:pt x="104651" y="621284"/>
                </a:cubicBezTo>
                <a:cubicBezTo>
                  <a:pt x="19544" y="726183"/>
                  <a:pt x="15834" y="791003"/>
                  <a:pt x="0" y="818712"/>
                </a:cubicBezTo>
              </a:path>
            </a:pathLst>
          </a:cu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5839" y="5401294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L2</a:t>
            </a:r>
            <a:endParaRPr lang="en-US" sz="2800" b="1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600699" y="1600200"/>
            <a:ext cx="3324225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First time round, we may have bogus information</a:t>
            </a:r>
          </a:p>
          <a:p>
            <a:r>
              <a:rPr lang="en-US" dirty="0" smtClean="0"/>
              <a:t>Combine facts flowing into a block</a:t>
            </a:r>
          </a:p>
        </p:txBody>
      </p:sp>
      <p:sp>
        <p:nvSpPr>
          <p:cNvPr id="13" name="Oval 12"/>
          <p:cNvSpPr/>
          <p:nvPr/>
        </p:nvSpPr>
        <p:spPr>
          <a:xfrm>
            <a:off x="1141953" y="2566964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27678" y="4666630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927210" y="5097241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03185" y="2931489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X=Top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9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Fixpoints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2215" y="1545408"/>
            <a:ext cx="1377537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T:=0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8333" y="3293283"/>
            <a:ext cx="3384592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X:=X+1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T:=T+X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X=10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8359" y="5483744"/>
            <a:ext cx="1377537" cy="408623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Return 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620984" y="2566964"/>
            <a:ext cx="39645" cy="7263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607128" y="4314839"/>
            <a:ext cx="53501" cy="11689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2795" y="3170712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L1</a:t>
            </a:r>
            <a:endParaRPr lang="en-US" sz="2800" b="1" dirty="0"/>
          </a:p>
        </p:txBody>
      </p:sp>
      <p:sp>
        <p:nvSpPr>
          <p:cNvPr id="37" name="Freeform 36"/>
          <p:cNvSpPr/>
          <p:nvPr/>
        </p:nvSpPr>
        <p:spPr>
          <a:xfrm>
            <a:off x="3062596" y="2478176"/>
            <a:ext cx="2160014" cy="2619065"/>
          </a:xfrm>
          <a:custGeom>
            <a:avLst/>
            <a:gdLst>
              <a:gd name="connsiteX0" fmla="*/ 451263 w 2135580"/>
              <a:gd name="connsiteY0" fmla="*/ 2032660 h 2759034"/>
              <a:gd name="connsiteX1" fmla="*/ 997528 w 2135580"/>
              <a:gd name="connsiteY1" fmla="*/ 2697678 h 2759034"/>
              <a:gd name="connsiteX2" fmla="*/ 2030681 w 2135580"/>
              <a:gd name="connsiteY2" fmla="*/ 1664525 h 2759034"/>
              <a:gd name="connsiteX3" fmla="*/ 1626920 w 2135580"/>
              <a:gd name="connsiteY3" fmla="*/ 251361 h 2759034"/>
              <a:gd name="connsiteX4" fmla="*/ 463138 w 2135580"/>
              <a:gd name="connsiteY4" fmla="*/ 156359 h 2759034"/>
              <a:gd name="connsiteX5" fmla="*/ 0 w 2135580"/>
              <a:gd name="connsiteY5" fmla="*/ 702624 h 2759034"/>
              <a:gd name="connsiteX6" fmla="*/ 0 w 2135580"/>
              <a:gd name="connsiteY6" fmla="*/ 702624 h 2759034"/>
              <a:gd name="connsiteX0" fmla="*/ 536370 w 2220687"/>
              <a:gd name="connsiteY0" fmla="*/ 2032660 h 2759034"/>
              <a:gd name="connsiteX1" fmla="*/ 1082635 w 2220687"/>
              <a:gd name="connsiteY1" fmla="*/ 2697678 h 2759034"/>
              <a:gd name="connsiteX2" fmla="*/ 2115788 w 2220687"/>
              <a:gd name="connsiteY2" fmla="*/ 1664525 h 2759034"/>
              <a:gd name="connsiteX3" fmla="*/ 1712027 w 2220687"/>
              <a:gd name="connsiteY3" fmla="*/ 251361 h 2759034"/>
              <a:gd name="connsiteX4" fmla="*/ 548245 w 2220687"/>
              <a:gd name="connsiteY4" fmla="*/ 156359 h 2759034"/>
              <a:gd name="connsiteX5" fmla="*/ 85107 w 2220687"/>
              <a:gd name="connsiteY5" fmla="*/ 702624 h 2759034"/>
              <a:gd name="connsiteX6" fmla="*/ 37606 w 2220687"/>
              <a:gd name="connsiteY6" fmla="*/ 785752 h 2759034"/>
              <a:gd name="connsiteX0" fmla="*/ 491512 w 2105137"/>
              <a:gd name="connsiteY0" fmla="*/ 1837020 h 2619065"/>
              <a:gd name="connsiteX1" fmla="*/ 1047302 w 2105137"/>
              <a:gd name="connsiteY1" fmla="*/ 2616338 h 2619065"/>
              <a:gd name="connsiteX2" fmla="*/ 2080455 w 2105137"/>
              <a:gd name="connsiteY2" fmla="*/ 1583185 h 2619065"/>
              <a:gd name="connsiteX3" fmla="*/ 1676694 w 2105137"/>
              <a:gd name="connsiteY3" fmla="*/ 170021 h 2619065"/>
              <a:gd name="connsiteX4" fmla="*/ 512912 w 2105137"/>
              <a:gd name="connsiteY4" fmla="*/ 75019 h 2619065"/>
              <a:gd name="connsiteX5" fmla="*/ 49774 w 2105137"/>
              <a:gd name="connsiteY5" fmla="*/ 621284 h 2619065"/>
              <a:gd name="connsiteX6" fmla="*/ 2273 w 2105137"/>
              <a:gd name="connsiteY6" fmla="*/ 704412 h 2619065"/>
              <a:gd name="connsiteX0" fmla="*/ 546389 w 2160014"/>
              <a:gd name="connsiteY0" fmla="*/ 1837020 h 2619065"/>
              <a:gd name="connsiteX1" fmla="*/ 1102179 w 2160014"/>
              <a:gd name="connsiteY1" fmla="*/ 2616338 h 2619065"/>
              <a:gd name="connsiteX2" fmla="*/ 2135332 w 2160014"/>
              <a:gd name="connsiteY2" fmla="*/ 1583185 h 2619065"/>
              <a:gd name="connsiteX3" fmla="*/ 1731571 w 2160014"/>
              <a:gd name="connsiteY3" fmla="*/ 170021 h 2619065"/>
              <a:gd name="connsiteX4" fmla="*/ 567789 w 2160014"/>
              <a:gd name="connsiteY4" fmla="*/ 75019 h 2619065"/>
              <a:gd name="connsiteX5" fmla="*/ 104651 w 2160014"/>
              <a:gd name="connsiteY5" fmla="*/ 621284 h 2619065"/>
              <a:gd name="connsiteX6" fmla="*/ 0 w 2160014"/>
              <a:gd name="connsiteY6" fmla="*/ 818712 h 26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14" h="2619065">
                <a:moveTo>
                  <a:pt x="546389" y="1837020"/>
                </a:moveTo>
                <a:cubicBezTo>
                  <a:pt x="687903" y="2200207"/>
                  <a:pt x="837355" y="2658644"/>
                  <a:pt x="1102179" y="2616338"/>
                </a:cubicBezTo>
                <a:cubicBezTo>
                  <a:pt x="1367003" y="2574032"/>
                  <a:pt x="2030433" y="1990904"/>
                  <a:pt x="2135332" y="1583185"/>
                </a:cubicBezTo>
                <a:cubicBezTo>
                  <a:pt x="2240231" y="1175466"/>
                  <a:pt x="1992828" y="421382"/>
                  <a:pt x="1731571" y="170021"/>
                </a:cubicBezTo>
                <a:cubicBezTo>
                  <a:pt x="1470314" y="-81340"/>
                  <a:pt x="838942" y="-191"/>
                  <a:pt x="567789" y="75019"/>
                </a:cubicBezTo>
                <a:cubicBezTo>
                  <a:pt x="296636" y="150229"/>
                  <a:pt x="189758" y="516385"/>
                  <a:pt x="104651" y="621284"/>
                </a:cubicBezTo>
                <a:cubicBezTo>
                  <a:pt x="19544" y="726183"/>
                  <a:pt x="15834" y="791003"/>
                  <a:pt x="0" y="818712"/>
                </a:cubicBezTo>
              </a:path>
            </a:pathLst>
          </a:cu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5839" y="5401294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L2</a:t>
            </a:r>
            <a:endParaRPr lang="en-US" sz="2800" b="1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600699" y="1600200"/>
            <a:ext cx="3324225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First time round, we may have bogus information</a:t>
            </a:r>
          </a:p>
          <a:p>
            <a:r>
              <a:rPr lang="en-US" dirty="0" smtClean="0"/>
              <a:t>Combine facts flowing into a block</a:t>
            </a:r>
          </a:p>
          <a:p>
            <a:r>
              <a:rPr lang="en-US" dirty="0" smtClean="0"/>
              <a:t>And iterate to fixed point</a:t>
            </a:r>
          </a:p>
        </p:txBody>
      </p:sp>
      <p:sp>
        <p:nvSpPr>
          <p:cNvPr id="13" name="Oval 12"/>
          <p:cNvSpPr/>
          <p:nvPr/>
        </p:nvSpPr>
        <p:spPr>
          <a:xfrm>
            <a:off x="1141953" y="2566964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27678" y="4666630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927210" y="5097241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03185" y="2931489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X=Top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7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Rewrites with </a:t>
            </a:r>
            <a:r>
              <a:rPr lang="en-GB" dirty="0" err="1" smtClean="0"/>
              <a:t>fixpoints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2640" y="1374472"/>
            <a:ext cx="1377537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T:=0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8758" y="3122347"/>
            <a:ext cx="3384592" cy="1021556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X:=X+1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T:=T+X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If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X&lt;2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L2 else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</a:rPr>
              <a:t>goto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L1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18784" y="5312808"/>
            <a:ext cx="1377537" cy="408623"/>
          </a:xfrm>
          <a:prstGeom prst="roundRect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Return T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6021409" y="2396028"/>
            <a:ext cx="39645" cy="7263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6007553" y="4143903"/>
            <a:ext cx="53501" cy="11689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53220" y="2999776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L1</a:t>
            </a:r>
            <a:endParaRPr lang="en-US" sz="2800" b="1" dirty="0"/>
          </a:p>
        </p:txBody>
      </p:sp>
      <p:sp>
        <p:nvSpPr>
          <p:cNvPr id="37" name="Freeform 36"/>
          <p:cNvSpPr/>
          <p:nvPr/>
        </p:nvSpPr>
        <p:spPr>
          <a:xfrm>
            <a:off x="6463021" y="2307240"/>
            <a:ext cx="2160014" cy="2619065"/>
          </a:xfrm>
          <a:custGeom>
            <a:avLst/>
            <a:gdLst>
              <a:gd name="connsiteX0" fmla="*/ 451263 w 2135580"/>
              <a:gd name="connsiteY0" fmla="*/ 2032660 h 2759034"/>
              <a:gd name="connsiteX1" fmla="*/ 997528 w 2135580"/>
              <a:gd name="connsiteY1" fmla="*/ 2697678 h 2759034"/>
              <a:gd name="connsiteX2" fmla="*/ 2030681 w 2135580"/>
              <a:gd name="connsiteY2" fmla="*/ 1664525 h 2759034"/>
              <a:gd name="connsiteX3" fmla="*/ 1626920 w 2135580"/>
              <a:gd name="connsiteY3" fmla="*/ 251361 h 2759034"/>
              <a:gd name="connsiteX4" fmla="*/ 463138 w 2135580"/>
              <a:gd name="connsiteY4" fmla="*/ 156359 h 2759034"/>
              <a:gd name="connsiteX5" fmla="*/ 0 w 2135580"/>
              <a:gd name="connsiteY5" fmla="*/ 702624 h 2759034"/>
              <a:gd name="connsiteX6" fmla="*/ 0 w 2135580"/>
              <a:gd name="connsiteY6" fmla="*/ 702624 h 2759034"/>
              <a:gd name="connsiteX0" fmla="*/ 536370 w 2220687"/>
              <a:gd name="connsiteY0" fmla="*/ 2032660 h 2759034"/>
              <a:gd name="connsiteX1" fmla="*/ 1082635 w 2220687"/>
              <a:gd name="connsiteY1" fmla="*/ 2697678 h 2759034"/>
              <a:gd name="connsiteX2" fmla="*/ 2115788 w 2220687"/>
              <a:gd name="connsiteY2" fmla="*/ 1664525 h 2759034"/>
              <a:gd name="connsiteX3" fmla="*/ 1712027 w 2220687"/>
              <a:gd name="connsiteY3" fmla="*/ 251361 h 2759034"/>
              <a:gd name="connsiteX4" fmla="*/ 548245 w 2220687"/>
              <a:gd name="connsiteY4" fmla="*/ 156359 h 2759034"/>
              <a:gd name="connsiteX5" fmla="*/ 85107 w 2220687"/>
              <a:gd name="connsiteY5" fmla="*/ 702624 h 2759034"/>
              <a:gd name="connsiteX6" fmla="*/ 37606 w 2220687"/>
              <a:gd name="connsiteY6" fmla="*/ 785752 h 2759034"/>
              <a:gd name="connsiteX0" fmla="*/ 491512 w 2105137"/>
              <a:gd name="connsiteY0" fmla="*/ 1837020 h 2619065"/>
              <a:gd name="connsiteX1" fmla="*/ 1047302 w 2105137"/>
              <a:gd name="connsiteY1" fmla="*/ 2616338 h 2619065"/>
              <a:gd name="connsiteX2" fmla="*/ 2080455 w 2105137"/>
              <a:gd name="connsiteY2" fmla="*/ 1583185 h 2619065"/>
              <a:gd name="connsiteX3" fmla="*/ 1676694 w 2105137"/>
              <a:gd name="connsiteY3" fmla="*/ 170021 h 2619065"/>
              <a:gd name="connsiteX4" fmla="*/ 512912 w 2105137"/>
              <a:gd name="connsiteY4" fmla="*/ 75019 h 2619065"/>
              <a:gd name="connsiteX5" fmla="*/ 49774 w 2105137"/>
              <a:gd name="connsiteY5" fmla="*/ 621284 h 2619065"/>
              <a:gd name="connsiteX6" fmla="*/ 2273 w 2105137"/>
              <a:gd name="connsiteY6" fmla="*/ 704412 h 2619065"/>
              <a:gd name="connsiteX0" fmla="*/ 546389 w 2160014"/>
              <a:gd name="connsiteY0" fmla="*/ 1837020 h 2619065"/>
              <a:gd name="connsiteX1" fmla="*/ 1102179 w 2160014"/>
              <a:gd name="connsiteY1" fmla="*/ 2616338 h 2619065"/>
              <a:gd name="connsiteX2" fmla="*/ 2135332 w 2160014"/>
              <a:gd name="connsiteY2" fmla="*/ 1583185 h 2619065"/>
              <a:gd name="connsiteX3" fmla="*/ 1731571 w 2160014"/>
              <a:gd name="connsiteY3" fmla="*/ 170021 h 2619065"/>
              <a:gd name="connsiteX4" fmla="*/ 567789 w 2160014"/>
              <a:gd name="connsiteY4" fmla="*/ 75019 h 2619065"/>
              <a:gd name="connsiteX5" fmla="*/ 104651 w 2160014"/>
              <a:gd name="connsiteY5" fmla="*/ 621284 h 2619065"/>
              <a:gd name="connsiteX6" fmla="*/ 0 w 2160014"/>
              <a:gd name="connsiteY6" fmla="*/ 818712 h 26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14" h="2619065">
                <a:moveTo>
                  <a:pt x="546389" y="1837020"/>
                </a:moveTo>
                <a:cubicBezTo>
                  <a:pt x="687903" y="2200207"/>
                  <a:pt x="837355" y="2658644"/>
                  <a:pt x="1102179" y="2616338"/>
                </a:cubicBezTo>
                <a:cubicBezTo>
                  <a:pt x="1367003" y="2574032"/>
                  <a:pt x="2030433" y="1990904"/>
                  <a:pt x="2135332" y="1583185"/>
                </a:cubicBezTo>
                <a:cubicBezTo>
                  <a:pt x="2240231" y="1175466"/>
                  <a:pt x="1992828" y="421382"/>
                  <a:pt x="1731571" y="170021"/>
                </a:cubicBezTo>
                <a:cubicBezTo>
                  <a:pt x="1470314" y="-81340"/>
                  <a:pt x="838942" y="-191"/>
                  <a:pt x="567789" y="75019"/>
                </a:cubicBezTo>
                <a:cubicBezTo>
                  <a:pt x="296636" y="150229"/>
                  <a:pt x="189758" y="516385"/>
                  <a:pt x="104651" y="621284"/>
                </a:cubicBezTo>
                <a:cubicBezTo>
                  <a:pt x="19544" y="726183"/>
                  <a:pt x="15834" y="791003"/>
                  <a:pt x="0" y="818712"/>
                </a:cubicBezTo>
              </a:path>
            </a:pathLst>
          </a:cu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06264" y="5230358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L2</a:t>
            </a:r>
            <a:endParaRPr lang="en-US" sz="2800" b="1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85749" y="1416408"/>
            <a:ext cx="3324225" cy="47091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Rewrites based on bogus (non-final) “facts” must be discarded</a:t>
            </a:r>
          </a:p>
          <a:p>
            <a:r>
              <a:rPr lang="en-GB" dirty="0"/>
              <a:t>But they must still be done (speculatively) in order to exploit current “fact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542378" y="2396028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28103" y="4495694"/>
            <a:ext cx="1295400" cy="51935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X=1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05650" y="5015045"/>
            <a:ext cx="1295400" cy="908864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Dead edge!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9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23050</TotalTime>
  <Words>2754</Words>
  <Application>Microsoft Office PowerPoint</Application>
  <PresentationFormat>On-screen Show (4:3)</PresentationFormat>
  <Paragraphs>520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Using Type functions in Dataflow optimiation</vt:lpstr>
      <vt:lpstr>Control flow graphs</vt:lpstr>
      <vt:lpstr>Data flow analysis</vt:lpstr>
      <vt:lpstr>Data flow transformation</vt:lpstr>
      <vt:lpstr>Rewriting in general</vt:lpstr>
      <vt:lpstr>Fixpoints</vt:lpstr>
      <vt:lpstr>Fixpoints</vt:lpstr>
      <vt:lpstr>Fixpoints</vt:lpstr>
      <vt:lpstr>Rewrites with fixpoints</vt:lpstr>
      <vt:lpstr>Lerner/Grove/Chambers</vt:lpstr>
      <vt:lpstr>Conventional implementations</vt:lpstr>
      <vt:lpstr>Hoopl: making it easy</vt:lpstr>
      <vt:lpstr>Open and closed</vt:lpstr>
      <vt:lpstr>What is a node?</vt:lpstr>
      <vt:lpstr>What is a block?</vt:lpstr>
      <vt:lpstr>What is a graph?</vt:lpstr>
      <vt:lpstr>What is a graph?</vt:lpstr>
      <vt:lpstr>What is a graph?</vt:lpstr>
      <vt:lpstr>What is a graph?</vt:lpstr>
      <vt:lpstr>Unique  representation</vt:lpstr>
      <vt:lpstr>Constant-time graph concatenation</vt:lpstr>
      <vt:lpstr>Hoopl: making it easy</vt:lpstr>
      <vt:lpstr>What is HooplM?</vt:lpstr>
      <vt:lpstr>What is a dataflow lattice?</vt:lpstr>
      <vt:lpstr>What is a rewrite function?</vt:lpstr>
      <vt:lpstr>What is a transfer function?</vt:lpstr>
      <vt:lpstr>What is a transfer function?</vt:lpstr>
      <vt:lpstr>What is a transfer function?</vt:lpstr>
      <vt:lpstr>Hoopl: making it easy</vt:lpstr>
      <vt:lpstr>Implementing Hoopl</vt:lpstr>
      <vt:lpstr>Implementing Hoopl</vt:lpstr>
      <vt:lpstr>What is  ARF?</vt:lpstr>
      <vt:lpstr>Writing arfBlock</vt:lpstr>
      <vt:lpstr>Writing arfNode</vt:lpstr>
      <vt:lpstr>nodeToGraph</vt:lpstr>
      <vt:lpstr>nodeToGraph</vt:lpstr>
      <vt:lpstr>Writing arfNode</vt:lpstr>
      <vt:lpstr>arfGraph</vt:lpstr>
      <vt:lpstr>The pièce de resistance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Simon Peyton Jones</cp:lastModifiedBy>
  <cp:revision>516</cp:revision>
  <dcterms:created xsi:type="dcterms:W3CDTF">2007-06-26T16:41:16Z</dcterms:created>
  <dcterms:modified xsi:type="dcterms:W3CDTF">2010-04-16T02:18:18Z</dcterms:modified>
</cp:coreProperties>
</file>