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73" r:id="rId1"/>
  </p:sldMasterIdLst>
  <p:notesMasterIdLst>
    <p:notesMasterId r:id="rId20"/>
  </p:notesMasterIdLst>
  <p:handoutMasterIdLst>
    <p:handoutMasterId r:id="rId21"/>
  </p:handoutMasterIdLst>
  <p:sldIdLst>
    <p:sldId id="256" r:id="rId2"/>
    <p:sldId id="424" r:id="rId3"/>
    <p:sldId id="423" r:id="rId4"/>
    <p:sldId id="427" r:id="rId5"/>
    <p:sldId id="447" r:id="rId6"/>
    <p:sldId id="456" r:id="rId7"/>
    <p:sldId id="449" r:id="rId8"/>
    <p:sldId id="431" r:id="rId9"/>
    <p:sldId id="429" r:id="rId10"/>
    <p:sldId id="430" r:id="rId11"/>
    <p:sldId id="433" r:id="rId12"/>
    <p:sldId id="434" r:id="rId13"/>
    <p:sldId id="440" r:id="rId14"/>
    <p:sldId id="443" r:id="rId15"/>
    <p:sldId id="444" r:id="rId16"/>
    <p:sldId id="442" r:id="rId17"/>
    <p:sldId id="445" r:id="rId18"/>
    <p:sldId id="446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BFB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3" autoAdjust="0"/>
    <p:restoredTop sz="94637" autoAdjust="0"/>
  </p:normalViewPr>
  <p:slideViewPr>
    <p:cSldViewPr snapToGrid="0" snapToObject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24464-4CF2-F24B-ABAE-17221456C058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675FB-5EE4-6744-8F5A-8D835EB493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669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CD022-6AF1-5641-8FEC-AA2339C82A2B}" type="datetimeFigureOut">
              <a:rPr lang="en-US" smtClean="0"/>
              <a:pPr/>
              <a:t>3/14/2011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BF5AC-DC69-C44C-8A19-994AB95C27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247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96215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4248150"/>
            <a:ext cx="6858000" cy="781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fld id="{40C1D47F-780C-48B6-9A77-47EC2F2E898B}" type="datetime1">
              <a:rPr lang="en-US" smtClean="0"/>
              <a:t>3/14/2011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2838450"/>
            <a:ext cx="7315200" cy="1171574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248150"/>
            <a:ext cx="7315200" cy="1066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2838450"/>
            <a:ext cx="238124" cy="118109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9161" y="4248150"/>
            <a:ext cx="228599" cy="1066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A79CD696-464A-41E1-8371-0D9CCFB81CB2}" type="datetime1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A1C1-A5BB-B843-8250-7C22A3617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11DF0F7-9B5C-4E6D-83B8-B86A5E55024A}" type="datetime1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A1C1-A5BB-B843-8250-7C22A3617E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656C6907-71A3-4413-9DC3-95F8871680AB}" type="datetime1">
              <a:rPr lang="en-US" smtClean="0"/>
              <a:t>3/14/2011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3981450" y="6365875"/>
            <a:ext cx="1323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FD88F38-92AC-4212-9A6A-F828E2EAEEEC}" type="slidenum">
              <a:rPr lang="en-GB" sz="1600" smtClean="0">
                <a:latin typeface="Calibri" pitchFamily="34" charset="0"/>
                <a:cs typeface="Calibri" pitchFamily="34" charset="0"/>
              </a:rPr>
              <a:t>‹#›</a:t>
            </a:fld>
            <a:endParaRPr lang="en-GB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/>
          <a:p>
            <a:fld id="{5F01E8D0-019F-4ED8-B52C-338D319697AF}" type="datetime1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7BAA1C1-A5BB-B843-8250-7C22A3617E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3F8BA79E-005F-4D1D-9D8B-2D3DF1D01967}" type="datetime1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A1C1-A5BB-B843-8250-7C22A3617E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65A605B1-734E-49C7-9930-03D15904AABF}" type="datetime1">
              <a:rPr lang="en-US" smtClean="0"/>
              <a:t>3/14/2011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A1C1-A5BB-B843-8250-7C22A3617E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F230DEBD-C7CF-4395-954A-39392E902904}" type="datetime1">
              <a:rPr lang="en-US" smtClean="0"/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A1C1-A5BB-B843-8250-7C22A3617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C7BAF3E2-7CA0-43FB-B3C3-97B907FFA77E}" type="datetime1">
              <a:rPr lang="en-US" smtClean="0"/>
              <a:t>3/14/2011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A1C1-A5BB-B843-8250-7C22A3617E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B7C9BFEC-00BD-40B3-965D-F44A2D929C03}" type="datetime1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CB1E7F1E-7D79-40DA-907E-34D1C3E758B7}" type="datetime1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A1C1-A5BB-B843-8250-7C22A3617E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505200" y="6353175"/>
            <a:ext cx="19812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BAA1C1-A5BB-B843-8250-7C22A3617E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" pitchFamily="2" charset="2"/>
        <a:buChar char="§"/>
        <a:defRPr kumimoji="0" sz="2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" pitchFamily="2" charset="2"/>
        <a:buChar char="§"/>
        <a:defRPr kumimoji="0" sz="2300" kern="1200">
          <a:solidFill>
            <a:schemeClr val="tx2"/>
          </a:solidFill>
          <a:latin typeface="Calibri" pitchFamily="34" charset="0"/>
          <a:ea typeface="+mn-ea"/>
          <a:cs typeface="Calibri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itchFamily="2" charset="2"/>
        <a:buChar char="§"/>
        <a:defRPr kumimoji="0" sz="1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ho.ucsd.edu/liquid/demo/index2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875" y="2981324"/>
            <a:ext cx="7324725" cy="10287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Type-based termination analysis </a:t>
            </a:r>
            <a:br>
              <a:rPr lang="en-US" dirty="0" smtClean="0"/>
            </a:br>
            <a:r>
              <a:rPr lang="en-US" dirty="0" smtClean="0"/>
              <a:t>with disjunctive invariants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76750"/>
            <a:ext cx="6858000" cy="8382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Dimitrios Vytiniotis, MSR Cambridge</a:t>
            </a:r>
          </a:p>
          <a:p>
            <a:r>
              <a:rPr lang="en-US" dirty="0"/>
              <a:t>w</a:t>
            </a:r>
            <a:r>
              <a:rPr lang="en-US" dirty="0" smtClean="0"/>
              <a:t>ith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Byron Cook (MSR Cambridge) and Ranjit Jhala (UCSD)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4875" y="6086475"/>
            <a:ext cx="7324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Calibri" pitchFamily="34" charset="0"/>
                <a:cs typeface="Calibri" pitchFamily="34" charset="0"/>
              </a:rPr>
              <a:t>IFIP WG 2.8, Austin TX, March 2011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How Terminator works?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Transform a program, and assert/infer invariants!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400" dirty="0" smtClean="0"/>
              <a:t>Invariant between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sz="2400" dirty="0" smtClean="0"/>
              <a:t> and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oldx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represents any point of R+!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400" dirty="0"/>
              <a:t>W</a:t>
            </a:r>
            <a:r>
              <a:rPr lang="en-US" sz="2400" dirty="0" smtClean="0"/>
              <a:t>e need non-deterministic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choice to allow the “start point” to be anywhere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575" y="1724025"/>
            <a:ext cx="2447925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x = 50;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hile (x &gt; 0) do {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…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x = x - 1;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  <a:endParaRPr lang="en-GB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5850" y="1704975"/>
            <a:ext cx="3790948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copied = false; </a:t>
            </a: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oldx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 </a:t>
            </a: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x = 50;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hile (x &gt; 0) do {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copied then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assert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(x &lt;_{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T_i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}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oldx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else 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* then {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	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copied=true;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oldx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=x; 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…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x = x - 1;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GB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657600" y="2119789"/>
            <a:ext cx="847725" cy="685800"/>
          </a:xfrm>
          <a:prstGeom prst="rightArrow">
            <a:avLst/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1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a functional setting: a first attempt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Let’s consider only divergence from recursion</a:t>
                </a:r>
              </a:p>
              <a:p>
                <a:pPr lvl="1"/>
                <a:r>
                  <a:rPr lang="en-US" dirty="0" smtClean="0"/>
                  <a:t>Negative recursive types, control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←</m:t>
                    </m:r>
                  </m:oMath>
                </a14:m>
                <a:r>
                  <a:rPr lang="en-US" dirty="0" smtClean="0"/>
                  <a:t> Not well-thought yet</a:t>
                </a:r>
              </a:p>
              <a:p>
                <a:r>
                  <a:rPr lang="en-US" dirty="0" smtClean="0"/>
                  <a:t>The “state” is the arguments of the recursive function</a:t>
                </a:r>
              </a:p>
              <a:p>
                <a:r>
                  <a:rPr lang="en-US" dirty="0" smtClean="0"/>
                  <a:t>Hence: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90724" y="2647950"/>
            <a:ext cx="530542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 x =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if x==0 then 41 else f (x-1) + 1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1750" y="3705225"/>
            <a:ext cx="5943599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 x =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if * then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if x==0 then 41 else f (x-1) + 1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else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f’ x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f’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oldx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x =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if x==0 then 41 else f’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oldx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(x-1) + 1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</a:p>
        </p:txBody>
      </p:sp>
      <p:sp>
        <p:nvSpPr>
          <p:cNvPr id="8" name="Right Arrow 7"/>
          <p:cNvSpPr/>
          <p:nvPr/>
        </p:nvSpPr>
        <p:spPr>
          <a:xfrm rot="5400000">
            <a:off x="4636292" y="3317085"/>
            <a:ext cx="533402" cy="414336"/>
          </a:xfrm>
          <a:prstGeom prst="rightArrow">
            <a:avLst/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410200" y="4726037"/>
            <a:ext cx="2735177" cy="407938"/>
          </a:xfrm>
          <a:prstGeom prst="rect">
            <a:avLst/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But where is the ASSERT?</a:t>
            </a:r>
            <a:endParaRPr lang="en-GB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Line Callout 1 9"/>
              <p:cNvSpPr/>
              <p:nvPr/>
            </p:nvSpPr>
            <p:spPr>
              <a:xfrm>
                <a:off x="457200" y="3705225"/>
                <a:ext cx="1790700" cy="2308323"/>
              </a:xfrm>
              <a:prstGeom prst="borderCallout1">
                <a:avLst>
                  <a:gd name="adj1" fmla="val 51663"/>
                  <a:gd name="adj2" fmla="val 106125"/>
                  <a:gd name="adj3" fmla="val 55646"/>
                  <a:gd name="adj4" fmla="val 143793"/>
                </a:avLst>
              </a:prstGeom>
              <a:solidFill>
                <a:srgbClr val="FF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In particular f has to accept 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Consolas" pitchFamily="49" charset="0"/>
                    <a:cs typeface="Consolas" pitchFamily="49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≤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Consolas" pitchFamily="49" charset="0"/>
                    <a:cs typeface="Consolas" pitchFamily="49" charset="0"/>
                  </a:rPr>
                  <a:t> oldx</a:t>
                </a:r>
              </a:p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t</a:t>
                </a:r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he 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first</a:t>
                </a:r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time.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But in all 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subsequent</a:t>
                </a:r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calls it must be 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Consolas" pitchFamily="49" charset="0"/>
                    <a:cs typeface="Consolas" pitchFamily="49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&lt;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Consolas" pitchFamily="49" charset="0"/>
                    <a:cs typeface="Consolas" pitchFamily="49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Consolas" pitchFamily="49" charset="0"/>
                    <a:cs typeface="Consolas" pitchFamily="49" charset="0"/>
                  </a:rPr>
                  <a:t>oldx</a:t>
                </a:r>
                <a:endParaRPr lang="en-GB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endParaRPr>
              </a:p>
            </p:txBody>
          </p:sp>
        </mc:Choice>
        <mc:Fallback xmlns="">
          <p:sp>
            <p:nvSpPr>
              <p:cNvPr id="10" name="Line Callout 1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705225"/>
                <a:ext cx="1790700" cy="2308323"/>
              </a:xfrm>
              <a:prstGeom prst="borderCallout1">
                <a:avLst>
                  <a:gd name="adj1" fmla="val 51663"/>
                  <a:gd name="adj2" fmla="val 106125"/>
                  <a:gd name="adj3" fmla="val 55646"/>
                  <a:gd name="adj4" fmla="val 143793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953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a functional setting: a better attempt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inline the </a:t>
            </a:r>
            <a:r>
              <a:rPr lang="en-US" b="1" dirty="0" smtClean="0"/>
              <a:t>first</a:t>
            </a:r>
            <a:r>
              <a:rPr lang="en-US" dirty="0" smtClean="0"/>
              <a:t> call to f’ to expose subsequent calls: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71650" y="1800225"/>
            <a:ext cx="47244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 x =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if x==0 then 41 else f (x-1) + 1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6786" y="3114675"/>
            <a:ext cx="5943599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 x =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if * then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if x==0 then 41 else f (x-1) + 1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else </a:t>
            </a:r>
          </a:p>
          <a:p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trike="sngStrike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f</a:t>
            </a:r>
            <a:r>
              <a:rPr lang="en-US" strike="sngStrike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’ x </a:t>
            </a:r>
            <a:r>
              <a:rPr lang="en-US" strike="sngStrike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x==0 then 41 else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f’ x (x-1) + 1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f’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oldx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x =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assert (</a:t>
            </a:r>
            <a:r>
              <a:rPr lang="en-US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oldx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&lt;_{</a:t>
            </a:r>
            <a:r>
              <a:rPr lang="en-US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T_i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} x)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if x==0 then 41 else f’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oldx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(x-1) + 1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</a:p>
        </p:txBody>
      </p:sp>
      <p:sp>
        <p:nvSpPr>
          <p:cNvPr id="8" name="Right Arrow 7"/>
          <p:cNvSpPr/>
          <p:nvPr/>
        </p:nvSpPr>
        <p:spPr>
          <a:xfrm rot="5400000">
            <a:off x="4052885" y="2583659"/>
            <a:ext cx="533402" cy="414336"/>
          </a:xfrm>
          <a:prstGeom prst="rightArrow">
            <a:avLst/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876925" y="2609850"/>
            <a:ext cx="2686051" cy="1447800"/>
          </a:xfrm>
          <a:prstGeom prst="rect">
            <a:avLst/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Starts to look like something a refinement type system could express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… but can we dispense with rewriting?</a:t>
            </a:r>
            <a:endParaRPr lang="en-GB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special typing rule, to avoid rewriting	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𝑜𝑙𝑑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d>
                            <m:dPr>
                              <m:endChr m:val="}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d>
                                <m:dPr>
                                  <m:begChr m:val="{"/>
                                  <m:endChr m:val="|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𝑑𝑗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𝑜𝑙𝑑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),(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:{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begChr m:val="|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𝑑𝑗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𝑜𝑙𝑑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∨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𝑜𝑙𝑑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}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𝑓𝑖𝑥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r>
                  <a:rPr lang="en-US" sz="3100" dirty="0" smtClean="0"/>
                  <a:t>A declarative spec of termination with disjunctive invariants</a:t>
                </a:r>
              </a:p>
              <a:p>
                <a:endParaRPr lang="en-US" sz="3100" dirty="0" smtClean="0"/>
              </a:p>
              <a:p>
                <a:r>
                  <a:rPr lang="en-US" sz="3100" dirty="0" smtClean="0"/>
                  <a:t>Given the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1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31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100" dirty="0" smtClean="0"/>
                  <a:t> the typing rule can be checked or inferred</a:t>
                </a:r>
              </a:p>
              <a:p>
                <a:pPr lvl="1"/>
                <a:r>
                  <a:rPr lang="en-US" sz="3100" dirty="0" smtClean="0"/>
                  <a:t>E.g. inference via Liquid Types [Ranjit]</a:t>
                </a:r>
              </a:p>
              <a:p>
                <a:pPr lvl="1"/>
                <a:endParaRPr lang="en-US" sz="3100" dirty="0"/>
              </a:p>
              <a:p>
                <a:r>
                  <a:rPr lang="en-US" sz="3100" dirty="0" smtClean="0"/>
                  <a:t>It’s a cool thing: </a:t>
                </a:r>
                <a:r>
                  <a:rPr lang="en-US" sz="3100" dirty="0"/>
                  <a:t>p</a:t>
                </a:r>
                <a:r>
                  <a:rPr lang="en-US" sz="3100" dirty="0" smtClean="0"/>
                  <a:t>rogrammer needs to come up with simple WF relations (which are also easy to synthesize [Byron])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2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08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umping up the arguments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67725" y="1504771"/>
            <a:ext cx="791527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flop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u,v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=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v &gt; 0 then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flop (u,v-1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) else 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  if u &gt; 1 then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flop (u-1,</a:t>
            </a:r>
            <a:r>
              <a:rPr lang="en-GB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big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) else 1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10894" y="2791452"/>
                <a:ext cx="7828938" cy="7125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Γ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𝑜𝑙𝑑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d>
                            <m:dPr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:</m:t>
                              </m:r>
                              <m:d>
                                <m:dPr>
                                  <m:begChr m:val="{"/>
                                  <m:endChr m:val="|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𝑑𝑗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𝑜𝑙𝑑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en-US" i="1">
                              <a:latin typeface="Cambria Math"/>
                            </a:rPr>
                            <m:t>),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:{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begChr m:val="|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𝑑𝑗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𝑜𝑙𝑑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∨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𝑜𝑙𝑑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}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⊢</m:t>
                          </m:r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Γ</m:t>
                          </m:r>
                          <m:r>
                            <a:rPr lang="en-US" i="1">
                              <a:latin typeface="Cambria Math"/>
                            </a:rPr>
                            <m:t>⊢</m:t>
                          </m:r>
                          <m:r>
                            <a:rPr lang="en-US" i="1">
                              <a:latin typeface="Cambria Math"/>
                            </a:rPr>
                            <m:t>𝑓𝑖𝑥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 →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894" y="2791452"/>
                <a:ext cx="7828938" cy="71250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67726" y="3781425"/>
                <a:ext cx="7915275" cy="2457448"/>
              </a:xfrm>
              <a:prstGeom prst="rect">
                <a:avLst/>
              </a:prstGeom>
              <a:solidFill>
                <a:srgbClr val="FF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Consider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)≡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𝑓𝑠𝑡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𝑓𝑠𝑡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Consider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)≡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𝑠𝑛𝑑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𝑠𝑛𝑑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      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Subtyping constraints (obligations) arising from program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𝑢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𝑣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𝑜𝑢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𝑜𝑣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∧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𝑣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&gt;0⟹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𝑑𝑗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𝑣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𝑜𝑢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𝑜𝑣</m:t>
                            </m:r>
                          </m:e>
                        </m:d>
                      </m:e>
                    </m:d>
                  </m:oMath>
                </a14:m>
                <a:r>
                  <a:rPr lang="en-US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  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𝑢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𝑜𝑢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𝑜𝑣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∧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𝑢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&gt;1⟹ 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𝑑𝑗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𝑢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−1,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𝒃𝒊𝒈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,(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𝑜𝑢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𝑜𝑣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)) 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𝑣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&gt;0⟹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cs typeface="Calibri" pitchFamily="34" charset="0"/>
                        </a:rPr>
                        <m:t>𝑢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cs typeface="Calibri" pitchFamily="34" charset="0"/>
                        </a:rPr>
                        <m:t>&gt;1⟹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cs typeface="Calibri" pitchFamily="34" charset="0"/>
                        </a:rPr>
                        <m:t>(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  <m:t>−1,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  <m:t>𝒃𝒊𝒈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cs typeface="Calibri" pitchFamily="34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26" y="3781425"/>
                <a:ext cx="7915275" cy="24574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962" y="4761873"/>
            <a:ext cx="371361" cy="35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81" y="5076825"/>
            <a:ext cx="371361" cy="37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57" y="5419725"/>
            <a:ext cx="371361" cy="34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dimitris\AppData\Local\Microsoft\Windows\Temporary Internet Files\Content.IE5\4L9AGN4K\MC90043254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598" y="5763820"/>
            <a:ext cx="352425" cy="34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4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way to strengthen the rule with invariants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48675" y="1276171"/>
            <a:ext cx="791527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flop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u,v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=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v &gt; 0 then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flop (u,v-1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else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  if u &gt; 1 then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flop (u-1,</a:t>
            </a:r>
            <a:r>
              <a:rPr lang="en-GB" b="1" dirty="0" smtClean="0">
                <a:latin typeface="Consolas" pitchFamily="49" charset="0"/>
                <a:cs typeface="Consolas" pitchFamily="49" charset="0"/>
              </a:rPr>
              <a:t>big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) else 1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67726" y="3671575"/>
                <a:ext cx="7915275" cy="2567300"/>
              </a:xfrm>
              <a:prstGeom prst="rect">
                <a:avLst/>
              </a:prstGeom>
              <a:solidFill>
                <a:srgbClr val="FF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Consider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)≡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𝑓𝑠𝑡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𝑓𝑠𝑡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Consider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)≡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𝑠𝑛𝑑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𝑠𝑛𝑑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                        [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NOTICE: No restriction on </a:t>
                </a:r>
                <a:r>
                  <a:rPr lang="en-US" dirty="0" err="1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fst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!</a:t>
                </a:r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]</a:t>
                </a:r>
              </a:p>
              <a:p>
                <a:r>
                  <a:rPr lang="en-US" b="1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Consider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𝑷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(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𝒙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𝒚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) ≡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𝒇𝒔𝒕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𝒙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≤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𝒇𝒔𝒕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𝒚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                           </a:t>
                </a:r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[Synthesized or provided]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Subtyping constraints (obligations) arising from program:</a:t>
                </a:r>
                <a:endParaRPr lang="en-US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),(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𝑣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</m:e>
                      </m:d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&gt;0⟹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−1)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400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</m:t>
                          </m:r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𝑣</m:t>
                          </m:r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𝑢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&gt;1⟹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−1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𝑏𝑖𝑔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),(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</m:t>
                          </m:r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−1,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𝑏𝑖𝑔</m:t>
                          </m:r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,(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𝑜𝑢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𝑜𝑣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))</m:t>
                      </m:r>
                    </m:oMath>
                  </m:oMathPara>
                </a14:m>
                <a:endParaRPr lang="en-US" sz="1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)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&gt;0⟹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−1)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</m:t>
                          </m:r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400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</m:t>
                          </m:r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𝑢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&gt;1⟹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𝑃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−1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𝑏𝑖𝑔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),(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)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∧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(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−1,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𝑏𝑖𝑔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26" y="3671575"/>
                <a:ext cx="7915275" cy="25673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787" y="4709172"/>
            <a:ext cx="371361" cy="35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776" y="5138424"/>
            <a:ext cx="371361" cy="35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118" y="5424174"/>
            <a:ext cx="371361" cy="35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689" y="5809623"/>
            <a:ext cx="371361" cy="35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75794" y="2324727"/>
                <a:ext cx="7363554" cy="12969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Γ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,(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𝑜𝑙𝑑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b="0" i="1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,</m:t>
                              </m:r>
                              <m:d>
                                <m:dPr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:{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| 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𝑷</m:t>
                                  </m:r>
                                  <m:d>
                                    <m:dPr>
                                      <m:ctrlPr>
                                        <a:rPr lang="en-US" b="1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𝒙</m:t>
                                      </m:r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𝒐𝒍𝒅</m:t>
                                      </m:r>
                                    </m:e>
                                  </m:d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∧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𝑑𝑗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𝑜𝑙𝑑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𝑈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),</m:t>
                              </m:r>
                              <m:r>
                                <a:rPr lang="en-US" i="1" smtClean="0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                                 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d>
                                <m:dPr>
                                  <m:begChr m:val="{"/>
                                  <m:endChr m:val="|"/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b="1" i="1" smtClean="0">
                                  <a:latin typeface="Cambria Math"/>
                                </a:rPr>
                                <m:t>𝑷</m:t>
                              </m:r>
                              <m:d>
                                <m:dPr>
                                  <m:ctrlPr>
                                    <a:rPr lang="en-US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𝒚</m:t>
                                  </m:r>
                                  <m:r>
                                    <a:rPr lang="en-US" b="1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b="1" i="1">
                                      <a:latin typeface="Cambria Math"/>
                                    </a:rPr>
                                    <m:t>𝒐𝒍𝒅</m:t>
                                  </m:r>
                                </m:e>
                              </m:d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∧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𝑑𝑗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,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𝑜𝑙𝑑</m:t>
                                      </m:r>
                                    </m:e>
                                  </m:d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∨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𝑜𝑙𝑑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})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⊢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: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𝑈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𝑷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𝑟𝑒𝑓𝑙𝑒𝑥𝑖𝑣𝑒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  </m:t>
                              </m:r>
                            </m:e>
                          </m:eqAr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Γ</m:t>
                          </m:r>
                          <m:r>
                            <a:rPr lang="en-US" i="1">
                              <a:latin typeface="Cambria Math"/>
                            </a:rPr>
                            <m:t>⊢</m:t>
                          </m:r>
                          <m:r>
                            <a:rPr lang="en-US" i="1">
                              <a:latin typeface="Cambria Math"/>
                            </a:rPr>
                            <m:t>𝑓𝑖𝑥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→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94" y="2324727"/>
                <a:ext cx="7363554" cy="129695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153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Scrap your lexicographic orders? ...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04875" y="3057525"/>
                <a:ext cx="751700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It is arguably very simple to see what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 smtClean="0"/>
                  <a:t> are but not as simple to provide a strong enough invariant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𝑃</m:t>
                    </m:r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r>
                  <a:rPr lang="en-US" sz="2400" dirty="0" smtClean="0"/>
                  <a:t>But the type-system approach may help find this P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interactively from the termination constraints?</a:t>
                </a:r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… or Liquid Types can infer it for us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3057525"/>
                <a:ext cx="7517006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216" t="-1822" b="-4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52469" y="1505577"/>
                <a:ext cx="7620035" cy="12969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𝑟𝑒𝑓𝑙𝑒𝑥𝑖𝑣𝑒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Γ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,(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𝑜𝑙𝑑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),</m:t>
                              </m:r>
                              <m:d>
                                <m:dPr>
                                  <m:endChr m:val="}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:{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| 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𝑷</m:t>
                                  </m:r>
                                  <m:d>
                                    <m:dPr>
                                      <m:ctrlPr>
                                        <a:rPr lang="en-US" b="1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𝒙</m:t>
                                      </m:r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𝒐𝒍𝒅</m:t>
                                      </m:r>
                                    </m:e>
                                  </m:d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∧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𝑑𝑗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𝑜𝑙𝑑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𝑈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),</m:t>
                              </m:r>
                              <m:r>
                                <a:rPr lang="en-US" i="1" smtClean="0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                                          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d>
                                <m:dPr>
                                  <m:begChr m:val="{"/>
                                  <m:endChr m:val="|"/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b="1" i="1" smtClean="0">
                                  <a:latin typeface="Cambria Math"/>
                                </a:rPr>
                                <m:t>𝑷</m:t>
                              </m:r>
                              <m:d>
                                <m:dPr>
                                  <m:ctrlPr>
                                    <a:rPr lang="en-US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𝒚</m:t>
                                  </m:r>
                                  <m:r>
                                    <a:rPr lang="en-US" b="1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b="1" i="1">
                                      <a:latin typeface="Cambria Math"/>
                                    </a:rPr>
                                    <m:t>𝒐𝒍𝒅</m:t>
                                  </m:r>
                                </m:e>
                              </m:d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∧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𝑑𝑗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,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𝑜𝑙𝑑</m:t>
                                      </m:r>
                                    </m:e>
                                  </m:d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∨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=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𝑜𝑙𝑑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})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⊢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: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𝑈</m:t>
                              </m:r>
                            </m:e>
                          </m:eqAr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Γ</m:t>
                          </m:r>
                          <m:r>
                            <a:rPr lang="en-US" i="1">
                              <a:latin typeface="Cambria Math"/>
                            </a:rPr>
                            <m:t>⊢</m:t>
                          </m:r>
                          <m:r>
                            <a:rPr lang="en-US" i="1">
                              <a:latin typeface="Cambria Math"/>
                            </a:rPr>
                            <m:t>𝑓𝑖𝑥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→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69" y="1505577"/>
                <a:ext cx="7620035" cy="129695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More examples. Is it easy for the programmer?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Formal soundness proof</a:t>
            </a:r>
          </a:p>
          <a:p>
            <a:pPr lvl="1"/>
            <a:r>
              <a:rPr lang="en-US" dirty="0" smtClean="0"/>
              <a:t>Move from trace-based semantics (Terminator) to </a:t>
            </a:r>
            <a:r>
              <a:rPr lang="en-US" dirty="0" err="1" smtClean="0"/>
              <a:t>denotational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Integrate in a refinement type system or a dependently typed language </a:t>
            </a:r>
          </a:p>
          <a:p>
            <a:pPr lvl="1"/>
            <a:r>
              <a:rPr lang="en-US" dirty="0" smtClean="0"/>
              <a:t>Tempted by the Program facilities for extraction of obligations in Coq </a:t>
            </a:r>
          </a:p>
          <a:p>
            <a:pPr lvl="1"/>
            <a:r>
              <a:rPr lang="en-US" dirty="0" smtClean="0"/>
              <a:t>Is there a constructive proof of (some restriction of) disjunctive WF theorem? If yes, use it to construct the WF ranking relations in Coq</a:t>
            </a:r>
          </a:p>
          <a:p>
            <a:pPr lvl="1"/>
            <a:r>
              <a:rPr lang="en-US" dirty="0" smtClean="0"/>
              <a:t>Applicable to </a:t>
            </a:r>
            <a:r>
              <a:rPr lang="en-US" dirty="0" err="1" smtClean="0"/>
              <a:t>Agda</a:t>
            </a:r>
            <a:r>
              <a:rPr lang="en-US" dirty="0" smtClean="0"/>
              <a:t>, </a:t>
            </a:r>
            <a:r>
              <a:rPr lang="en-US" dirty="0" err="1" smtClean="0"/>
              <a:t>Trellys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Liquid types. Demo works for many examples via the transformation</a:t>
            </a:r>
          </a:p>
          <a:p>
            <a:pPr lvl="1"/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egative recursive </a:t>
            </a:r>
            <a:r>
              <a:rPr lang="en-US" dirty="0" err="1" smtClean="0"/>
              <a:t>datatypes</a:t>
            </a:r>
            <a:r>
              <a:rPr lang="en-US" smtClean="0"/>
              <a:t>, mutual </a:t>
            </a:r>
            <a:r>
              <a:rPr lang="en-US" dirty="0" smtClean="0"/>
              <a:t>recursion …  </a:t>
            </a:r>
          </a:p>
          <a:p>
            <a:pPr lvl="1"/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16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A new typing rule for termination </a:t>
            </a:r>
          </a:p>
          <a:p>
            <a:pPr marL="0" indent="0" algn="ctr">
              <a:buNone/>
            </a:pPr>
            <a:r>
              <a:rPr lang="en-US" b="1" dirty="0"/>
              <a:t>b</a:t>
            </a:r>
            <a:r>
              <a:rPr lang="en-US" b="1" dirty="0" smtClean="0"/>
              <a:t>ased on disjunctive invariants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/>
              <a:t>N</a:t>
            </a:r>
            <a:r>
              <a:rPr lang="en-US" sz="2400" dirty="0" smtClean="0"/>
              <a:t>ew typing rule serves as: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 declarative specification of that method, or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basis for a tool that could potentially increase the programmability of totality checking</a:t>
            </a:r>
          </a:p>
          <a:p>
            <a:endParaRPr 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9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 or, what am I doing hanging out with these people?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2419350"/>
            <a:ext cx="1238250" cy="1314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371601"/>
            <a:ext cx="1428751" cy="1314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00298" y="1371600"/>
            <a:ext cx="6286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termination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liveness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of imperative programs, shape analysis and heap space bounds, ranking function synthesis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399" y="3067050"/>
            <a:ext cx="601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rogram analysis, model checking and verification for systems code, refinement types,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iquid types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decision procedures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399" y="4371975"/>
            <a:ext cx="7324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And myself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? </a:t>
            </a:r>
          </a:p>
          <a:p>
            <a:r>
              <a:rPr lang="en-US" dirty="0">
                <a:latin typeface="Calibri" pitchFamily="34" charset="0"/>
                <a:cs typeface="Calibri" pitchFamily="34" charset="0"/>
              </a:rPr>
              <a:t>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unctional programming,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type systems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type inference, dependent types, semantics 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parametricity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Coq, Haskell!</a:t>
            </a:r>
          </a:p>
        </p:txBody>
      </p:sp>
    </p:spTree>
    <p:extLst>
      <p:ext uri="{BB962C8B-B14F-4D97-AF65-F5344CB8AC3E}">
        <p14:creationId xmlns:p14="http://schemas.microsoft.com/office/powerpoint/2010/main" val="247318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jungle of termination/totality analysis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1414849"/>
            <a:ext cx="3971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Guarded recursion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” (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my own term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ized types [Hughes et al, Abel]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Calibri" pitchFamily="34" charset="0"/>
                <a:cs typeface="Calibri" pitchFamily="34" charset="0"/>
              </a:rPr>
              <a:t>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odalities for recursion [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Nakano]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43450" y="1429523"/>
            <a:ext cx="3943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Structural recursion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Conor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McBride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libri" pitchFamily="34" charset="0"/>
                <a:cs typeface="Calibri" pitchFamily="34" charset="0"/>
              </a:rPr>
              <a:t>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ffered in Coq 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Agda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lso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Bove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&amp;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Capretta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transformation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3393" y="2583683"/>
            <a:ext cx="3981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Dependent types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programming with well-founded relations (think “ranking functions”)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Coq,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Agda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DML [Xi]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924" y="4828339"/>
            <a:ext cx="5543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Terminator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ermination analysis for imperative programs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“disjunctive invariants” and Ramsey’s theorem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[Cook,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Podelski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Rybalchenko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3393" y="1304926"/>
            <a:ext cx="3945732" cy="11620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" name="Group 37"/>
          <p:cNvGrpSpPr/>
          <p:nvPr/>
        </p:nvGrpSpPr>
        <p:grpSpPr>
          <a:xfrm>
            <a:off x="4714874" y="3907660"/>
            <a:ext cx="3971926" cy="1121298"/>
            <a:chOff x="457199" y="2581277"/>
            <a:chExt cx="3971926" cy="1121298"/>
          </a:xfrm>
        </p:grpSpPr>
        <p:sp>
          <p:nvSpPr>
            <p:cNvPr id="21" name="TextBox 20"/>
            <p:cNvSpPr txBox="1"/>
            <p:nvPr/>
          </p:nvSpPr>
          <p:spPr>
            <a:xfrm>
              <a:off x="457200" y="2631310"/>
              <a:ext cx="39719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Size-change principle</a:t>
              </a: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 </a:t>
              </a:r>
            </a:p>
            <a:p>
              <a:pPr marL="285750" indent="-285750">
                <a:buFontTx/>
                <a:buChar char="-"/>
              </a:pP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[Jones, </a:t>
              </a:r>
              <a:r>
                <a:rPr lang="en-US" dirty="0" err="1" smtClean="0">
                  <a:latin typeface="Calibri" pitchFamily="34" charset="0"/>
                  <a:cs typeface="Calibri" pitchFamily="34" charset="0"/>
                </a:rPr>
                <a:t>Sereni</a:t>
              </a: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, Bohr]</a:t>
              </a:r>
            </a:p>
            <a:p>
              <a:pPr marL="285750" indent="-285750">
                <a:buFontTx/>
                <a:buChar char="-"/>
              </a:pPr>
              <a:r>
                <a:rPr lang="en-US" dirty="0">
                  <a:latin typeface="Calibri" pitchFamily="34" charset="0"/>
                  <a:cs typeface="Calibri" pitchFamily="34" charset="0"/>
                </a:rPr>
                <a:t>a</a:t>
              </a: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 control flow analysis essentially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57199" y="2581277"/>
              <a:ext cx="3971925" cy="112129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4760117" y="1323975"/>
            <a:ext cx="3926683" cy="187892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2924" y="4850039"/>
            <a:ext cx="5791200" cy="134826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83393" y="2602824"/>
            <a:ext cx="3964782" cy="11620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483393" y="3333750"/>
            <a:ext cx="8203407" cy="1038225"/>
          </a:xfrm>
          <a:prstGeom prst="line">
            <a:avLst/>
          </a:prstGeom>
          <a:ln w="6350">
            <a:prstDash val="lg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5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dichotomy?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90675"/>
            <a:ext cx="8143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“Guarded recursion”, structural recursion, dependent types</a:t>
            </a:r>
            <a:endParaRPr lang="en-GB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1026" y="2251501"/>
            <a:ext cx="3676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Terminator and disjunctive 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invariants, size-change</a:t>
            </a:r>
            <a:endParaRPr lang="en-GB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4972049" y="2042815"/>
            <a:ext cx="3657601" cy="2786361"/>
          </a:xfrm>
          <a:prstGeom prst="borderCallout1">
            <a:avLst>
              <a:gd name="adj1" fmla="val 47321"/>
              <a:gd name="adj2" fmla="val -2366"/>
              <a:gd name="adj3" fmla="val -780"/>
              <a:gd name="adj4" fmla="val -23835"/>
            </a:avLst>
          </a:prstGeom>
          <a:solidFill>
            <a:srgbClr val="FFFFCC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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Mostly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fully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manual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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Programmable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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Declarative specification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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Often </a:t>
            </a:r>
            <a:r>
              <a:rPr lang="en-US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tedious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come up with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WF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relation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or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convince type checker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(i.e. the techniques don’t make proving totality easier, they just make it possible!) 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523876" y="3181352"/>
            <a:ext cx="4143374" cy="1647824"/>
          </a:xfrm>
          <a:prstGeom prst="borderCallout1">
            <a:avLst>
              <a:gd name="adj1" fmla="val -3015"/>
              <a:gd name="adj2" fmla="val 48605"/>
              <a:gd name="adj3" fmla="val -12165"/>
              <a:gd name="adj4" fmla="val 42939"/>
            </a:avLst>
          </a:prstGeom>
          <a:solidFill>
            <a:srgbClr val="FFFFCC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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Mostly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fully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automatic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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Not programmable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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No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declarative 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specs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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Often </a:t>
            </a:r>
            <a:r>
              <a:rPr lang="en-US" i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easy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for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tool to synthesize the termination argument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6787" y="5219700"/>
            <a:ext cx="720089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Today I will have a go at combining both worlds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WARNING</a:t>
            </a:r>
            <a:r>
              <a:rPr lang="en-US" sz="24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: very fresh (i.e. airplane-fresh) ideas!</a:t>
            </a:r>
          </a:p>
        </p:txBody>
      </p:sp>
    </p:spTree>
    <p:extLst>
      <p:ext uri="{BB962C8B-B14F-4D97-AF65-F5344CB8AC3E}">
        <p14:creationId xmlns:p14="http://schemas.microsoft.com/office/powerpoint/2010/main" val="180642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idea: one new typing rule for totality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28650" y="2163429"/>
                <a:ext cx="7748936" cy="3290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/>
                                </a:rPr>
                                <m:t>…</m:t>
                              </m:r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80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 i="0" smtClean="0">
                                  <a:latin typeface="Cambria Math"/>
                                </a:rPr>
                                <m:t>well</m:t>
                              </m:r>
                              <m:r>
                                <m:rPr>
                                  <m:nor/>
                                </m:rPr>
                                <a:rPr lang="en-US" sz="2800" i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2800" i="0" smtClean="0">
                                  <a:latin typeface="Cambria Math"/>
                                </a:rPr>
                                <m:t>founded</m:t>
                              </m:r>
                              <m:r>
                                <m:rPr>
                                  <m:nor/>
                                </m:rPr>
                                <a:rPr lang="en-US" sz="280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 i="0" smtClean="0">
                                  <a:latin typeface="Cambria Math"/>
                                </a:rPr>
                                <m:t>binary</m:t>
                              </m:r>
                              <m:r>
                                <m:rPr>
                                  <m:nor/>
                                </m:rPr>
                                <a:rPr lang="en-US" sz="280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 i="0" smtClean="0">
                                  <a:latin typeface="Cambria Math"/>
                                </a:rPr>
                                <m:t>relations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𝑑𝑗</m:t>
                              </m:r>
                              <m:d>
                                <m:dPr>
                                  <m:ctrlPr>
                                    <a:rPr lang="en-US" sz="280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𝑎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𝑎</m:t>
                              </m:r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&lt;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280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sz="2800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 ∨ … ∨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  <m:sSub>
                                <m:sSubPr>
                                  <m:ctrlPr>
                                    <a:rPr lang="en-US" sz="28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&lt;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280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  <a:ea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</m:e>
                            <m:e>
                              <m:r>
                                <a:rPr lang="en-US" sz="2800" b="0" i="1">
                                  <a:latin typeface="Cambria Math"/>
                                </a:rPr>
                                <m:t>𝛤</m:t>
                              </m:r>
                              <m:r>
                                <a:rPr lang="en-US" sz="2800" b="0" i="1">
                                  <a:latin typeface="Cambria Math"/>
                                </a:rPr>
                                <m:t>,</m:t>
                              </m:r>
                              <m:d>
                                <m:d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>
                                      <a:latin typeface="Cambria Math"/>
                                    </a:rPr>
                                    <m:t>𝑜𝑙𝑑</m:t>
                                  </m:r>
                                  <m:r>
                                    <a:rPr lang="en-US" sz="2800" b="0" i="1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sz="2800" b="0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  <m:r>
                                <a:rPr lang="en-US" sz="2800" b="0" i="1">
                                  <a:latin typeface="Cambria Math"/>
                                </a:rPr>
                                <m:t>,</m:t>
                              </m:r>
                              <m:d>
                                <m:dPr>
                                  <m:endChr m:val="}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sz="2800" b="0" i="1">
                                      <a:latin typeface="Cambria Math"/>
                                    </a:rPr>
                                    <m:t>:</m:t>
                                  </m:r>
                                  <m:d>
                                    <m:dPr>
                                      <m:begChr m:val="{"/>
                                      <m:endChr m:val="|"/>
                                      <m:ctrlPr>
                                        <a:rPr lang="en-US" sz="280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800" b="0" i="1">
                                          <a:latin typeface="Cambria Math"/>
                                        </a:rPr>
                                        <m:t>:</m:t>
                                      </m:r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𝑇</m:t>
                                      </m:r>
                                      <m:r>
                                        <a:rPr lang="en-US" sz="2800" b="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a:rPr lang="en-US" sz="2800" b="0" i="1">
                                      <a:latin typeface="Cambria Math"/>
                                    </a:rPr>
                                    <m:t>𝑑𝑗</m:t>
                                  </m:r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800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800" b="0" i="1">
                                          <a:latin typeface="Cambria Math"/>
                                        </a:rPr>
                                        <m:t>𝑜𝑙𝑑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sz="2800" b="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𝑈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),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                    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:{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 </m:t>
                              </m:r>
                              <m:d>
                                <m:dPr>
                                  <m:begChr m:val="|"/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𝑑𝑗</m:t>
                                  </m:r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𝑜𝑙𝑑</m:t>
                                      </m:r>
                                    </m:e>
                                  </m:d>
                                  <m:r>
                                    <a:rPr lang="en-US" sz="2800" i="1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∨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𝑜𝑙𝑑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}</m:t>
                                  </m:r>
                                </m:e>
                              </m:d>
                              <m:r>
                                <a:rPr lang="en-US" sz="2800" i="1">
                                  <a:latin typeface="Cambria Math"/>
                                </a:rPr>
                                <m:t>⊢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 :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𝑈</m:t>
                              </m:r>
                            </m:e>
                          </m:eqArr>
                        </m:num>
                        <m:den>
                          <m:r>
                            <a:rPr lang="en-US" sz="2800" b="0" i="1">
                              <a:latin typeface="Cambria Math"/>
                            </a:rPr>
                            <m:t>𝛤</m:t>
                          </m:r>
                          <m:r>
                            <a:rPr lang="en-US" sz="2800" b="0" i="1">
                              <a:latin typeface="Cambria Math"/>
                            </a:rPr>
                            <m:t>⊢</m:t>
                          </m:r>
                          <m:r>
                            <a:rPr lang="en-US" sz="2800" b="0" i="1">
                              <a:latin typeface="Cambria Math"/>
                            </a:rPr>
                            <m:t>𝑓𝑖𝑥</m:t>
                          </m:r>
                          <m:r>
                            <a:rPr lang="en-US" sz="2800" b="0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sz="2800" b="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sz="2800" b="0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sz="2800" b="0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sz="2800" b="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b="0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sz="2800" b="0" i="1"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  <m:r>
                            <a:rPr lang="en-US" sz="2800" b="0" i="1">
                              <a:latin typeface="Cambria Math"/>
                            </a:rPr>
                            <m:t>:</m:t>
                          </m:r>
                          <m:r>
                            <a:rPr lang="en-US" sz="2800" b="0" i="1">
                              <a:latin typeface="Cambria Math"/>
                            </a:rPr>
                            <m:t>𝑇</m:t>
                          </m:r>
                          <m:r>
                            <a:rPr lang="en-US" sz="2800" b="0" i="1">
                              <a:latin typeface="Cambria Math"/>
                            </a:rPr>
                            <m:t>→</m:t>
                          </m:r>
                          <m:r>
                            <a:rPr lang="en-US" sz="2800" b="0" i="1">
                              <a:latin typeface="Cambria Math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2163429"/>
                <a:ext cx="7748936" cy="329064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67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67725" y="1504771"/>
            <a:ext cx="791527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let rec flop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u,v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=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v &gt; 0 then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flop (u,v-1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) else 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  if u &gt; 1 then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flop (u-1,v) else 1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5972176" y="1259104"/>
            <a:ext cx="2714624" cy="632034"/>
          </a:xfrm>
          <a:prstGeom prst="borderCallout1">
            <a:avLst>
              <a:gd name="adj1" fmla="val 47321"/>
              <a:gd name="adj2" fmla="val -2366"/>
              <a:gd name="adj3" fmla="val 68220"/>
              <a:gd name="adj4" fmla="val -95995"/>
            </a:avLst>
          </a:prstGeom>
          <a:solidFill>
            <a:srgbClr val="FF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Terminating,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by lexicographic pair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76072" y="2781927"/>
                <a:ext cx="7915692" cy="7125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Γ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𝑜𝑙𝑑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d>
                            <m:dPr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:</m:t>
                              </m:r>
                              <m:d>
                                <m:dPr>
                                  <m:begChr m:val="{"/>
                                  <m:endChr m:val="|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𝑇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𝑑𝑗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𝑜𝑙𝑑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en-US" i="1">
                              <a:latin typeface="Cambria Math"/>
                            </a:rPr>
                            <m:t>),(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:{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begChr m:val="|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𝑑𝑗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𝑜𝑙𝑑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∨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𝑜𝑙𝑑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}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⊢</m:t>
                          </m:r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Γ</m:t>
                          </m:r>
                          <m:r>
                            <a:rPr lang="en-US" i="1">
                              <a:latin typeface="Cambria Math"/>
                            </a:rPr>
                            <m:t>⊢</m:t>
                          </m:r>
                          <m:r>
                            <a:rPr lang="en-US" i="1">
                              <a:latin typeface="Cambria Math"/>
                            </a:rPr>
                            <m:t>𝑓𝑖𝑥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.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  <m:r>
                            <a:rPr lang="en-US" i="1">
                              <a:latin typeface="Cambria Math"/>
                            </a:rPr>
                            <m:t> →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72" y="2781927"/>
                <a:ext cx="7915692" cy="71250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67726" y="3781425"/>
                <a:ext cx="7915275" cy="2457448"/>
              </a:xfrm>
              <a:prstGeom prst="rect">
                <a:avLst/>
              </a:prstGeom>
              <a:solidFill>
                <a:srgbClr val="FF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Consider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𝑓𝑠𝑡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𝑓𝑠𝑡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</m:oMath>
                </a14:m>
                <a:endPara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Consider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𝑠𝑛𝑑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&lt;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𝑠𝑛𝑑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𝑦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 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      [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NOTICE: No restriction on </a:t>
                </a:r>
                <a:r>
                  <a:rPr lang="en-US" dirty="0" err="1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fst</a:t>
                </a:r>
                <a:r>
                  <a:rPr lang="en-US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 components!</a:t>
                </a:r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]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Subtyping constraints (obligations) arising from program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𝑢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𝑣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𝑜𝑢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𝑜𝑣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𝑣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&gt;0⟹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𝑑𝑗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𝑣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𝑜𝑢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,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𝑜𝑣</m:t>
                            </m:r>
                          </m:e>
                        </m:d>
                      </m:e>
                    </m:d>
                  </m:oMath>
                </a14:m>
                <a:r>
                  <a:rPr lang="en-US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  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𝑢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𝑜𝑢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𝑜𝑣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 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𝑢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&gt;1⟹ 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𝑑𝑗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𝑢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−1,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Calibri" pitchFamily="34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,(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𝑜𝑢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,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𝑜𝑣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cs typeface="Calibri" pitchFamily="34" charset="0"/>
                      </a:rPr>
                      <m:t>))  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𝑣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&gt;0⟹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𝑜𝑢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𝑜𝑣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𝑢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&gt;1⟹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𝑑𝑗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(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𝑢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−1,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,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𝑜𝑢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Calibri" pitchFamily="34" charset="0"/>
                            </a:rPr>
                            <m:t>𝑜𝑣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cs typeface="Calibri" pitchFamily="34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26" y="3781425"/>
                <a:ext cx="7915275" cy="24574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712" y="4752348"/>
            <a:ext cx="371361" cy="35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81" y="5076825"/>
            <a:ext cx="371361" cy="37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432" y="5410200"/>
            <a:ext cx="371361" cy="34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dimitris\AppData\Local\Microsoft\Windows\Temporary Internet Files\Content.IE5\4L9AGN4K\MC90043260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41" y="5737067"/>
            <a:ext cx="371361" cy="362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05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j</a:t>
            </a:r>
            <a:r>
              <a:rPr lang="en-US" dirty="0" smtClean="0"/>
              <a:t>ust call Liquid Types and it will do all that for you!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pho.ucsd.edu/liquid/demo/index2.php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 after you have applied a transformation to the original program that I will describe later 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7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Structural </a:t>
            </a:r>
            <a:r>
              <a:rPr lang="en-US" dirty="0"/>
              <a:t>and guarded recursion, dependent types </a:t>
            </a:r>
            <a:r>
              <a:rPr lang="en-US" dirty="0" smtClean="0"/>
              <a:t>and well-founded relations in Coq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We will skip these. You already know</a:t>
            </a:r>
          </a:p>
        </p:txBody>
      </p:sp>
    </p:spTree>
    <p:extLst>
      <p:ext uri="{BB962C8B-B14F-4D97-AF65-F5344CB8AC3E}">
        <p14:creationId xmlns:p14="http://schemas.microsoft.com/office/powerpoint/2010/main" val="149602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Background: disjunctive invariants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Ramsey’s theorem</a:t>
                </a:r>
              </a:p>
              <a:p>
                <a:pPr marL="274320" lvl="1" indent="0">
                  <a:buNone/>
                </a:pPr>
                <a:r>
                  <a:rPr lang="en-US" i="1" dirty="0" smtClean="0"/>
                  <a:t>Every infinite complete graph whose edges are colored with finitely many colors contains an infinite monochromatic path. </a:t>
                </a:r>
              </a:p>
              <a:p>
                <a:pPr marL="274320" lvl="1" indent="0">
                  <a:buNone/>
                </a:pPr>
                <a:endParaRPr lang="en-US" i="1" dirty="0" smtClean="0"/>
              </a:p>
              <a:p>
                <a:pPr marL="274320" lvl="1" indent="0">
                  <a:buNone/>
                </a:pPr>
                <a:endParaRPr lang="en-US" i="1" dirty="0" smtClean="0"/>
              </a:p>
              <a:p>
                <a:pPr marL="0" indent="0">
                  <a:buNone/>
                </a:pPr>
                <a:r>
                  <a:rPr lang="en-US" b="1" dirty="0" err="1" smtClean="0"/>
                  <a:t>Podelski</a:t>
                </a:r>
                <a:r>
                  <a:rPr lang="en-US" b="1" dirty="0" smtClean="0"/>
                  <a:t> &amp; </a:t>
                </a:r>
                <a:r>
                  <a:rPr lang="en-US" b="1" dirty="0" err="1" smtClean="0"/>
                  <a:t>Rybalchenko</a:t>
                </a:r>
                <a:r>
                  <a:rPr lang="en-US" b="1" dirty="0" smtClean="0"/>
                  <a:t> characterization of WF relations</a:t>
                </a:r>
                <a:endParaRPr lang="en-US" dirty="0" smtClean="0"/>
              </a:p>
              <a:p>
                <a:pPr marL="274320" lvl="1" indent="0">
                  <a:buNone/>
                </a:pPr>
                <a:r>
                  <a:rPr lang="en-US" i="1" dirty="0"/>
                  <a:t>Relation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𝑅</m:t>
                    </m:r>
                  </m:oMath>
                </a14:m>
                <a:r>
                  <a:rPr lang="en-US" i="1" dirty="0"/>
                  <a:t> is WF </a:t>
                </a:r>
                <a:r>
                  <a:rPr lang="en-US" i="1" dirty="0" err="1"/>
                  <a:t>iff</a:t>
                </a:r>
                <a:r>
                  <a:rPr lang="en-US" i="1" dirty="0"/>
                  <a:t> there exist WF relations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i="1" dirty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⊆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∪ …∪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i="1" dirty="0" smtClean="0"/>
              </a:p>
              <a:p>
                <a:pPr marL="274320" lvl="1" indent="0">
                  <a:buNone/>
                </a:pP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259" t="-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36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DIMITRIS@PSWKJGN0Q7WXY5MJ" val="337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9717</TotalTime>
  <Words>2190</Words>
  <Application>Microsoft Office PowerPoint</Application>
  <PresentationFormat>On-screen Show (4:3)</PresentationFormat>
  <Paragraphs>211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Type-based termination analysis  with disjunctive invariants</vt:lpstr>
      <vt:lpstr>… or, what am I doing hanging out with these people?</vt:lpstr>
      <vt:lpstr>The jungle of termination/totality analysis</vt:lpstr>
      <vt:lpstr>A dichotomy?</vt:lpstr>
      <vt:lpstr>The idea: one new typing rule for totality</vt:lpstr>
      <vt:lpstr>Example</vt:lpstr>
      <vt:lpstr>Or …</vt:lpstr>
      <vt:lpstr>Background</vt:lpstr>
      <vt:lpstr>Background: disjunctive invariants</vt:lpstr>
      <vt:lpstr>Background: How Terminator works?</vt:lpstr>
      <vt:lpstr>In a functional setting: a first attempt</vt:lpstr>
      <vt:lpstr>In a functional setting: a better attempt</vt:lpstr>
      <vt:lpstr>A special typing rule, to avoid rewriting </vt:lpstr>
      <vt:lpstr>Bumping up the arguments</vt:lpstr>
      <vt:lpstr>One way to strengthen the rule with invariants</vt:lpstr>
      <vt:lpstr>Scrap your lexicographic orders? ... </vt:lpstr>
      <vt:lpstr>What next?</vt:lpstr>
      <vt:lpstr>Thanks!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type inference for first-class polymorphism</dc:title>
  <dc:creator>Dimitrios Vytiniotis</dc:creator>
  <cp:lastModifiedBy>dimitris</cp:lastModifiedBy>
  <cp:revision>3339</cp:revision>
  <dcterms:created xsi:type="dcterms:W3CDTF">2009-02-19T22:28:19Z</dcterms:created>
  <dcterms:modified xsi:type="dcterms:W3CDTF">2011-03-14T18:07:06Z</dcterms:modified>
</cp:coreProperties>
</file>