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81" r:id="rId3"/>
    <p:sldId id="367" r:id="rId4"/>
    <p:sldId id="269" r:id="rId5"/>
    <p:sldId id="326" r:id="rId6"/>
    <p:sldId id="299" r:id="rId7"/>
    <p:sldId id="271" r:id="rId8"/>
    <p:sldId id="355" r:id="rId9"/>
    <p:sldId id="350" r:id="rId10"/>
    <p:sldId id="258" r:id="rId11"/>
    <p:sldId id="259" r:id="rId12"/>
    <p:sldId id="356" r:id="rId13"/>
    <p:sldId id="368" r:id="rId14"/>
    <p:sldId id="353" r:id="rId15"/>
    <p:sldId id="369" r:id="rId16"/>
    <p:sldId id="283" r:id="rId17"/>
    <p:sldId id="285" r:id="rId18"/>
    <p:sldId id="371" r:id="rId19"/>
    <p:sldId id="372" r:id="rId20"/>
    <p:sldId id="377" r:id="rId21"/>
    <p:sldId id="380" r:id="rId22"/>
    <p:sldId id="376" r:id="rId23"/>
    <p:sldId id="354" r:id="rId24"/>
    <p:sldId id="306" r:id="rId25"/>
    <p:sldId id="307" r:id="rId26"/>
    <p:sldId id="308" r:id="rId27"/>
    <p:sldId id="314" r:id="rId28"/>
    <p:sldId id="339" r:id="rId29"/>
    <p:sldId id="340" r:id="rId30"/>
    <p:sldId id="375" r:id="rId31"/>
    <p:sldId id="309" r:id="rId32"/>
    <p:sldId id="335" r:id="rId33"/>
    <p:sldId id="379" r:id="rId34"/>
    <p:sldId id="359" r:id="rId35"/>
    <p:sldId id="370" r:id="rId36"/>
    <p:sldId id="365" r:id="rId37"/>
    <p:sldId id="373" r:id="rId38"/>
    <p:sldId id="374" r:id="rId39"/>
    <p:sldId id="344" r:id="rId40"/>
    <p:sldId id="378" r:id="rId41"/>
    <p:sldId id="382" r:id="rId42"/>
    <p:sldId id="287" r:id="rId43"/>
    <p:sldId id="288" r:id="rId44"/>
    <p:sldId id="293" r:id="rId45"/>
    <p:sldId id="302" r:id="rId46"/>
    <p:sldId id="295" r:id="rId47"/>
    <p:sldId id="303" r:id="rId48"/>
    <p:sldId id="297" r:id="rId49"/>
    <p:sldId id="294" r:id="rId50"/>
    <p:sldId id="291" r:id="rId51"/>
    <p:sldId id="2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FF33"/>
    <a:srgbClr val="99CCFF"/>
    <a:srgbClr val="00CC00"/>
    <a:srgbClr val="008000"/>
    <a:srgbClr val="00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99856" autoAdjust="0"/>
  </p:normalViewPr>
  <p:slideViewPr>
    <p:cSldViewPr snapToGrid="0">
      <p:cViewPr varScale="1">
        <p:scale>
          <a:sx n="70" d="100"/>
          <a:sy n="70" d="100"/>
        </p:scale>
        <p:origin x="-701" y="-77"/>
      </p:cViewPr>
      <p:guideLst>
        <p:guide orient="horz" pos="2160"/>
        <p:guide pos="2880"/>
      </p:guideLst>
    </p:cSldViewPr>
  </p:slideViewPr>
  <p:outlineViewPr>
    <p:cViewPr>
      <p:scale>
        <a:sx n="33" d="100"/>
        <a:sy n="33" d="100"/>
      </p:scale>
      <p:origin x="58" y="13781"/>
    </p:cViewPr>
  </p:outlineViewPr>
  <p:notesTextViewPr>
    <p:cViewPr>
      <p:scale>
        <a:sx n="100" d="100"/>
        <a:sy n="100" d="100"/>
      </p:scale>
      <p:origin x="0" y="0"/>
    </p:cViewPr>
  </p:notesTextViewPr>
  <p:sorterViewPr>
    <p:cViewPr>
      <p:scale>
        <a:sx n="66" d="100"/>
        <a:sy n="66" d="100"/>
      </p:scale>
      <p:origin x="0" y="13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94A3B-F841-444A-84F0-0B5E6FFAEA53}" type="datetimeFigureOut">
              <a:rPr lang="en-US" smtClean="0"/>
              <a:pPr/>
              <a:t>11/6/2012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D8F3C-3F3A-49BB-86F7-17301BD5672D}" type="slidenum">
              <a:rPr lang="en-GB" smtClean="0"/>
              <a:pPr/>
              <a:t>‹#›</a:t>
            </a:fld>
            <a:endParaRPr lang="en-GB"/>
          </a:p>
        </p:txBody>
      </p:sp>
    </p:spTree>
    <p:extLst>
      <p:ext uri="{BB962C8B-B14F-4D97-AF65-F5344CB8AC3E}">
        <p14:creationId xmlns="" xmlns:p14="http://schemas.microsoft.com/office/powerpoint/2010/main" val="2181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73D8F3C-3F3A-49BB-86F7-17301BD5672D}"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8F289B4-9B5B-45EA-80A8-E5B08E8DCE21}" type="datetimeFigureOut">
              <a:rPr lang="en-US" smtClean="0"/>
              <a:pPr/>
              <a:t>11/6/2012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C9D949-F4F2-4FC4-944D-1E13F6E6029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289B4-9B5B-45EA-80A8-E5B08E8DCE21}"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289B4-9B5B-45EA-80A8-E5B08E8DCE21}"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Bef>
                <a:spcPts val="1800"/>
              </a:spcBef>
              <a:spcAft>
                <a:spcPts val="0"/>
              </a:spcAft>
              <a:buClr>
                <a:srgbClr val="FFFF00"/>
              </a:buClr>
              <a:buSzPct val="100000"/>
              <a:buFont typeface="Wingdings 2" pitchFamily="18" charset="2"/>
              <a:buChar char=""/>
              <a:defRPr>
                <a:latin typeface="Comic Sans MS" pitchFamily="66" charset="0"/>
              </a:defRPr>
            </a:lvl1pPr>
            <a:lvl2pPr>
              <a:buSzPct val="100000"/>
              <a:defRPr>
                <a:latin typeface="Comic Sans MS" pitchFamily="66" charset="0"/>
              </a:defRPr>
            </a:lvl2pPr>
            <a:lvl3pPr>
              <a:buSzPct val="100000"/>
              <a:defRPr>
                <a:latin typeface="Comic Sans MS" pitchFamily="66" charset="0"/>
              </a:defRPr>
            </a:lvl3pPr>
            <a:lvl4pPr>
              <a:buSzPct val="100000"/>
              <a:defRPr>
                <a:latin typeface="Comic Sans MS" pitchFamily="66" charset="0"/>
              </a:defRPr>
            </a:lvl4pPr>
            <a:lvl5pPr>
              <a:buSzPct val="100000"/>
              <a:defRPr>
                <a:latin typeface="Comic Sans MS" pitchFamily="66"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A8F289B4-9B5B-45EA-80A8-E5B08E8DCE21}"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F289B4-9B5B-45EA-80A8-E5B08E8DCE21}"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C9D949-F4F2-4FC4-944D-1E13F6E602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289B4-9B5B-45EA-80A8-E5B08E8DCE21}"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F289B4-9B5B-45EA-80A8-E5B08E8DCE21}"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F289B4-9B5B-45EA-80A8-E5B08E8DCE21}"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289B4-9B5B-45EA-80A8-E5B08E8DCE21}"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289B4-9B5B-45EA-80A8-E5B08E8DCE21}"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F289B4-9B5B-45EA-80A8-E5B08E8DCE21}"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9D949-F4F2-4FC4-944D-1E13F6E602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8F289B4-9B5B-45EA-80A8-E5B08E8DCE21}" type="datetimeFigureOut">
              <a:rPr lang="en-US" smtClean="0"/>
              <a:pPr/>
              <a:t>11/6/2012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C9D949-F4F2-4FC4-944D-1E13F6E6029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573" y="1088571"/>
            <a:ext cx="8229600" cy="2819400"/>
          </a:xfrm>
        </p:spPr>
        <p:txBody>
          <a:bodyPr>
            <a:normAutofit/>
          </a:bodyPr>
          <a:lstStyle/>
          <a:p>
            <a:r>
              <a:rPr lang="en-GB" dirty="0" smtClean="0">
                <a:latin typeface="Comic Sans MS" pitchFamily="66" charset="0"/>
              </a:rPr>
              <a:t>Putting the thrill back into </a:t>
            </a:r>
            <a:br>
              <a:rPr lang="en-GB" dirty="0" smtClean="0">
                <a:latin typeface="Comic Sans MS" pitchFamily="66" charset="0"/>
              </a:rPr>
            </a:br>
            <a:r>
              <a:rPr lang="en-GB" dirty="0" smtClean="0">
                <a:latin typeface="Comic Sans MS" pitchFamily="66" charset="0"/>
              </a:rPr>
              <a:t>computing at School</a:t>
            </a:r>
            <a:endParaRPr lang="en-US" dirty="0">
              <a:latin typeface="Comic Sans MS" pitchFamily="66" charset="0"/>
            </a:endParaRPr>
          </a:p>
        </p:txBody>
      </p:sp>
      <p:sp>
        <p:nvSpPr>
          <p:cNvPr id="3" name="Subtitle 2"/>
          <p:cNvSpPr>
            <a:spLocks noGrp="1"/>
          </p:cNvSpPr>
          <p:nvPr>
            <p:ph type="subTitle" idx="1"/>
          </p:nvPr>
        </p:nvSpPr>
        <p:spPr>
          <a:xfrm>
            <a:off x="360366" y="4296952"/>
            <a:ext cx="8270544" cy="1752600"/>
          </a:xfrm>
        </p:spPr>
        <p:txBody>
          <a:bodyPr>
            <a:normAutofit fontScale="92500" lnSpcReduction="20000"/>
          </a:bodyPr>
          <a:lstStyle/>
          <a:p>
            <a:r>
              <a:rPr lang="en-GB" dirty="0" smtClean="0">
                <a:latin typeface="Comic Sans MS" pitchFamily="66" charset="0"/>
              </a:rPr>
              <a:t>Simon Peyton Jones</a:t>
            </a:r>
          </a:p>
          <a:p>
            <a:r>
              <a:rPr lang="en-GB" dirty="0" smtClean="0">
                <a:latin typeface="Comic Sans MS" pitchFamily="66" charset="0"/>
              </a:rPr>
              <a:t>Microsoft Research</a:t>
            </a:r>
          </a:p>
          <a:p>
            <a:r>
              <a:rPr lang="en-GB" dirty="0" smtClean="0">
                <a:latin typeface="Comic Sans MS" pitchFamily="66" charset="0"/>
              </a:rPr>
              <a:t>and</a:t>
            </a:r>
          </a:p>
          <a:p>
            <a:r>
              <a:rPr lang="en-GB" dirty="0" smtClean="0">
                <a:latin typeface="Comic Sans MS" pitchFamily="66" charset="0"/>
              </a:rPr>
              <a:t>The Computing at School Working Group</a:t>
            </a:r>
          </a:p>
          <a:p>
            <a:endParaRPr lang="en-GB" dirty="0" smtClean="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Diagnosis</a:t>
            </a:r>
            <a:endParaRPr lang="en-GB" sz="4000" dirty="0"/>
          </a:p>
        </p:txBody>
      </p:sp>
      <p:sp>
        <p:nvSpPr>
          <p:cNvPr id="4" name="Rounded Rectangle 3"/>
          <p:cNvSpPr/>
          <p:nvPr/>
        </p:nvSpPr>
        <p:spPr>
          <a:xfrm>
            <a:off x="1064525" y="2334755"/>
            <a:ext cx="3231250" cy="2485787"/>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ctr"/>
            <a:r>
              <a:rPr lang="en-GB" sz="4000" dirty="0" smtClean="0">
                <a:solidFill>
                  <a:schemeClr val="bg1"/>
                </a:solidFill>
                <a:latin typeface="Comic Sans MS" pitchFamily="66" charset="0"/>
              </a:rPr>
              <a:t>Disciplines</a:t>
            </a:r>
          </a:p>
          <a:p>
            <a:pPr marL="285750" indent="-285750">
              <a:buFont typeface="Arial" pitchFamily="34" charset="0"/>
              <a:buChar char="•"/>
            </a:pPr>
            <a:r>
              <a:rPr lang="en-GB" sz="2000" dirty="0" smtClean="0">
                <a:solidFill>
                  <a:schemeClr val="bg1"/>
                </a:solidFill>
                <a:latin typeface="Comic Sans MS" pitchFamily="66" charset="0"/>
              </a:rPr>
              <a:t>Principles, ideas</a:t>
            </a:r>
          </a:p>
          <a:p>
            <a:pPr marL="285750" indent="-285750">
              <a:buFont typeface="Arial" pitchFamily="34" charset="0"/>
              <a:buChar char="•"/>
            </a:pPr>
            <a:r>
              <a:rPr lang="en-GB" sz="2000" dirty="0" smtClean="0">
                <a:solidFill>
                  <a:schemeClr val="bg1"/>
                </a:solidFill>
                <a:latin typeface="Comic Sans MS" pitchFamily="66" charset="0"/>
              </a:rPr>
              <a:t>Knowledge, laws</a:t>
            </a:r>
          </a:p>
          <a:p>
            <a:pPr marL="285750" indent="-285750">
              <a:buFont typeface="Arial" pitchFamily="34" charset="0"/>
              <a:buChar char="•"/>
            </a:pPr>
            <a:r>
              <a:rPr lang="en-GB" sz="2000" dirty="0" smtClean="0">
                <a:solidFill>
                  <a:schemeClr val="bg1"/>
                </a:solidFill>
                <a:latin typeface="Comic Sans MS" pitchFamily="66" charset="0"/>
              </a:rPr>
              <a:t>Techniques, methods</a:t>
            </a:r>
          </a:p>
          <a:p>
            <a:pPr marL="285750" indent="-285750">
              <a:buFont typeface="Arial" pitchFamily="34" charset="0"/>
              <a:buChar char="•"/>
            </a:pPr>
            <a:r>
              <a:rPr lang="en-GB" sz="2000" dirty="0" smtClean="0">
                <a:solidFill>
                  <a:schemeClr val="bg1"/>
                </a:solidFill>
                <a:latin typeface="Comic Sans MS" pitchFamily="66" charset="0"/>
              </a:rPr>
              <a:t>Broadly applicable</a:t>
            </a:r>
          </a:p>
          <a:p>
            <a:pPr marL="285750" indent="-285750">
              <a:buFont typeface="Arial" pitchFamily="34" charset="0"/>
              <a:buChar char="•"/>
            </a:pPr>
            <a:r>
              <a:rPr lang="en-GB" sz="2000" dirty="0" smtClean="0">
                <a:solidFill>
                  <a:schemeClr val="bg1"/>
                </a:solidFill>
                <a:latin typeface="Comic Sans MS" pitchFamily="66" charset="0"/>
              </a:rPr>
              <a:t>Dates slowly</a:t>
            </a:r>
          </a:p>
        </p:txBody>
      </p:sp>
      <p:sp>
        <p:nvSpPr>
          <p:cNvPr id="5" name="Rounded Rectangle 4"/>
          <p:cNvSpPr/>
          <p:nvPr/>
        </p:nvSpPr>
        <p:spPr>
          <a:xfrm>
            <a:off x="5611502" y="2324613"/>
            <a:ext cx="3141973" cy="2928461"/>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ctr"/>
            <a:r>
              <a:rPr lang="en-GB" sz="4000" dirty="0" smtClean="0">
                <a:solidFill>
                  <a:schemeClr val="bg1"/>
                </a:solidFill>
                <a:latin typeface="Comic Sans MS" pitchFamily="66" charset="0"/>
              </a:rPr>
              <a:t>Skills</a:t>
            </a:r>
          </a:p>
          <a:p>
            <a:pPr marL="285750" indent="-285750">
              <a:buFont typeface="Arial" pitchFamily="34" charset="0"/>
              <a:buChar char="•"/>
            </a:pPr>
            <a:r>
              <a:rPr lang="en-GB" dirty="0" smtClean="0">
                <a:solidFill>
                  <a:schemeClr val="bg1"/>
                </a:solidFill>
                <a:latin typeface="Comic Sans MS" pitchFamily="66" charset="0"/>
              </a:rPr>
              <a:t>Technology, artefacts</a:t>
            </a:r>
          </a:p>
          <a:p>
            <a:pPr marL="285750" indent="-285750">
              <a:buFont typeface="Arial" pitchFamily="34" charset="0"/>
              <a:buChar char="•"/>
            </a:pPr>
            <a:r>
              <a:rPr lang="en-GB" dirty="0" smtClean="0">
                <a:solidFill>
                  <a:schemeClr val="bg1"/>
                </a:solidFill>
                <a:latin typeface="Comic Sans MS" pitchFamily="66" charset="0"/>
              </a:rPr>
              <a:t>Machines</a:t>
            </a:r>
          </a:p>
          <a:p>
            <a:pPr marL="285750" indent="-285750">
              <a:buFont typeface="Arial" pitchFamily="34" charset="0"/>
              <a:buChar char="•"/>
            </a:pPr>
            <a:r>
              <a:rPr lang="en-GB" dirty="0" smtClean="0">
                <a:solidFill>
                  <a:schemeClr val="bg1"/>
                </a:solidFill>
                <a:latin typeface="Comic Sans MS" pitchFamily="66" charset="0"/>
              </a:rPr>
              <a:t>Programs</a:t>
            </a:r>
          </a:p>
          <a:p>
            <a:pPr marL="285750" indent="-285750">
              <a:buFont typeface="Arial" pitchFamily="34" charset="0"/>
              <a:buChar char="•"/>
            </a:pPr>
            <a:r>
              <a:rPr lang="en-GB" dirty="0" smtClean="0">
                <a:solidFill>
                  <a:schemeClr val="bg1"/>
                </a:solidFill>
                <a:latin typeface="Comic Sans MS" pitchFamily="66" charset="0"/>
              </a:rPr>
              <a:t>Products</a:t>
            </a:r>
          </a:p>
          <a:p>
            <a:pPr marL="285750" indent="-285750">
              <a:buFont typeface="Arial" pitchFamily="34" charset="0"/>
              <a:buChar char="•"/>
            </a:pPr>
            <a:r>
              <a:rPr lang="en-GB" dirty="0">
                <a:solidFill>
                  <a:schemeClr val="bg1"/>
                </a:solidFill>
                <a:latin typeface="Comic Sans MS" pitchFamily="66" charset="0"/>
              </a:rPr>
              <a:t>Organisations</a:t>
            </a:r>
          </a:p>
          <a:p>
            <a:pPr marL="285750" indent="-285750">
              <a:buFont typeface="Arial" pitchFamily="34" charset="0"/>
              <a:buChar char="•"/>
            </a:pPr>
            <a:r>
              <a:rPr lang="en-GB" dirty="0" smtClean="0">
                <a:solidFill>
                  <a:schemeClr val="bg1"/>
                </a:solidFill>
                <a:latin typeface="Comic Sans MS" pitchFamily="66" charset="0"/>
              </a:rPr>
              <a:t>Business processes</a:t>
            </a:r>
          </a:p>
          <a:p>
            <a:pPr marL="285750" indent="-285750">
              <a:buFont typeface="Arial" pitchFamily="34" charset="0"/>
              <a:buChar char="•"/>
            </a:pPr>
            <a:r>
              <a:rPr lang="en-GB" dirty="0" smtClean="0">
                <a:solidFill>
                  <a:schemeClr val="bg1"/>
                </a:solidFill>
                <a:latin typeface="Comic Sans MS" pitchFamily="66" charset="0"/>
              </a:rPr>
              <a:t>Dates quickly</a:t>
            </a:r>
          </a:p>
        </p:txBody>
      </p:sp>
      <p:sp>
        <p:nvSpPr>
          <p:cNvPr id="6" name="Cloud Callout 5"/>
          <p:cNvSpPr/>
          <p:nvPr/>
        </p:nvSpPr>
        <p:spPr>
          <a:xfrm>
            <a:off x="545911" y="5690499"/>
            <a:ext cx="3780430" cy="983873"/>
          </a:xfrm>
          <a:prstGeom prst="cloudCallout">
            <a:avLst>
              <a:gd name="adj1" fmla="val -16950"/>
              <a:gd name="adj2" fmla="val -130760"/>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latin typeface="Comic Sans MS" pitchFamily="66" charset="0"/>
              </a:rPr>
              <a:t>Physics, chemistry, mathematics, English</a:t>
            </a:r>
          </a:p>
        </p:txBody>
      </p:sp>
      <p:sp>
        <p:nvSpPr>
          <p:cNvPr id="7" name="Cloud Callout 6"/>
          <p:cNvSpPr/>
          <p:nvPr/>
        </p:nvSpPr>
        <p:spPr>
          <a:xfrm>
            <a:off x="4599296" y="5705804"/>
            <a:ext cx="4544704" cy="983873"/>
          </a:xfrm>
          <a:prstGeom prst="cloudCallout">
            <a:avLst>
              <a:gd name="adj1" fmla="val -12807"/>
              <a:gd name="adj2" fmla="val -80377"/>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latin typeface="Comic Sans MS" pitchFamily="66" charset="0"/>
              </a:rPr>
              <a:t>Budgeting, presentation skills, metalwork, textiles </a:t>
            </a:r>
          </a:p>
        </p:txBody>
      </p:sp>
      <p:sp>
        <p:nvSpPr>
          <p:cNvPr id="8" name="Content Placeholder 7"/>
          <p:cNvSpPr>
            <a:spLocks noGrp="1"/>
          </p:cNvSpPr>
          <p:nvPr>
            <p:ph idx="1"/>
          </p:nvPr>
        </p:nvSpPr>
        <p:spPr/>
        <p:txBody>
          <a:bodyPr/>
          <a:lstStyle/>
          <a:p>
            <a:endParaRPr lang="en-GB"/>
          </a:p>
        </p:txBody>
      </p:sp>
    </p:spTree>
    <p:extLst>
      <p:ext uri="{BB962C8B-B14F-4D97-AF65-F5344CB8AC3E}">
        <p14:creationId xmlns="" xmlns:p14="http://schemas.microsoft.com/office/powerpoint/2010/main" val="25406013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Diagnosis</a:t>
            </a:r>
            <a:endParaRPr lang="en-GB" dirty="0"/>
          </a:p>
        </p:txBody>
      </p:sp>
      <p:sp>
        <p:nvSpPr>
          <p:cNvPr id="4" name="Content Placeholder 2"/>
          <p:cNvSpPr txBox="1">
            <a:spLocks/>
          </p:cNvSpPr>
          <p:nvPr/>
        </p:nvSpPr>
        <p:spPr>
          <a:xfrm>
            <a:off x="498144" y="1457970"/>
            <a:ext cx="8229600" cy="4709160"/>
          </a:xfrm>
          <a:prstGeom prst="rect">
            <a:avLst/>
          </a:prstGeom>
        </p:spPr>
        <p:txBody>
          <a:bodyPr vert="horz">
            <a:normAutofit/>
          </a:bodyPr>
          <a:lstStyle>
            <a:lvl1pPr marL="548640" indent="-411480" algn="l" rtl="0" eaLnBrk="1" latinLnBrk="0" hangingPunct="1">
              <a:spcBef>
                <a:spcPts val="1800"/>
              </a:spcBef>
              <a:spcAft>
                <a:spcPts val="0"/>
              </a:spcAft>
              <a:buClr>
                <a:srgbClr val="FFFF00"/>
              </a:buClr>
              <a:buSzPct val="100000"/>
              <a:buFont typeface="Wingdings 2" pitchFamily="18" charset="2"/>
              <a:buChar char=""/>
              <a:defRPr kumimoji="0" sz="2800" kern="1200">
                <a:solidFill>
                  <a:schemeClr val="tx1"/>
                </a:solidFill>
                <a:latin typeface="Comic Sans MS" pitchFamily="66" charset="0"/>
                <a:ea typeface="+mn-ea"/>
                <a:cs typeface="+mn-cs"/>
              </a:defRPr>
            </a:lvl1pPr>
            <a:lvl2pPr marL="868680" indent="-283464" algn="l" rtl="0" eaLnBrk="1" latinLnBrk="0" hangingPunct="1">
              <a:spcBef>
                <a:spcPct val="20000"/>
              </a:spcBef>
              <a:buClr>
                <a:schemeClr val="tx1"/>
              </a:buClr>
              <a:buSzPct val="100000"/>
              <a:buFont typeface="Wingdings 2"/>
              <a:buChar char=""/>
              <a:defRPr kumimoji="0" sz="2400" kern="1200">
                <a:solidFill>
                  <a:schemeClr val="tx1"/>
                </a:solidFill>
                <a:latin typeface="Comic Sans MS" pitchFamily="66" charset="0"/>
                <a:ea typeface="+mn-ea"/>
                <a:cs typeface="+mn-cs"/>
              </a:defRPr>
            </a:lvl2pPr>
            <a:lvl3pPr marL="1133856" indent="-228600" algn="l" rtl="0" eaLnBrk="1" latinLnBrk="0" hangingPunct="1">
              <a:spcBef>
                <a:spcPct val="20000"/>
              </a:spcBef>
              <a:buClr>
                <a:schemeClr val="tx1"/>
              </a:buClr>
              <a:buSzPct val="100000"/>
              <a:buFont typeface="Wingdings"/>
              <a:buChar char=""/>
              <a:defRPr kumimoji="0" sz="2200" kern="1200">
                <a:solidFill>
                  <a:schemeClr val="tx1"/>
                </a:solidFill>
                <a:latin typeface="Comic Sans MS" pitchFamily="66" charset="0"/>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Comic Sans MS" pitchFamily="66" charset="0"/>
                <a:ea typeface="+mn-ea"/>
                <a:cs typeface="+mn-cs"/>
              </a:defRPr>
            </a:lvl4pPr>
            <a:lvl5pPr marL="1545336" indent="-182880" algn="l" rtl="0" eaLnBrk="1" latinLnBrk="0" hangingPunct="1">
              <a:spcBef>
                <a:spcPct val="20000"/>
              </a:spcBef>
              <a:buClr>
                <a:schemeClr val="tx1"/>
              </a:buClr>
              <a:buSzPct val="100000"/>
              <a:buFont typeface="Wingdings 2"/>
              <a:buChar char=""/>
              <a:defRPr kumimoji="0" sz="2000" kern="1200">
                <a:solidFill>
                  <a:schemeClr val="tx1"/>
                </a:solidFill>
                <a:latin typeface="Comic Sans MS" pitchFamily="66"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en-GB" dirty="0" smtClean="0"/>
          </a:p>
        </p:txBody>
      </p:sp>
      <p:sp>
        <p:nvSpPr>
          <p:cNvPr id="5" name="Rounded Rectangle 4"/>
          <p:cNvSpPr/>
          <p:nvPr/>
        </p:nvSpPr>
        <p:spPr>
          <a:xfrm>
            <a:off x="1581150" y="3858264"/>
            <a:ext cx="1255878" cy="510778"/>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itchFamily="34" charset="0"/>
              <a:buChar char="•"/>
            </a:pPr>
            <a:r>
              <a:rPr lang="en-GB" sz="400" dirty="0" smtClean="0">
                <a:solidFill>
                  <a:schemeClr val="bg1"/>
                </a:solidFill>
                <a:latin typeface="Comic Sans MS" pitchFamily="66" charset="0"/>
              </a:rPr>
              <a:t>Principles</a:t>
            </a:r>
          </a:p>
          <a:p>
            <a:pPr marL="285750" indent="-285750">
              <a:buFont typeface="Arial" pitchFamily="34" charset="0"/>
              <a:buChar char="•"/>
            </a:pPr>
            <a:r>
              <a:rPr lang="en-GB" sz="400" dirty="0" smtClean="0">
                <a:solidFill>
                  <a:schemeClr val="bg1"/>
                </a:solidFill>
                <a:latin typeface="Comic Sans MS" pitchFamily="66" charset="0"/>
              </a:rPr>
              <a:t>Ideas</a:t>
            </a:r>
          </a:p>
          <a:p>
            <a:pPr marL="285750" indent="-285750">
              <a:buFont typeface="Arial" pitchFamily="34" charset="0"/>
              <a:buChar char="•"/>
            </a:pPr>
            <a:r>
              <a:rPr lang="en-GB" sz="400" dirty="0" smtClean="0">
                <a:solidFill>
                  <a:schemeClr val="bg1"/>
                </a:solidFill>
                <a:latin typeface="Comic Sans MS" pitchFamily="66" charset="0"/>
              </a:rPr>
              <a:t>Laws</a:t>
            </a:r>
          </a:p>
          <a:p>
            <a:pPr marL="285750" indent="-285750">
              <a:buFont typeface="Arial" pitchFamily="34" charset="0"/>
              <a:buChar char="•"/>
            </a:pPr>
            <a:r>
              <a:rPr lang="en-GB" sz="400" dirty="0" smtClean="0">
                <a:solidFill>
                  <a:schemeClr val="bg1"/>
                </a:solidFill>
                <a:latin typeface="Comic Sans MS" pitchFamily="66" charset="0"/>
              </a:rPr>
              <a:t>Broadly applicable</a:t>
            </a:r>
          </a:p>
          <a:p>
            <a:pPr marL="285750" indent="-285750">
              <a:buFont typeface="Arial" pitchFamily="34" charset="0"/>
              <a:buChar char="•"/>
            </a:pPr>
            <a:r>
              <a:rPr lang="en-GB" sz="400" dirty="0" smtClean="0">
                <a:solidFill>
                  <a:schemeClr val="bg1"/>
                </a:solidFill>
                <a:latin typeface="Comic Sans MS" pitchFamily="66" charset="0"/>
              </a:rPr>
              <a:t>But needs application</a:t>
            </a:r>
          </a:p>
          <a:p>
            <a:pPr marL="285750" indent="-285750">
              <a:buFont typeface="Arial" pitchFamily="34" charset="0"/>
              <a:buChar char="•"/>
            </a:pPr>
            <a:r>
              <a:rPr lang="en-GB" sz="400" dirty="0" smtClean="0">
                <a:solidFill>
                  <a:schemeClr val="bg1"/>
                </a:solidFill>
                <a:latin typeface="Comic Sans MS" pitchFamily="66" charset="0"/>
              </a:rPr>
              <a:t>Dates slowly</a:t>
            </a:r>
          </a:p>
        </p:txBody>
      </p:sp>
      <p:sp>
        <p:nvSpPr>
          <p:cNvPr id="6" name="Rounded Rectangle 5"/>
          <p:cNvSpPr/>
          <p:nvPr/>
        </p:nvSpPr>
        <p:spPr>
          <a:xfrm>
            <a:off x="4042010" y="3279498"/>
            <a:ext cx="4685733" cy="2247424"/>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itchFamily="34" charset="0"/>
              <a:buChar char="•"/>
            </a:pPr>
            <a:r>
              <a:rPr lang="en-GB" dirty="0" err="1" smtClean="0">
                <a:solidFill>
                  <a:schemeClr val="bg1"/>
                </a:solidFill>
                <a:latin typeface="Comic Sans MS" pitchFamily="66" charset="0"/>
              </a:rPr>
              <a:t>Spreadsheets</a:t>
            </a:r>
            <a:endParaRPr lang="en-GB" dirty="0" smtClean="0">
              <a:solidFill>
                <a:schemeClr val="bg1"/>
              </a:solidFill>
              <a:latin typeface="Comic Sans MS" pitchFamily="66" charset="0"/>
            </a:endParaRPr>
          </a:p>
          <a:p>
            <a:pPr marL="285750" indent="-285750">
              <a:buFont typeface="Arial" pitchFamily="34" charset="0"/>
              <a:buChar char="•"/>
            </a:pPr>
            <a:r>
              <a:rPr lang="en-GB" dirty="0" smtClean="0">
                <a:solidFill>
                  <a:schemeClr val="bg1"/>
                </a:solidFill>
                <a:latin typeface="Comic Sans MS" pitchFamily="66" charset="0"/>
              </a:rPr>
              <a:t>Databases</a:t>
            </a:r>
          </a:p>
          <a:p>
            <a:pPr marL="285750" indent="-285750">
              <a:buFont typeface="Arial" pitchFamily="34" charset="0"/>
              <a:buChar char="•"/>
            </a:pPr>
            <a:r>
              <a:rPr lang="en-GB" dirty="0" err="1" smtClean="0">
                <a:solidFill>
                  <a:schemeClr val="bg1"/>
                </a:solidFill>
                <a:latin typeface="Comic Sans MS" pitchFamily="66" charset="0"/>
              </a:rPr>
              <a:t>Powerpoint</a:t>
            </a:r>
            <a:endParaRPr lang="en-GB" dirty="0" smtClean="0">
              <a:solidFill>
                <a:schemeClr val="bg1"/>
              </a:solidFill>
              <a:latin typeface="Comic Sans MS" pitchFamily="66" charset="0"/>
            </a:endParaRPr>
          </a:p>
          <a:p>
            <a:pPr marL="285750" indent="-285750">
              <a:buFont typeface="Arial" pitchFamily="34" charset="0"/>
              <a:buChar char="•"/>
            </a:pPr>
            <a:r>
              <a:rPr lang="en-GB" dirty="0" smtClean="0">
                <a:solidFill>
                  <a:schemeClr val="bg1"/>
                </a:solidFill>
                <a:latin typeface="Comic Sans MS" pitchFamily="66" charset="0"/>
              </a:rPr>
              <a:t>Using the web</a:t>
            </a:r>
          </a:p>
          <a:p>
            <a:pPr marL="285750" indent="-285750">
              <a:buFont typeface="Arial" pitchFamily="34" charset="0"/>
              <a:buChar char="•"/>
            </a:pPr>
            <a:r>
              <a:rPr lang="en-GB" dirty="0" smtClean="0">
                <a:solidFill>
                  <a:schemeClr val="bg1"/>
                </a:solidFill>
                <a:latin typeface="Comic Sans MS" pitchFamily="66" charset="0"/>
              </a:rPr>
              <a:t>Safety on the internet</a:t>
            </a:r>
          </a:p>
          <a:p>
            <a:pPr marL="285750" indent="-285750">
              <a:buFont typeface="Arial" pitchFamily="34" charset="0"/>
              <a:buChar char="•"/>
            </a:pPr>
            <a:r>
              <a:rPr lang="en-GB" dirty="0" smtClean="0">
                <a:solidFill>
                  <a:schemeClr val="bg1"/>
                </a:solidFill>
                <a:latin typeface="Comic Sans MS" pitchFamily="66" charset="0"/>
              </a:rPr>
              <a:t>Plan communication projects</a:t>
            </a:r>
          </a:p>
          <a:p>
            <a:pPr marL="285750" indent="-285750">
              <a:buFont typeface="Arial" pitchFamily="34" charset="0"/>
              <a:buChar char="•"/>
            </a:pPr>
            <a:r>
              <a:rPr lang="en-GB" dirty="0" smtClean="0">
                <a:solidFill>
                  <a:schemeClr val="bg1"/>
                </a:solidFill>
                <a:latin typeface="Comic Sans MS" pitchFamily="66" charset="0"/>
              </a:rPr>
              <a:t>Analysing and automating processes </a:t>
            </a:r>
          </a:p>
        </p:txBody>
      </p:sp>
      <p:sp>
        <p:nvSpPr>
          <p:cNvPr id="9" name="Rounded Rectangle 8"/>
          <p:cNvSpPr/>
          <p:nvPr/>
        </p:nvSpPr>
        <p:spPr>
          <a:xfrm>
            <a:off x="4441371" y="1277643"/>
            <a:ext cx="4288972" cy="1532334"/>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ICT</a:t>
            </a:r>
          </a:p>
          <a:p>
            <a:pPr algn="ctr"/>
            <a:r>
              <a:rPr lang="en-GB" sz="2800" dirty="0" smtClean="0">
                <a:solidFill>
                  <a:schemeClr val="bg1"/>
                </a:solidFill>
                <a:latin typeface="Comic Sans MS" pitchFamily="66" charset="0"/>
              </a:rPr>
              <a:t>(technology focused)</a:t>
            </a:r>
          </a:p>
          <a:p>
            <a:pPr algn="ctr"/>
            <a:r>
              <a:rPr lang="en-GB" sz="2800" dirty="0" smtClean="0">
                <a:solidFill>
                  <a:schemeClr val="bg1"/>
                </a:solidFill>
                <a:latin typeface="Comic Sans MS" pitchFamily="66" charset="0"/>
              </a:rPr>
              <a:t>Dominant</a:t>
            </a:r>
          </a:p>
        </p:txBody>
      </p:sp>
      <p:sp>
        <p:nvSpPr>
          <p:cNvPr id="10" name="Rounded Rectangle 9"/>
          <p:cNvSpPr/>
          <p:nvPr/>
        </p:nvSpPr>
        <p:spPr>
          <a:xfrm>
            <a:off x="326571" y="1241580"/>
            <a:ext cx="3521529" cy="1532334"/>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Computer Science</a:t>
            </a:r>
          </a:p>
          <a:p>
            <a:pPr algn="ctr"/>
            <a:r>
              <a:rPr lang="en-GB" sz="2800" dirty="0" smtClean="0">
                <a:solidFill>
                  <a:schemeClr val="bg1"/>
                </a:solidFill>
                <a:latin typeface="Comic Sans MS" pitchFamily="66" charset="0"/>
              </a:rPr>
              <a:t>(discipline)</a:t>
            </a:r>
          </a:p>
          <a:p>
            <a:pPr algn="ctr"/>
            <a:r>
              <a:rPr lang="en-GB" sz="2800" dirty="0" smtClean="0">
                <a:solidFill>
                  <a:schemeClr val="bg1"/>
                </a:solidFill>
                <a:latin typeface="Comic Sans MS" pitchFamily="66" charset="0"/>
              </a:rPr>
              <a:t>Barely taught</a:t>
            </a:r>
          </a:p>
        </p:txBody>
      </p:sp>
      <p:sp>
        <p:nvSpPr>
          <p:cNvPr id="11" name="Oval 10"/>
          <p:cNvSpPr/>
          <p:nvPr/>
        </p:nvSpPr>
        <p:spPr>
          <a:xfrm>
            <a:off x="4591049" y="5751107"/>
            <a:ext cx="3838575" cy="908864"/>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latin typeface="Comic Sans MS" pitchFamily="66" charset="0"/>
              </a:rPr>
              <a:t>Range of 14+ different KS4 qualifications</a:t>
            </a:r>
          </a:p>
        </p:txBody>
      </p:sp>
      <p:sp>
        <p:nvSpPr>
          <p:cNvPr id="12" name="Oval 11"/>
          <p:cNvSpPr/>
          <p:nvPr/>
        </p:nvSpPr>
        <p:spPr>
          <a:xfrm>
            <a:off x="133351" y="5727712"/>
            <a:ext cx="4181474" cy="822305"/>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smtClean="0">
                <a:solidFill>
                  <a:schemeClr val="bg1"/>
                </a:solidFill>
                <a:latin typeface="Comic Sans MS" pitchFamily="66" charset="0"/>
              </a:rPr>
              <a:t>No KS4 qualification at all (2009) </a:t>
            </a:r>
          </a:p>
        </p:txBody>
      </p:sp>
    </p:spTree>
    <p:extLst>
      <p:ext uri="{BB962C8B-B14F-4D97-AF65-F5344CB8AC3E}">
        <p14:creationId xmlns="" xmlns:p14="http://schemas.microsoft.com/office/powerpoint/2010/main" val="1963896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 messages</a:t>
            </a:r>
            <a:endParaRPr lang="en-GB" dirty="0"/>
          </a:p>
        </p:txBody>
      </p:sp>
      <p:sp>
        <p:nvSpPr>
          <p:cNvPr id="3" name="Content Placeholder 2"/>
          <p:cNvSpPr>
            <a:spLocks noGrp="1"/>
          </p:cNvSpPr>
          <p:nvPr>
            <p:ph idx="1"/>
          </p:nvPr>
        </p:nvSpPr>
        <p:spPr>
          <a:xfrm>
            <a:off x="457200" y="1338936"/>
            <a:ext cx="8229600" cy="5257800"/>
          </a:xfrm>
        </p:spPr>
        <p:txBody>
          <a:bodyPr>
            <a:normAutofit fontScale="85000" lnSpcReduction="10000"/>
          </a:bodyPr>
          <a:lstStyle/>
          <a:p>
            <a:r>
              <a:rPr lang="en-GB" dirty="0" smtClean="0"/>
              <a:t>Computer Science should be </a:t>
            </a:r>
            <a:r>
              <a:rPr lang="en-GB" b="1" dirty="0" smtClean="0">
                <a:solidFill>
                  <a:srgbClr val="FFC000"/>
                </a:solidFill>
              </a:rPr>
              <a:t>recognised in school as a rigorous subject discipline</a:t>
            </a:r>
            <a:r>
              <a:rPr lang="en-GB" dirty="0" smtClean="0"/>
              <a:t>, like physics or history, quite distinct from the (useful) skills of digital literacy.</a:t>
            </a:r>
          </a:p>
          <a:p>
            <a:r>
              <a:rPr lang="en-GB" dirty="0" smtClean="0"/>
              <a:t>Just as every student needs to learn a bit of chemistry, even though few will become chemists, so </a:t>
            </a:r>
            <a:r>
              <a:rPr lang="en-GB" b="1" dirty="0" smtClean="0">
                <a:solidFill>
                  <a:srgbClr val="FFC000"/>
                </a:solidFill>
              </a:rPr>
              <a:t>every student </a:t>
            </a:r>
            <a:r>
              <a:rPr lang="en-GB" dirty="0" smtClean="0"/>
              <a:t>should learn a bit of computer science</a:t>
            </a:r>
            <a:r>
              <a:rPr lang="en-GB" dirty="0" smtClean="0">
                <a:solidFill>
                  <a:srgbClr val="FFC000"/>
                </a:solidFill>
              </a:rPr>
              <a:t> </a:t>
            </a:r>
            <a:r>
              <a:rPr lang="en-GB" dirty="0" smtClean="0"/>
              <a:t>(including some elementary programming) because they live in a digital world.</a:t>
            </a:r>
          </a:p>
          <a:p>
            <a:r>
              <a:rPr lang="en-GB" dirty="0" smtClean="0"/>
              <a:t>From </a:t>
            </a:r>
            <a:r>
              <a:rPr lang="en-GB" b="1" dirty="0" smtClean="0">
                <a:solidFill>
                  <a:srgbClr val="FFC000"/>
                </a:solidFill>
              </a:rPr>
              <a:t>primary school onwards</a:t>
            </a:r>
            <a:r>
              <a:rPr lang="en-GB" dirty="0" smtClean="0">
                <a:solidFill>
                  <a:srgbClr val="FFC000"/>
                </a:solidFill>
              </a:rPr>
              <a:t> </a:t>
            </a:r>
            <a:r>
              <a:rPr lang="en-GB" dirty="0" smtClean="0"/>
              <a:t>(like science).</a:t>
            </a:r>
          </a:p>
          <a:p>
            <a:r>
              <a:rPr lang="en-GB" sz="3500" b="1" dirty="0" smtClean="0"/>
              <a:t>Re-introduce the thrill and excitement of computational thinking and creation.</a:t>
            </a:r>
            <a:endParaRPr lang="en-GB" sz="35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 messages</a:t>
            </a:r>
            <a:endParaRPr lang="en-GB" dirty="0"/>
          </a:p>
        </p:txBody>
      </p:sp>
      <p:sp>
        <p:nvSpPr>
          <p:cNvPr id="3" name="Content Placeholder 2"/>
          <p:cNvSpPr>
            <a:spLocks noGrp="1"/>
          </p:cNvSpPr>
          <p:nvPr>
            <p:ph idx="1"/>
          </p:nvPr>
        </p:nvSpPr>
        <p:spPr>
          <a:xfrm>
            <a:off x="457200" y="1338936"/>
            <a:ext cx="8229600" cy="5257800"/>
          </a:xfrm>
        </p:spPr>
        <p:txBody>
          <a:bodyPr>
            <a:normAutofit fontScale="85000" lnSpcReduction="10000"/>
          </a:bodyPr>
          <a:lstStyle/>
          <a:p>
            <a:r>
              <a:rPr lang="en-GB" dirty="0" smtClean="0"/>
              <a:t>Computer Science should be </a:t>
            </a:r>
            <a:r>
              <a:rPr lang="en-GB" b="1" dirty="0" smtClean="0">
                <a:solidFill>
                  <a:srgbClr val="FFC000"/>
                </a:solidFill>
              </a:rPr>
              <a:t>recognised in school as a rigorous subject discipline</a:t>
            </a:r>
            <a:r>
              <a:rPr lang="en-GB" dirty="0" smtClean="0"/>
              <a:t>, like physics or history, quite distinct from the (useful) skills of digital literacy.</a:t>
            </a:r>
          </a:p>
          <a:p>
            <a:r>
              <a:rPr lang="en-GB" dirty="0" smtClean="0"/>
              <a:t>Just as every student needs to learn a bit of chemistry, even though few will become chemists, so </a:t>
            </a:r>
            <a:r>
              <a:rPr lang="en-GB" b="1" dirty="0" smtClean="0">
                <a:solidFill>
                  <a:srgbClr val="FFC000"/>
                </a:solidFill>
              </a:rPr>
              <a:t>every student </a:t>
            </a:r>
            <a:r>
              <a:rPr lang="en-GB" dirty="0" smtClean="0"/>
              <a:t>should learn a bit of computer science</a:t>
            </a:r>
            <a:r>
              <a:rPr lang="en-GB" dirty="0" smtClean="0">
                <a:solidFill>
                  <a:srgbClr val="FFC000"/>
                </a:solidFill>
              </a:rPr>
              <a:t> </a:t>
            </a:r>
            <a:r>
              <a:rPr lang="en-GB" dirty="0" smtClean="0"/>
              <a:t>(including some elementary programming) because they live in a digital world.</a:t>
            </a:r>
          </a:p>
          <a:p>
            <a:r>
              <a:rPr lang="en-GB" dirty="0" smtClean="0"/>
              <a:t>From </a:t>
            </a:r>
            <a:r>
              <a:rPr lang="en-GB" b="1" dirty="0" smtClean="0">
                <a:solidFill>
                  <a:srgbClr val="FFC000"/>
                </a:solidFill>
              </a:rPr>
              <a:t>primary school onwards</a:t>
            </a:r>
            <a:r>
              <a:rPr lang="en-GB" dirty="0" smtClean="0">
                <a:solidFill>
                  <a:srgbClr val="FFC000"/>
                </a:solidFill>
              </a:rPr>
              <a:t> </a:t>
            </a:r>
            <a:r>
              <a:rPr lang="en-GB" dirty="0" smtClean="0"/>
              <a:t>(like science).</a:t>
            </a:r>
          </a:p>
          <a:p>
            <a:r>
              <a:rPr lang="en-GB" sz="3500" b="1" dirty="0" smtClean="0"/>
              <a:t>Re-introduce the thrill and excitement of computational thinking and creation.</a:t>
            </a:r>
            <a:endParaRPr lang="en-GB" sz="3500" b="1" dirty="0"/>
          </a:p>
        </p:txBody>
      </p:sp>
      <p:sp>
        <p:nvSpPr>
          <p:cNvPr id="4" name="Rounded Rectangle 3"/>
          <p:cNvSpPr/>
          <p:nvPr/>
        </p:nvSpPr>
        <p:spPr>
          <a:xfrm rot="509987">
            <a:off x="2144485" y="2377926"/>
            <a:ext cx="4484915" cy="1940957"/>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600" dirty="0" smtClean="0">
                <a:solidFill>
                  <a:schemeClr val="bg1"/>
                </a:solidFill>
                <a:latin typeface="Comic Sans MS" pitchFamily="66" charset="0"/>
              </a:rPr>
              <a:t>NB Computer Science, not just programming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going on?</a:t>
            </a:r>
            <a:endParaRPr lang="en-GB" dirty="0"/>
          </a:p>
        </p:txBody>
      </p:sp>
      <p:sp>
        <p:nvSpPr>
          <p:cNvPr id="3" name="Content Placeholder 2"/>
          <p:cNvSpPr>
            <a:spLocks noGrp="1"/>
          </p:cNvSpPr>
          <p:nvPr>
            <p:ph idx="1"/>
          </p:nvPr>
        </p:nvSpPr>
        <p:spPr/>
        <p:txBody>
          <a:bodyPr/>
          <a:lstStyle/>
          <a:p>
            <a:r>
              <a:rPr lang="en-GB" dirty="0" smtClean="0"/>
              <a:t>An increasing sense of unease about the way we teach our kids about computing</a:t>
            </a:r>
          </a:p>
          <a:p>
            <a:r>
              <a:rPr lang="en-GB" dirty="0" smtClean="0"/>
              <a:t>2008: let’s fix this. Birth of the Computing at School Working Group.</a:t>
            </a:r>
          </a:p>
          <a:p>
            <a:r>
              <a:rPr lang="en-GB" dirty="0" smtClean="0"/>
              <a:t>2008-11: chug </a:t>
            </a:r>
            <a:r>
              <a:rPr lang="en-GB" dirty="0" err="1" smtClean="0"/>
              <a:t>chug</a:t>
            </a:r>
            <a:r>
              <a:rPr lang="en-GB" dirty="0" smtClean="0"/>
              <a:t> </a:t>
            </a:r>
            <a:r>
              <a:rPr lang="en-GB" dirty="0" err="1" smtClean="0"/>
              <a:t>chug</a:t>
            </a:r>
            <a:endParaRPr lang="en-GB" dirty="0" smtClean="0"/>
          </a:p>
          <a:p>
            <a:pPr>
              <a:buNone/>
            </a:pPr>
            <a:endParaRPr lang="en-GB" dirty="0"/>
          </a:p>
        </p:txBody>
      </p:sp>
      <p:pic>
        <p:nvPicPr>
          <p:cNvPr id="2050" name="Picture 2" descr="http://i49.servimg.com/u/f49/16/09/70/40/the_hu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3900" y="4287620"/>
            <a:ext cx="3540375" cy="23900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41300" y="571500"/>
            <a:ext cx="8661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CAS doing?</a:t>
            </a:r>
            <a:endParaRPr lang="en-GB" dirty="0"/>
          </a:p>
        </p:txBody>
      </p:sp>
      <p:sp>
        <p:nvSpPr>
          <p:cNvPr id="5" name="Rounded Rectangle 4"/>
          <p:cNvSpPr/>
          <p:nvPr/>
        </p:nvSpPr>
        <p:spPr>
          <a:xfrm>
            <a:off x="1545771" y="2928412"/>
            <a:ext cx="5551715" cy="1055608"/>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Computing: a curriculum</a:t>
            </a:r>
            <a:r>
              <a:rPr lang="en-GB" sz="2000" dirty="0" smtClean="0">
                <a:solidFill>
                  <a:schemeClr val="bg1"/>
                </a:solidFill>
                <a:latin typeface="Comic Sans MS" pitchFamily="66" charset="0"/>
              </a:rPr>
              <a:t> </a:t>
            </a:r>
            <a:r>
              <a:rPr lang="en-GB" sz="2800" dirty="0" smtClean="0">
                <a:solidFill>
                  <a:schemeClr val="bg1"/>
                </a:solidFill>
                <a:latin typeface="Comic Sans MS" pitchFamily="66" charset="0"/>
              </a:rPr>
              <a:t>for schools </a:t>
            </a:r>
          </a:p>
        </p:txBody>
      </p:sp>
      <p:sp>
        <p:nvSpPr>
          <p:cNvPr id="6" name="Rounded Rectangle 5"/>
          <p:cNvSpPr/>
          <p:nvPr/>
        </p:nvSpPr>
        <p:spPr>
          <a:xfrm>
            <a:off x="1992086" y="1425060"/>
            <a:ext cx="4615541" cy="578882"/>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Influencing national policy</a:t>
            </a:r>
          </a:p>
        </p:txBody>
      </p:sp>
      <p:sp>
        <p:nvSpPr>
          <p:cNvPr id="7" name="Rounded Rectangle 6"/>
          <p:cNvSpPr/>
          <p:nvPr/>
        </p:nvSpPr>
        <p:spPr>
          <a:xfrm>
            <a:off x="827314" y="4906822"/>
            <a:ext cx="7184572" cy="1191816"/>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chemeClr val="bg1"/>
                </a:solidFill>
                <a:latin typeface="Comic Sans MS" pitchFamily="66" charset="0"/>
              </a:rPr>
              <a:t>Directly support teachers </a:t>
            </a:r>
          </a:p>
          <a:p>
            <a:pPr algn="ctr"/>
            <a:r>
              <a:rPr lang="en-GB" sz="3200" dirty="0" smtClean="0">
                <a:solidFill>
                  <a:schemeClr val="bg1"/>
                </a:solidFill>
                <a:latin typeface="Comic Sans MS" pitchFamily="66" charset="0"/>
              </a:rPr>
              <a:t>“on the ground”</a:t>
            </a:r>
          </a:p>
        </p:txBody>
      </p:sp>
      <p:sp>
        <p:nvSpPr>
          <p:cNvPr id="8" name="Down Arrow 7"/>
          <p:cNvSpPr/>
          <p:nvPr/>
        </p:nvSpPr>
        <p:spPr>
          <a:xfrm>
            <a:off x="4082143" y="4049487"/>
            <a:ext cx="478971" cy="707570"/>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
        <p:nvSpPr>
          <p:cNvPr id="9" name="Down Arrow 8"/>
          <p:cNvSpPr/>
          <p:nvPr/>
        </p:nvSpPr>
        <p:spPr>
          <a:xfrm flipV="1">
            <a:off x="4103916" y="2166256"/>
            <a:ext cx="478971" cy="653142"/>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07767"/>
            <a:ext cx="7184571" cy="3870960"/>
          </a:xfrm>
        </p:spPr>
        <p:txBody>
          <a:bodyPr/>
          <a:lstStyle/>
          <a:p>
            <a:r>
              <a:rPr lang="en-GB" dirty="0" smtClean="0"/>
              <a:t>Need to tell ourselves</a:t>
            </a:r>
          </a:p>
          <a:p>
            <a:r>
              <a:rPr lang="en-GB" dirty="0" smtClean="0"/>
              <a:t>Need to tell our head teachers</a:t>
            </a:r>
          </a:p>
          <a:p>
            <a:r>
              <a:rPr lang="en-GB" dirty="0" smtClean="0"/>
              <a:t>Need to tell </a:t>
            </a:r>
            <a:r>
              <a:rPr lang="en-GB" dirty="0" err="1" smtClean="0"/>
              <a:t>DfE</a:t>
            </a:r>
            <a:endParaRPr lang="en-GB" dirty="0" smtClean="0"/>
          </a:p>
          <a:p>
            <a:r>
              <a:rPr lang="en-GB" dirty="0" smtClean="0"/>
              <a:t>Need to tell ministers</a:t>
            </a:r>
          </a:p>
          <a:p>
            <a:endParaRPr lang="en-GB" dirty="0" smtClean="0"/>
          </a:p>
        </p:txBody>
      </p:sp>
      <p:sp>
        <p:nvSpPr>
          <p:cNvPr id="4" name="Rounded Rectangle 3"/>
          <p:cNvSpPr/>
          <p:nvPr/>
        </p:nvSpPr>
        <p:spPr>
          <a:xfrm>
            <a:off x="348343" y="604177"/>
            <a:ext cx="8186057" cy="1328023"/>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600" dirty="0" smtClean="0">
                <a:solidFill>
                  <a:schemeClr val="bg1"/>
                </a:solidFill>
                <a:latin typeface="Comic Sans MS" pitchFamily="66" charset="0"/>
              </a:rPr>
              <a:t>If we say Computing is a discipline,</a:t>
            </a:r>
          </a:p>
          <a:p>
            <a:pPr algn="ctr"/>
            <a:r>
              <a:rPr lang="en-GB" sz="3600" dirty="0" smtClean="0">
                <a:solidFill>
                  <a:schemeClr val="bg1"/>
                </a:solidFill>
                <a:latin typeface="Comic Sans MS" pitchFamily="66" charset="0"/>
              </a:rPr>
              <a:t>we have to say what it is</a:t>
            </a:r>
          </a:p>
        </p:txBody>
      </p:sp>
      <p:sp>
        <p:nvSpPr>
          <p:cNvPr id="6" name="Rounded Rectangle 5"/>
          <p:cNvSpPr/>
          <p:nvPr/>
        </p:nvSpPr>
        <p:spPr>
          <a:xfrm>
            <a:off x="892629" y="5219720"/>
            <a:ext cx="7151913" cy="1328023"/>
          </a:xfrm>
          <a:prstGeom prst="roundRect">
            <a:avLst/>
          </a:prstGeom>
          <a:solidFill>
            <a:srgbClr val="CCE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dirty="0" smtClean="0">
                <a:solidFill>
                  <a:schemeClr val="bg1"/>
                </a:solidFill>
                <a:latin typeface="Comic Sans MS" pitchFamily="66" charset="0"/>
              </a:rPr>
              <a:t>“Is there a core body of knowledge for Computing that doesn’t change from year to year?”   </a:t>
            </a:r>
            <a:r>
              <a:rPr lang="en-GB" sz="2400" dirty="0" err="1" smtClean="0">
                <a:solidFill>
                  <a:schemeClr val="bg1"/>
                </a:solidFill>
                <a:latin typeface="Comic Sans MS" pitchFamily="66" charset="0"/>
              </a:rPr>
              <a:t>DfE</a:t>
            </a:r>
            <a:r>
              <a:rPr lang="en-GB" sz="2400" dirty="0" smtClean="0">
                <a:solidFill>
                  <a:schemeClr val="bg1"/>
                </a:solidFill>
                <a:latin typeface="Comic Sans MS" pitchFamily="66" charset="0"/>
              </a:rPr>
              <a:t> </a:t>
            </a:r>
            <a:r>
              <a:rPr lang="en-GB" sz="2400" dirty="0" err="1" smtClean="0">
                <a:solidFill>
                  <a:schemeClr val="bg1"/>
                </a:solidFill>
                <a:latin typeface="Comic Sans MS" pitchFamily="66" charset="0"/>
              </a:rPr>
              <a:t>offical</a:t>
            </a:r>
            <a:r>
              <a:rPr lang="en-GB" sz="2400" dirty="0" smtClean="0">
                <a:solidFill>
                  <a:schemeClr val="bg1"/>
                </a:solidFill>
                <a:latin typeface="Comic Sans MS" pitchFamily="66" charset="0"/>
              </a:rPr>
              <a:t>, June 2011</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241300" y="571500"/>
            <a:ext cx="8661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5" name="Picture 3"/>
          <p:cNvPicPr>
            <a:picLocks noChangeAspect="1" noChangeArrowheads="1"/>
          </p:cNvPicPr>
          <p:nvPr/>
        </p:nvPicPr>
        <p:blipFill>
          <a:blip r:embed="rId2" cstate="print"/>
          <a:srcRect l="24110" t="21894" r="19334" b="14370"/>
          <a:stretch>
            <a:fillRect/>
          </a:stretch>
        </p:blipFill>
        <p:spPr bwMode="auto">
          <a:xfrm>
            <a:off x="653142" y="664028"/>
            <a:ext cx="7815943" cy="5811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going on?</a:t>
            </a:r>
            <a:endParaRPr lang="en-GB" dirty="0"/>
          </a:p>
        </p:txBody>
      </p:sp>
      <p:sp>
        <p:nvSpPr>
          <p:cNvPr id="3" name="Content Placeholder 2"/>
          <p:cNvSpPr>
            <a:spLocks noGrp="1"/>
          </p:cNvSpPr>
          <p:nvPr>
            <p:ph idx="1"/>
          </p:nvPr>
        </p:nvSpPr>
        <p:spPr/>
        <p:txBody>
          <a:bodyPr/>
          <a:lstStyle/>
          <a:p>
            <a:r>
              <a:rPr lang="en-GB" dirty="0" smtClean="0"/>
              <a:t>An increasing sense of unease about the way we teach our kids about computing.  Something here is Not </a:t>
            </a:r>
            <a:r>
              <a:rPr lang="en-GB" dirty="0" smtClean="0"/>
              <a:t>Right</a:t>
            </a:r>
            <a:endParaRPr lang="en-GB"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41300" y="571500"/>
            <a:ext cx="8661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4950" y="571500"/>
            <a:ext cx="86741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chitectural,architecture,buildings,Castle of the Mendozas,castles,doors,doorways,Manzanares el Real,photographs,Spain,Spanish,steps,stones,turrets"/>
          <p:cNvPicPr>
            <a:picLocks noChangeAspect="1" noChangeArrowheads="1"/>
          </p:cNvPicPr>
          <p:nvPr/>
        </p:nvPicPr>
        <p:blipFill>
          <a:blip r:embed="rId2" cstate="print"/>
          <a:srcRect t="17407" b="18242"/>
          <a:stretch>
            <a:fillRect/>
          </a:stretch>
        </p:blipFill>
        <p:spPr bwMode="auto">
          <a:xfrm>
            <a:off x="497335" y="1055913"/>
            <a:ext cx="8018177" cy="515983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2012: </a:t>
            </a:r>
            <a:r>
              <a:rPr lang="en-GB" dirty="0" err="1" smtClean="0"/>
              <a:t>blam</a:t>
            </a:r>
            <a:r>
              <a:rPr lang="en-GB" dirty="0" smtClean="0"/>
              <a:t>!</a:t>
            </a:r>
            <a:endParaRPr lang="en-GB" dirty="0"/>
          </a:p>
        </p:txBody>
      </p:sp>
      <p:pic>
        <p:nvPicPr>
          <p:cNvPr id="1026" name="Picture 2" descr="http://content7.flixster.com/question/38/77/85/3877857_std.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326" t="22638" r="12927" b="21628"/>
          <a:stretch/>
        </p:blipFill>
        <p:spPr bwMode="auto">
          <a:xfrm>
            <a:off x="511728" y="1593910"/>
            <a:ext cx="7995431" cy="44713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2556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January 2012: breakthrough</a:t>
            </a:r>
            <a:endParaRPr lang="en-GB" dirty="0"/>
          </a:p>
        </p:txBody>
      </p:sp>
      <p:sp>
        <p:nvSpPr>
          <p:cNvPr id="4" name="Rounded Rectangle 3"/>
          <p:cNvSpPr/>
          <p:nvPr/>
        </p:nvSpPr>
        <p:spPr>
          <a:xfrm>
            <a:off x="260059" y="1229025"/>
            <a:ext cx="8607103" cy="5380196"/>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spcAft>
                <a:spcPts val="600"/>
              </a:spcAft>
            </a:pPr>
            <a:r>
              <a:rPr lang="en-GB" sz="2000" b="1" i="1" dirty="0" smtClean="0">
                <a:solidFill>
                  <a:schemeClr val="bg1"/>
                </a:solidFill>
                <a:latin typeface="+mj-lt"/>
              </a:rPr>
              <a:t>We’re encouraging rigorous Computer Science courses</a:t>
            </a:r>
            <a:endParaRPr lang="en-GB" sz="2000" dirty="0" smtClean="0">
              <a:solidFill>
                <a:schemeClr val="bg1"/>
              </a:solidFill>
              <a:latin typeface="+mj-lt"/>
            </a:endParaRPr>
          </a:p>
          <a:p>
            <a:pPr>
              <a:spcBef>
                <a:spcPts val="600"/>
              </a:spcBef>
              <a:spcAft>
                <a:spcPts val="600"/>
              </a:spcAft>
            </a:pPr>
            <a:r>
              <a:rPr lang="en-GB" sz="2000" i="1" dirty="0" smtClean="0">
                <a:solidFill>
                  <a:schemeClr val="bg1"/>
                </a:solidFill>
                <a:latin typeface="+mj-lt"/>
              </a:rPr>
              <a:t>The new Computer Science courses will reflect what you all know: that Computer Science is a rigorous, fascinating and intellectually challenging subject. Computer Science requires a thorough grounding in logic and set theory, and is merging with other scientific fields into new hybrid research subjects like computational biology.</a:t>
            </a:r>
            <a:endParaRPr lang="en-GB" sz="2000" dirty="0" smtClean="0">
              <a:solidFill>
                <a:schemeClr val="bg1"/>
              </a:solidFill>
              <a:latin typeface="+mj-lt"/>
            </a:endParaRPr>
          </a:p>
          <a:p>
            <a:pPr>
              <a:spcBef>
                <a:spcPts val="600"/>
              </a:spcBef>
              <a:spcAft>
                <a:spcPts val="600"/>
              </a:spcAft>
            </a:pPr>
            <a:r>
              <a:rPr lang="en-GB" sz="2000" i="1" dirty="0" smtClean="0">
                <a:solidFill>
                  <a:schemeClr val="bg1"/>
                </a:solidFill>
                <a:latin typeface="+mj-lt"/>
              </a:rPr>
              <a:t>Although individual technologies change day by day, they are underpinned by foundational concepts and principles that have endured for decades. </a:t>
            </a:r>
            <a:r>
              <a:rPr lang="en-GB" sz="2000" b="1" i="1" dirty="0" smtClean="0">
                <a:solidFill>
                  <a:srgbClr val="FF0000"/>
                </a:solidFill>
                <a:latin typeface="+mj-lt"/>
              </a:rPr>
              <a:t>Long after today’s pupils leave school and enter the workplace – long after the technologies they used at school are obsolete – the principles learnt in Computer Science will still hold true</a:t>
            </a:r>
            <a:r>
              <a:rPr lang="en-GB" sz="2000" i="1" dirty="0" smtClean="0">
                <a:solidFill>
                  <a:schemeClr val="bg1"/>
                </a:solidFill>
                <a:latin typeface="+mj-lt"/>
              </a:rPr>
              <a:t>.” </a:t>
            </a:r>
            <a:endParaRPr lang="en-GB" sz="2000" i="1" dirty="0">
              <a:solidFill>
                <a:schemeClr val="bg1"/>
              </a:solidFill>
              <a:latin typeface="+mj-lt"/>
            </a:endParaRPr>
          </a:p>
          <a:p>
            <a:pPr algn="r">
              <a:spcBef>
                <a:spcPts val="600"/>
              </a:spcBef>
              <a:spcAft>
                <a:spcPts val="600"/>
              </a:spcAft>
            </a:pPr>
            <a:r>
              <a:rPr lang="en-GB" sz="2000" b="1" dirty="0" smtClean="0">
                <a:solidFill>
                  <a:schemeClr val="bg1"/>
                </a:solidFill>
                <a:latin typeface="+mj-lt"/>
              </a:rPr>
              <a:t>Michael Gove, Jan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profile reports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Feb 2011: The Livingstone/Hope report</a:t>
            </a:r>
          </a:p>
          <a:p>
            <a:pPr lvl="1"/>
            <a:r>
              <a:rPr lang="en-GB" dirty="0" smtClean="0"/>
              <a:t>Bring computer science into the National Curriculum as an essential discipline</a:t>
            </a:r>
          </a:p>
          <a:p>
            <a:r>
              <a:rPr lang="en-GB" dirty="0" smtClean="0"/>
              <a:t>2011: </a:t>
            </a:r>
            <a:r>
              <a:rPr lang="en-GB" dirty="0" err="1" smtClean="0"/>
              <a:t>Ofsted</a:t>
            </a:r>
            <a:r>
              <a:rPr lang="en-GB" dirty="0" smtClean="0"/>
              <a:t> report on ICT</a:t>
            </a:r>
          </a:p>
          <a:p>
            <a:r>
              <a:rPr lang="en-GB" dirty="0" smtClean="0"/>
              <a:t>Jan 2012: Royal Society Computing in Schools Report</a:t>
            </a:r>
          </a:p>
          <a:p>
            <a:pPr lvl="1"/>
            <a:r>
              <a:rPr lang="en-GB" dirty="0" smtClean="0"/>
              <a:t>The current delivery of Computing education in many UK schools is highly unsatisfactory</a:t>
            </a:r>
          </a:p>
          <a:p>
            <a:pPr lvl="1"/>
            <a:r>
              <a:rPr lang="en-GB" dirty="0" smtClean="0"/>
              <a:t>Computer Science is a rigorous academic discipline and needs to be recognised as such in schools </a:t>
            </a:r>
          </a:p>
          <a:p>
            <a:pPr lvl="1"/>
            <a:r>
              <a:rPr lang="en-GB" dirty="0" smtClean="0"/>
              <a:t>Every child should have the opportunity to learn Computing at school</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a:t>
            </a:r>
            <a:endParaRPr lang="en-GB" dirty="0"/>
          </a:p>
        </p:txBody>
      </p:sp>
      <p:graphicFrame>
        <p:nvGraphicFramePr>
          <p:cNvPr id="6" name="Table 5"/>
          <p:cNvGraphicFramePr>
            <a:graphicFrameLocks noGrp="1"/>
          </p:cNvGraphicFramePr>
          <p:nvPr/>
        </p:nvGraphicFramePr>
        <p:xfrm>
          <a:off x="674914" y="1571171"/>
          <a:ext cx="7554687" cy="3336383"/>
        </p:xfrm>
        <a:graphic>
          <a:graphicData uri="http://schemas.openxmlformats.org/drawingml/2006/table">
            <a:tbl>
              <a:tblPr firstRow="1" bandRow="1">
                <a:tableStyleId>{306799F8-075E-4A3A-A7F6-7FBC6576F1A4}</a:tableStyleId>
              </a:tblPr>
              <a:tblGrid>
                <a:gridCol w="2518229"/>
                <a:gridCol w="2518229"/>
                <a:gridCol w="2518229"/>
              </a:tblGrid>
              <a:tr h="834572">
                <a:tc>
                  <a:txBody>
                    <a:bodyPr/>
                    <a:lstStyle/>
                    <a:p>
                      <a:endParaRPr lang="en-GB" sz="2400" dirty="0">
                        <a:solidFill>
                          <a:schemeClr val="bg1"/>
                        </a:solidFill>
                        <a:latin typeface="Comic Sans MS" pitchFamily="66" charset="0"/>
                      </a:endParaRPr>
                    </a:p>
                  </a:txBody>
                  <a:tcPr/>
                </a:tc>
                <a:tc>
                  <a:txBody>
                    <a:bodyPr/>
                    <a:lstStyle/>
                    <a:p>
                      <a:r>
                        <a:rPr lang="en-GB" sz="2400" dirty="0" smtClean="0">
                          <a:solidFill>
                            <a:schemeClr val="bg1"/>
                          </a:solidFill>
                          <a:latin typeface="Comic Sans MS" pitchFamily="66" charset="0"/>
                        </a:rPr>
                        <a:t>Awarding bodies</a:t>
                      </a:r>
                      <a:endParaRPr lang="en-GB" sz="2400" dirty="0">
                        <a:solidFill>
                          <a:schemeClr val="bg1"/>
                        </a:solidFill>
                        <a:latin typeface="Comic Sans MS" pitchFamily="66" charset="0"/>
                      </a:endParaRPr>
                    </a:p>
                  </a:txBody>
                  <a:tcPr/>
                </a:tc>
                <a:tc>
                  <a:txBody>
                    <a:bodyPr/>
                    <a:lstStyle/>
                    <a:p>
                      <a:r>
                        <a:rPr lang="en-GB" dirty="0" smtClean="0">
                          <a:solidFill>
                            <a:schemeClr val="bg1"/>
                          </a:solidFill>
                          <a:latin typeface="Comic Sans MS" pitchFamily="66" charset="0"/>
                        </a:rPr>
                        <a:t>Number</a:t>
                      </a:r>
                      <a:r>
                        <a:rPr lang="en-GB" baseline="0" dirty="0" smtClean="0">
                          <a:solidFill>
                            <a:schemeClr val="bg1"/>
                          </a:solidFill>
                          <a:latin typeface="Comic Sans MS" pitchFamily="66" charset="0"/>
                        </a:rPr>
                        <a:t> of GCSEs in Computer Science</a:t>
                      </a:r>
                      <a:endParaRPr lang="en-GB" dirty="0">
                        <a:solidFill>
                          <a:schemeClr val="bg1"/>
                        </a:solidFill>
                        <a:latin typeface="Comic Sans MS" pitchFamily="66" charset="0"/>
                      </a:endParaRPr>
                    </a:p>
                  </a:txBody>
                  <a:tcPr/>
                </a:tc>
              </a:tr>
              <a:tr h="559617">
                <a:tc>
                  <a:txBody>
                    <a:bodyPr/>
                    <a:lstStyle/>
                    <a:p>
                      <a:r>
                        <a:rPr lang="en-GB" sz="2400" dirty="0" smtClean="0">
                          <a:solidFill>
                            <a:schemeClr val="bg1"/>
                          </a:solidFill>
                          <a:latin typeface="Comic Sans MS" pitchFamily="66" charset="0"/>
                        </a:rPr>
                        <a:t>Sept 2009</a:t>
                      </a:r>
                      <a:endParaRPr lang="en-GB" sz="2400" dirty="0">
                        <a:solidFill>
                          <a:schemeClr val="bg1"/>
                        </a:solidFill>
                        <a:latin typeface="Comic Sans MS" pitchFamily="66" charset="0"/>
                      </a:endParaRPr>
                    </a:p>
                  </a:txBody>
                  <a:tcPr/>
                </a:tc>
                <a:tc>
                  <a:txBody>
                    <a:bodyPr/>
                    <a:lstStyle/>
                    <a:p>
                      <a:endParaRPr lang="en-GB" sz="2400" dirty="0">
                        <a:solidFill>
                          <a:schemeClr val="bg1"/>
                        </a:solidFill>
                        <a:latin typeface="Comic Sans MS" pitchFamily="66" charset="0"/>
                      </a:endParaRPr>
                    </a:p>
                  </a:txBody>
                  <a:tcPr/>
                </a:tc>
                <a:tc>
                  <a:txBody>
                    <a:bodyPr/>
                    <a:lstStyle/>
                    <a:p>
                      <a:pPr algn="ctr"/>
                      <a:r>
                        <a:rPr lang="en-GB" sz="2800" dirty="0" smtClean="0">
                          <a:solidFill>
                            <a:schemeClr val="bg1"/>
                          </a:solidFill>
                          <a:latin typeface="Comic Sans MS" pitchFamily="66" charset="0"/>
                        </a:rPr>
                        <a:t>0</a:t>
                      </a:r>
                      <a:endParaRPr lang="en-GB" sz="2800" dirty="0">
                        <a:solidFill>
                          <a:schemeClr val="bg1"/>
                        </a:solidFill>
                        <a:latin typeface="Comic Sans MS" pitchFamily="66" charset="0"/>
                      </a:endParaRPr>
                    </a:p>
                  </a:txBody>
                  <a:tcPr/>
                </a:tc>
              </a:tr>
              <a:tr h="559617">
                <a:tc>
                  <a:txBody>
                    <a:bodyPr/>
                    <a:lstStyle/>
                    <a:p>
                      <a:r>
                        <a:rPr lang="en-GB" sz="2400" dirty="0" smtClean="0">
                          <a:solidFill>
                            <a:schemeClr val="bg1"/>
                          </a:solidFill>
                          <a:latin typeface="Comic Sans MS" pitchFamily="66" charset="0"/>
                        </a:rPr>
                        <a:t>Sept 2010</a:t>
                      </a:r>
                      <a:endParaRPr lang="en-GB" sz="2400" dirty="0">
                        <a:solidFill>
                          <a:schemeClr val="bg1"/>
                        </a:solidFill>
                        <a:latin typeface="Comic Sans MS" pitchFamily="66" charset="0"/>
                      </a:endParaRPr>
                    </a:p>
                  </a:txBody>
                  <a:tcPr/>
                </a:tc>
                <a:tc>
                  <a:txBody>
                    <a:bodyPr/>
                    <a:lstStyle/>
                    <a:p>
                      <a:r>
                        <a:rPr lang="en-GB" sz="2400" dirty="0" smtClean="0">
                          <a:solidFill>
                            <a:schemeClr val="bg1"/>
                          </a:solidFill>
                          <a:latin typeface="Comic Sans MS" pitchFamily="66" charset="0"/>
                        </a:rPr>
                        <a:t>OCR</a:t>
                      </a:r>
                      <a:endParaRPr lang="en-GB" sz="2400" dirty="0">
                        <a:solidFill>
                          <a:schemeClr val="bg1"/>
                        </a:solidFill>
                        <a:latin typeface="Comic Sans MS" pitchFamily="66" charset="0"/>
                      </a:endParaRPr>
                    </a:p>
                  </a:txBody>
                  <a:tcPr/>
                </a:tc>
                <a:tc>
                  <a:txBody>
                    <a:bodyPr/>
                    <a:lstStyle/>
                    <a:p>
                      <a:pPr algn="ctr"/>
                      <a:r>
                        <a:rPr lang="en-GB" sz="2800" dirty="0" smtClean="0">
                          <a:solidFill>
                            <a:schemeClr val="bg1"/>
                          </a:solidFill>
                          <a:latin typeface="Comic Sans MS" pitchFamily="66" charset="0"/>
                        </a:rPr>
                        <a:t>1</a:t>
                      </a:r>
                      <a:endParaRPr lang="en-GB" sz="2800" dirty="0">
                        <a:solidFill>
                          <a:schemeClr val="bg1"/>
                        </a:solidFill>
                        <a:latin typeface="Comic Sans MS" pitchFamily="66" charset="0"/>
                      </a:endParaRPr>
                    </a:p>
                  </a:txBody>
                  <a:tcPr/>
                </a:tc>
              </a:tr>
              <a:tr h="521567">
                <a:tc>
                  <a:txBody>
                    <a:bodyPr/>
                    <a:lstStyle/>
                    <a:p>
                      <a:r>
                        <a:rPr lang="en-GB" sz="2400" dirty="0" smtClean="0">
                          <a:solidFill>
                            <a:schemeClr val="bg1"/>
                          </a:solidFill>
                          <a:latin typeface="Comic Sans MS" pitchFamily="66" charset="0"/>
                        </a:rPr>
                        <a:t>Sept 2012</a:t>
                      </a:r>
                      <a:endParaRPr lang="en-GB" sz="2400" dirty="0">
                        <a:solidFill>
                          <a:schemeClr val="bg1"/>
                        </a:solidFill>
                        <a:latin typeface="Comic Sans MS" pitchFamily="66" charset="0"/>
                      </a:endParaRPr>
                    </a:p>
                  </a:txBody>
                  <a:tcPr/>
                </a:tc>
                <a:tc>
                  <a:txBody>
                    <a:bodyPr/>
                    <a:lstStyle/>
                    <a:p>
                      <a:r>
                        <a:rPr lang="en-GB" sz="2400" dirty="0" smtClean="0">
                          <a:solidFill>
                            <a:schemeClr val="bg1"/>
                          </a:solidFill>
                          <a:latin typeface="Comic Sans MS" pitchFamily="66" charset="0"/>
                        </a:rPr>
                        <a:t>AQA, </a:t>
                      </a:r>
                      <a:r>
                        <a:rPr lang="en-GB" sz="2400" dirty="0" err="1" smtClean="0">
                          <a:solidFill>
                            <a:schemeClr val="bg1"/>
                          </a:solidFill>
                          <a:latin typeface="Comic Sans MS" pitchFamily="66" charset="0"/>
                        </a:rPr>
                        <a:t>Edexcel</a:t>
                      </a:r>
                      <a:r>
                        <a:rPr lang="en-GB" sz="2400" dirty="0" smtClean="0">
                          <a:solidFill>
                            <a:schemeClr val="bg1"/>
                          </a:solidFill>
                          <a:latin typeface="Comic Sans MS" pitchFamily="66" charset="0"/>
                        </a:rPr>
                        <a:t>,</a:t>
                      </a:r>
                      <a:r>
                        <a:rPr lang="en-GB" sz="2400" baseline="0" dirty="0" smtClean="0">
                          <a:solidFill>
                            <a:schemeClr val="bg1"/>
                          </a:solidFill>
                          <a:latin typeface="Comic Sans MS" pitchFamily="66" charset="0"/>
                        </a:rPr>
                        <a:t> WJEC</a:t>
                      </a:r>
                      <a:endParaRPr lang="en-GB" sz="2400" dirty="0">
                        <a:solidFill>
                          <a:schemeClr val="bg1"/>
                        </a:solidFill>
                        <a:latin typeface="Comic Sans MS" pitchFamily="66" charset="0"/>
                      </a:endParaRPr>
                    </a:p>
                  </a:txBody>
                  <a:tcPr/>
                </a:tc>
                <a:tc>
                  <a:txBody>
                    <a:bodyPr/>
                    <a:lstStyle/>
                    <a:p>
                      <a:pPr algn="ctr"/>
                      <a:r>
                        <a:rPr lang="en-GB" sz="2800" dirty="0" smtClean="0">
                          <a:solidFill>
                            <a:schemeClr val="bg1"/>
                          </a:solidFill>
                          <a:latin typeface="Comic Sans MS" pitchFamily="66" charset="0"/>
                        </a:rPr>
                        <a:t>4</a:t>
                      </a:r>
                      <a:endParaRPr lang="en-GB" sz="2800" dirty="0">
                        <a:solidFill>
                          <a:schemeClr val="bg1"/>
                        </a:solidFill>
                        <a:latin typeface="Comic Sans MS" pitchFamily="66" charset="0"/>
                      </a:endParaRPr>
                    </a:p>
                  </a:txBody>
                  <a:tcPr/>
                </a:tc>
              </a:tr>
              <a:tr h="559617">
                <a:tc>
                  <a:txBody>
                    <a:bodyPr/>
                    <a:lstStyle/>
                    <a:p>
                      <a:r>
                        <a:rPr lang="en-GB" sz="2400" dirty="0" smtClean="0">
                          <a:solidFill>
                            <a:schemeClr val="bg1"/>
                          </a:solidFill>
                          <a:latin typeface="Comic Sans MS" pitchFamily="66" charset="0"/>
                        </a:rPr>
                        <a:t>Sept</a:t>
                      </a:r>
                      <a:r>
                        <a:rPr lang="en-GB" sz="2400" baseline="0" dirty="0" smtClean="0">
                          <a:solidFill>
                            <a:schemeClr val="bg1"/>
                          </a:solidFill>
                          <a:latin typeface="Comic Sans MS" pitchFamily="66" charset="0"/>
                        </a:rPr>
                        <a:t> 2013</a:t>
                      </a:r>
                      <a:endParaRPr lang="en-GB" sz="2400" dirty="0">
                        <a:solidFill>
                          <a:schemeClr val="bg1"/>
                        </a:solidFill>
                        <a:latin typeface="Comic Sans MS" pitchFamily="66" charset="0"/>
                      </a:endParaRPr>
                    </a:p>
                  </a:txBody>
                  <a:tcPr/>
                </a:tc>
                <a:tc>
                  <a:txBody>
                    <a:bodyPr/>
                    <a:lstStyle/>
                    <a:p>
                      <a:r>
                        <a:rPr lang="en-GB" sz="2400" dirty="0" smtClean="0">
                          <a:solidFill>
                            <a:schemeClr val="bg1"/>
                          </a:solidFill>
                          <a:latin typeface="Comic Sans MS" pitchFamily="66" charset="0"/>
                        </a:rPr>
                        <a:t>CIE</a:t>
                      </a:r>
                      <a:endParaRPr lang="en-GB" sz="2400" dirty="0">
                        <a:solidFill>
                          <a:schemeClr val="bg1"/>
                        </a:solidFill>
                        <a:latin typeface="Comic Sans MS" pitchFamily="66" charset="0"/>
                      </a:endParaRPr>
                    </a:p>
                  </a:txBody>
                  <a:tcPr/>
                </a:tc>
                <a:tc>
                  <a:txBody>
                    <a:bodyPr/>
                    <a:lstStyle/>
                    <a:p>
                      <a:pPr algn="ctr"/>
                      <a:r>
                        <a:rPr lang="en-GB" sz="2800" dirty="0" smtClean="0">
                          <a:solidFill>
                            <a:schemeClr val="bg1"/>
                          </a:solidFill>
                          <a:latin typeface="Comic Sans MS" pitchFamily="66" charset="0"/>
                        </a:rPr>
                        <a:t>5</a:t>
                      </a:r>
                      <a:endParaRPr lang="en-GB" sz="2800" dirty="0">
                        <a:solidFill>
                          <a:schemeClr val="bg1"/>
                        </a:solidFill>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New dirt-cheap </a:t>
            </a:r>
            <a:br>
              <a:rPr lang="en-GB" sz="3600" dirty="0" smtClean="0"/>
            </a:br>
            <a:r>
              <a:rPr lang="en-GB" sz="3600" dirty="0" smtClean="0"/>
              <a:t>hardware platforms</a:t>
            </a:r>
            <a:endParaRPr lang="en-GB" sz="3600" dirty="0"/>
          </a:p>
        </p:txBody>
      </p:sp>
      <p:pic>
        <p:nvPicPr>
          <p:cNvPr id="3" name="Picture 2"/>
          <p:cNvPicPr>
            <a:picLocks noChangeAspect="1" noChangeArrowheads="1"/>
          </p:cNvPicPr>
          <p:nvPr/>
        </p:nvPicPr>
        <p:blipFill>
          <a:blip r:embed="rId2" cstate="print"/>
          <a:srcRect l="6930" t="23453" r="3252" b="13529"/>
          <a:stretch>
            <a:fillRect/>
          </a:stretch>
        </p:blipFill>
        <p:spPr bwMode="auto">
          <a:xfrm rot="21140566">
            <a:off x="604794" y="1676399"/>
            <a:ext cx="7383835" cy="4506686"/>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l="2040" t="15122" r="3303" b="9838"/>
          <a:stretch>
            <a:fillRect/>
          </a:stretch>
        </p:blipFill>
        <p:spPr bwMode="auto">
          <a:xfrm rot="295500">
            <a:off x="990382" y="1747283"/>
            <a:ext cx="6019779" cy="46855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0" descr="WP_000219.jpg"/>
          <p:cNvPicPr>
            <a:picLocks noChangeAspect="1" noChangeArrowheads="1"/>
          </p:cNvPicPr>
          <p:nvPr/>
        </p:nvPicPr>
        <p:blipFill>
          <a:blip r:embed="rId2" cstate="print"/>
          <a:srcRect/>
          <a:stretch>
            <a:fillRect/>
          </a:stretch>
        </p:blipFill>
        <p:spPr bwMode="auto">
          <a:xfrm>
            <a:off x="313613" y="68240"/>
            <a:ext cx="5020670" cy="6690388"/>
          </a:xfrm>
          <a:prstGeom prst="rect">
            <a:avLst/>
          </a:prstGeom>
          <a:noFill/>
          <a:ln w="9525">
            <a:noFill/>
            <a:miter lim="800000"/>
            <a:headEnd/>
            <a:tailEnd/>
          </a:ln>
        </p:spPr>
      </p:pic>
      <p:sp>
        <p:nvSpPr>
          <p:cNvPr id="3" name="Subtitle 2"/>
          <p:cNvSpPr txBox="1">
            <a:spLocks/>
          </p:cNvSpPr>
          <p:nvPr/>
        </p:nvSpPr>
        <p:spPr>
          <a:xfrm>
            <a:off x="5369094" y="2140605"/>
            <a:ext cx="3774906" cy="3073651"/>
          </a:xfrm>
          <a:prstGeom prst="rect">
            <a:avLst/>
          </a:prstGeom>
        </p:spPr>
        <p:txBody>
          <a:bodyPr>
            <a:normAutofit fontScale="92500" lnSpcReduction="2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n-ea"/>
                <a:cs typeface="+mn-cs"/>
              </a:rPr>
              <a:t>Amazing</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lang="en-GB" sz="4000" dirty="0" smtClean="0">
                <a:latin typeface="Comic Sans MS" pitchFamily="66" charset="0"/>
              </a:rPr>
              <a:t>media coverage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GB" sz="40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GB" sz="40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e.g</a:t>
            </a: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n-ea"/>
                <a:cs typeface="+mn-cs"/>
              </a:rPr>
              <a:t>  Observer</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lang="en-GB" sz="4000" dirty="0" smtClean="0">
                <a:latin typeface="Comic Sans MS" pitchFamily="66" charset="0"/>
              </a:rPr>
              <a:t>1 April 2012</a:t>
            </a:r>
            <a:endParaRPr kumimoji="0" lang="en-GB" sz="40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GB" sz="40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P_000223.jpg"/>
          <p:cNvPicPr>
            <a:picLocks noChangeAspect="1" noChangeArrowheads="1"/>
          </p:cNvPicPr>
          <p:nvPr/>
        </p:nvPicPr>
        <p:blipFill>
          <a:blip r:embed="rId2" cstate="print"/>
          <a:srcRect/>
          <a:stretch>
            <a:fillRect/>
          </a:stretch>
        </p:blipFill>
        <p:spPr bwMode="auto">
          <a:xfrm>
            <a:off x="463739" y="286603"/>
            <a:ext cx="831532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409" y="1426028"/>
            <a:ext cx="8286243" cy="3785652"/>
          </a:xfrm>
          <a:prstGeom prst="rect">
            <a:avLst/>
          </a:prstGeom>
          <a:noFill/>
        </p:spPr>
        <p:txBody>
          <a:bodyPr wrap="none" rtlCol="0">
            <a:spAutoFit/>
          </a:bodyPr>
          <a:lstStyle/>
          <a:p>
            <a:pPr algn="ctr"/>
            <a:r>
              <a:rPr lang="en-GB" sz="8000" dirty="0" smtClean="0">
                <a:latin typeface="Comic Sans MS" pitchFamily="66" charset="0"/>
              </a:rPr>
              <a:t>Information and </a:t>
            </a:r>
          </a:p>
          <a:p>
            <a:pPr algn="ctr"/>
            <a:r>
              <a:rPr lang="en-GB" sz="8000" dirty="0" smtClean="0">
                <a:latin typeface="Comic Sans MS" pitchFamily="66" charset="0"/>
              </a:rPr>
              <a:t>Communication </a:t>
            </a:r>
          </a:p>
          <a:p>
            <a:pPr algn="ctr"/>
            <a:r>
              <a:rPr lang="en-GB" sz="8000" dirty="0" smtClean="0">
                <a:latin typeface="Comic Sans MS" pitchFamily="66" charset="0"/>
              </a:rPr>
              <a:t>Technology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9279" t="13810" r="16443" b="6000"/>
          <a:stretch>
            <a:fillRect/>
          </a:stretch>
        </p:blipFill>
        <p:spPr bwMode="auto">
          <a:xfrm>
            <a:off x="304800" y="370113"/>
            <a:ext cx="8358911" cy="595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a:t>
            </a:r>
            <a:endParaRPr lang="en-GB" dirty="0"/>
          </a:p>
        </p:txBody>
      </p:sp>
      <p:sp>
        <p:nvSpPr>
          <p:cNvPr id="3" name="Content Placeholder 2"/>
          <p:cNvSpPr>
            <a:spLocks noGrp="1"/>
          </p:cNvSpPr>
          <p:nvPr>
            <p:ph idx="1"/>
          </p:nvPr>
        </p:nvSpPr>
        <p:spPr>
          <a:xfrm>
            <a:off x="447675" y="1438275"/>
            <a:ext cx="8229600" cy="5010150"/>
          </a:xfrm>
        </p:spPr>
        <p:txBody>
          <a:bodyPr>
            <a:normAutofit/>
          </a:bodyPr>
          <a:lstStyle/>
          <a:p>
            <a:r>
              <a:rPr lang="en-GB" dirty="0" smtClean="0"/>
              <a:t>June 2012: Secretary of State Gove withdraws the National Curriculum for ICT (although ICT will remain compulsory).  Schools are now free to teach whatever they want under that title.</a:t>
            </a:r>
          </a:p>
          <a:p>
            <a:r>
              <a:rPr lang="en-GB" dirty="0" smtClean="0"/>
              <a:t>Sept 2012: SLPJ asked to chair group to write the new National Curriculum for ICT</a:t>
            </a:r>
          </a:p>
          <a:p>
            <a:pPr lvl="1"/>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Bottom line</a:t>
            </a:r>
            <a:endParaRPr lang="en-GB" dirty="0"/>
          </a:p>
        </p:txBody>
      </p:sp>
      <p:sp>
        <p:nvSpPr>
          <p:cNvPr id="3" name="Content Placeholder 2"/>
          <p:cNvSpPr>
            <a:spLocks noGrp="1"/>
          </p:cNvSpPr>
          <p:nvPr>
            <p:ph idx="1"/>
          </p:nvPr>
        </p:nvSpPr>
        <p:spPr/>
        <p:txBody>
          <a:bodyPr>
            <a:normAutofit lnSpcReduction="10000"/>
          </a:bodyPr>
          <a:lstStyle/>
          <a:p>
            <a:r>
              <a:rPr lang="en-GB" dirty="0" smtClean="0"/>
              <a:t>Situation unrecognisable compared to 12 months ago.  The ice has melted.  Everything is in flux.  </a:t>
            </a:r>
          </a:p>
          <a:p>
            <a:r>
              <a:rPr lang="en-GB" b="1" dirty="0" smtClean="0">
                <a:solidFill>
                  <a:srgbClr val="FFC000"/>
                </a:solidFill>
              </a:rPr>
              <a:t>The </a:t>
            </a:r>
            <a:r>
              <a:rPr lang="en-GB" b="1" dirty="0" err="1" smtClean="0">
                <a:solidFill>
                  <a:srgbClr val="FFC000"/>
                </a:solidFill>
              </a:rPr>
              <a:t>DfE</a:t>
            </a:r>
            <a:r>
              <a:rPr lang="en-GB" b="1" dirty="0" smtClean="0">
                <a:solidFill>
                  <a:srgbClr val="FFC000"/>
                </a:solidFill>
              </a:rPr>
              <a:t> is treating ICT/CS as a guinea pig.  They are consciously “standing back” to allow “the community” to sort it out.</a:t>
            </a:r>
          </a:p>
          <a:p>
            <a:r>
              <a:rPr lang="en-GB" dirty="0" smtClean="0"/>
              <a:t>Internally, </a:t>
            </a:r>
            <a:r>
              <a:rPr lang="en-GB" dirty="0" err="1" smtClean="0"/>
              <a:t>DfE</a:t>
            </a:r>
            <a:r>
              <a:rPr lang="en-GB" dirty="0" smtClean="0"/>
              <a:t> now takes it as given that CS is a rigorous subject that should be taught at school</a:t>
            </a:r>
          </a:p>
          <a:p>
            <a:r>
              <a:rPr lang="en-GB" dirty="0" smtClean="0"/>
              <a:t>Opportunity – and danger.</a:t>
            </a:r>
          </a:p>
          <a:p>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69586" y="1517306"/>
            <a:ext cx="2862943" cy="112371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6000" dirty="0" smtClean="0">
                <a:solidFill>
                  <a:schemeClr val="bg1"/>
                </a:solidFill>
                <a:latin typeface="Comic Sans MS" pitchFamily="66" charset="0"/>
              </a:rPr>
              <a:t>Battle</a:t>
            </a:r>
          </a:p>
        </p:txBody>
      </p:sp>
      <p:pic>
        <p:nvPicPr>
          <p:cNvPr id="38922" name="Picture 10" descr="emoticons,emotions,expressions,happy,smiley faces,symbols"/>
          <p:cNvPicPr>
            <a:picLocks noChangeAspect="1" noChangeArrowheads="1"/>
          </p:cNvPicPr>
          <p:nvPr/>
        </p:nvPicPr>
        <p:blipFill>
          <a:blip r:embed="rId2" cstate="print"/>
          <a:srcRect/>
          <a:stretch>
            <a:fillRect/>
          </a:stretch>
        </p:blipFill>
        <p:spPr bwMode="auto">
          <a:xfrm>
            <a:off x="4836448" y="1039576"/>
            <a:ext cx="2073728" cy="2073728"/>
          </a:xfrm>
          <a:prstGeom prst="rect">
            <a:avLst/>
          </a:prstGeom>
          <a:noFill/>
        </p:spPr>
      </p:pic>
      <p:sp>
        <p:nvSpPr>
          <p:cNvPr id="10" name="Rounded Rectangle 9"/>
          <p:cNvSpPr/>
          <p:nvPr/>
        </p:nvSpPr>
        <p:spPr>
          <a:xfrm>
            <a:off x="1436927" y="4445564"/>
            <a:ext cx="2862943" cy="112371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6000" dirty="0" smtClean="0">
                <a:solidFill>
                  <a:schemeClr val="bg1"/>
                </a:solidFill>
                <a:latin typeface="Comic Sans MS" pitchFamily="66" charset="0"/>
              </a:rPr>
              <a:t>War</a:t>
            </a:r>
          </a:p>
        </p:txBody>
      </p:sp>
      <p:pic>
        <p:nvPicPr>
          <p:cNvPr id="38924" name="Picture 12" descr="http://www.dreamstime.com/hard-work-ahead-thumb636846.jpg"/>
          <p:cNvPicPr>
            <a:picLocks noChangeAspect="1" noChangeArrowheads="1"/>
          </p:cNvPicPr>
          <p:nvPr/>
        </p:nvPicPr>
        <p:blipFill>
          <a:blip r:embed="rId3" cstate="print"/>
          <a:srcRect/>
          <a:stretch>
            <a:fillRect/>
          </a:stretch>
        </p:blipFill>
        <p:spPr bwMode="auto">
          <a:xfrm>
            <a:off x="4967076" y="4098008"/>
            <a:ext cx="2043338" cy="203312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training teachers</a:t>
            </a:r>
            <a:endParaRPr lang="en-GB" dirty="0"/>
          </a:p>
        </p:txBody>
      </p:sp>
      <p:sp>
        <p:nvSpPr>
          <p:cNvPr id="3" name="Content Placeholder 2"/>
          <p:cNvSpPr>
            <a:spLocks noGrp="1"/>
          </p:cNvSpPr>
          <p:nvPr>
            <p:ph idx="1"/>
          </p:nvPr>
        </p:nvSpPr>
        <p:spPr>
          <a:xfrm>
            <a:off x="478972" y="1393372"/>
            <a:ext cx="8229600" cy="4800600"/>
          </a:xfrm>
        </p:spPr>
        <p:txBody>
          <a:bodyPr>
            <a:normAutofit/>
          </a:bodyPr>
          <a:lstStyle/>
          <a:p>
            <a:r>
              <a:rPr lang="en-GB" b="1" dirty="0" smtClean="0">
                <a:solidFill>
                  <a:srgbClr val="FFC000"/>
                </a:solidFill>
              </a:rPr>
              <a:t>Short-medium term: </a:t>
            </a:r>
            <a:r>
              <a:rPr lang="en-GB" dirty="0" smtClean="0"/>
              <a:t>existing ICT teachers are under-qualified; but many are eager to learn.  Major CPD programme is required.</a:t>
            </a:r>
          </a:p>
          <a:p>
            <a:r>
              <a:rPr lang="en-GB" b="1" dirty="0" smtClean="0">
                <a:solidFill>
                  <a:srgbClr val="FFC000"/>
                </a:solidFill>
              </a:rPr>
              <a:t>Medium-long term: </a:t>
            </a:r>
            <a:r>
              <a:rPr lang="en-GB" dirty="0" smtClean="0"/>
              <a:t>initial teacher training for computer science teachers</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teachers</a:t>
            </a:r>
            <a:endParaRPr lang="en-GB" dirty="0"/>
          </a:p>
        </p:txBody>
      </p:sp>
      <p:sp>
        <p:nvSpPr>
          <p:cNvPr id="3" name="Content Placeholder 2"/>
          <p:cNvSpPr>
            <a:spLocks noGrp="1"/>
          </p:cNvSpPr>
          <p:nvPr>
            <p:ph idx="1"/>
          </p:nvPr>
        </p:nvSpPr>
        <p:spPr/>
        <p:txBody>
          <a:bodyPr/>
          <a:lstStyle/>
          <a:p>
            <a:pPr>
              <a:buNone/>
            </a:pPr>
            <a:r>
              <a:rPr lang="en-GB" dirty="0" smtClean="0"/>
              <a:t>2 weeks ago, Gove </a:t>
            </a:r>
            <a:r>
              <a:rPr lang="en-GB" dirty="0" smtClean="0"/>
              <a:t>announced</a:t>
            </a:r>
            <a:endParaRPr lang="en-GB" dirty="0" smtClean="0"/>
          </a:p>
          <a:p>
            <a:r>
              <a:rPr lang="en-GB" dirty="0" smtClean="0"/>
              <a:t>£20,000 scholarships for would-be Computer Science teachers, just like Physics</a:t>
            </a:r>
          </a:p>
          <a:p>
            <a:r>
              <a:rPr lang="en-GB" dirty="0" smtClean="0"/>
              <a:t>£150,000 to CAS to support training courses for current ICT teachers</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CPD and the Network of Excellence</a:t>
            </a:r>
            <a:endParaRPr lang="en-GB" dirty="0"/>
          </a:p>
        </p:txBody>
      </p:sp>
      <p:sp>
        <p:nvSpPr>
          <p:cNvPr id="3" name="Content Placeholder 2"/>
          <p:cNvSpPr>
            <a:spLocks noGrp="1"/>
          </p:cNvSpPr>
          <p:nvPr>
            <p:ph idx="1"/>
          </p:nvPr>
        </p:nvSpPr>
        <p:spPr>
          <a:xfrm>
            <a:off x="272138" y="1480459"/>
            <a:ext cx="8229600" cy="5116285"/>
          </a:xfrm>
        </p:spPr>
        <p:txBody>
          <a:bodyPr>
            <a:normAutofit fontScale="92500" lnSpcReduction="10000"/>
          </a:bodyPr>
          <a:lstStyle/>
          <a:p>
            <a:r>
              <a:rPr lang="en-GB" dirty="0" smtClean="0"/>
              <a:t>CAS has launched a national Network of Excellence and CPD programme</a:t>
            </a:r>
          </a:p>
          <a:p>
            <a:r>
              <a:rPr lang="en-GB" dirty="0" smtClean="0"/>
              <a:t>500 schools signed up</a:t>
            </a:r>
            <a:br>
              <a:rPr lang="en-GB" dirty="0" smtClean="0"/>
            </a:br>
            <a:r>
              <a:rPr lang="en-GB" dirty="0" smtClean="0"/>
              <a:t>in six weeks</a:t>
            </a:r>
          </a:p>
          <a:p>
            <a:r>
              <a:rPr lang="en-GB" dirty="0" smtClean="0"/>
              <a:t>Universities deliver CPD</a:t>
            </a:r>
            <a:br>
              <a:rPr lang="en-GB" dirty="0" smtClean="0"/>
            </a:br>
            <a:r>
              <a:rPr lang="en-GB" dirty="0" smtClean="0"/>
              <a:t>to their local schools</a:t>
            </a:r>
            <a:br>
              <a:rPr lang="en-GB" dirty="0" smtClean="0"/>
            </a:br>
            <a:r>
              <a:rPr lang="en-GB" dirty="0" smtClean="0"/>
              <a:t>(need to work on links to you)</a:t>
            </a:r>
          </a:p>
          <a:p>
            <a:r>
              <a:rPr lang="en-GB" dirty="0" smtClean="0"/>
              <a:t>Master teachers seconded</a:t>
            </a:r>
            <a:br>
              <a:rPr lang="en-GB" dirty="0" smtClean="0"/>
            </a:br>
            <a:r>
              <a:rPr lang="en-GB" dirty="0" smtClean="0"/>
              <a:t>1 afternoon/week to</a:t>
            </a:r>
            <a:br>
              <a:rPr lang="en-GB" dirty="0" smtClean="0"/>
            </a:br>
            <a:r>
              <a:rPr lang="en-GB" dirty="0" smtClean="0"/>
              <a:t>package their </a:t>
            </a:r>
            <a:r>
              <a:rPr lang="en-GB" dirty="0" err="1" smtClean="0"/>
              <a:t>SoWs</a:t>
            </a:r>
            <a:r>
              <a:rPr lang="en-GB" dirty="0" smtClean="0"/>
              <a:t> etc</a:t>
            </a:r>
            <a:br>
              <a:rPr lang="en-GB" dirty="0" smtClean="0"/>
            </a:br>
            <a:r>
              <a:rPr lang="en-GB" dirty="0" smtClean="0"/>
              <a:t>for others to use</a:t>
            </a:r>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5464628" y="2824262"/>
            <a:ext cx="3398384" cy="3705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have we learned?</a:t>
            </a:r>
            <a:endParaRPr lang="en-GB" dirty="0"/>
          </a:p>
        </p:txBody>
      </p:sp>
      <p:sp>
        <p:nvSpPr>
          <p:cNvPr id="5" name="Text Placeholder 4"/>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Lessons</a:t>
            </a:r>
            <a:endParaRPr lang="en-GB" dirty="0"/>
          </a:p>
        </p:txBody>
      </p:sp>
      <p:sp>
        <p:nvSpPr>
          <p:cNvPr id="5" name="Content Placeholder 4"/>
          <p:cNvSpPr>
            <a:spLocks noGrp="1"/>
          </p:cNvSpPr>
          <p:nvPr>
            <p:ph idx="1"/>
          </p:nvPr>
        </p:nvSpPr>
        <p:spPr/>
        <p:txBody>
          <a:bodyPr>
            <a:normAutofit lnSpcReduction="10000"/>
          </a:bodyPr>
          <a:lstStyle/>
          <a:p>
            <a:r>
              <a:rPr lang="en-GB" dirty="0" smtClean="0"/>
              <a:t>Broadly based; not just teachers</a:t>
            </a:r>
          </a:p>
          <a:p>
            <a:r>
              <a:rPr lang="en-GB" dirty="0" smtClean="0"/>
              <a:t>Simple message, emphasis on CS as a discipline, like science</a:t>
            </a:r>
          </a:p>
          <a:p>
            <a:r>
              <a:rPr lang="en-GB" dirty="0" smtClean="0"/>
              <a:t>CAS Curriculum immensely helpful</a:t>
            </a:r>
          </a:p>
          <a:p>
            <a:r>
              <a:rPr lang="en-GB" dirty="0" smtClean="0"/>
              <a:t>Realisation that the status quo is undefended</a:t>
            </a:r>
          </a:p>
          <a:p>
            <a:r>
              <a:rPr lang="en-GB" dirty="0" smtClean="0"/>
              <a:t>Many, many stakeholders =&gt; many meetings</a:t>
            </a:r>
          </a:p>
          <a:p>
            <a:r>
              <a:rPr lang="en-GB" dirty="0" smtClean="0"/>
              <a:t>Partnership, not competition with other groups</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friends... we love you</a:t>
            </a:r>
            <a:endParaRPr lang="en-GB" dirty="0"/>
          </a:p>
        </p:txBody>
      </p:sp>
      <p:sp>
        <p:nvSpPr>
          <p:cNvPr id="4" name="Rounded Rectangle 3"/>
          <p:cNvSpPr/>
          <p:nvPr/>
        </p:nvSpPr>
        <p:spPr>
          <a:xfrm>
            <a:off x="707569" y="1458840"/>
            <a:ext cx="1883230" cy="1055608"/>
          </a:xfrm>
          <a:prstGeom prst="roundRect">
            <a:avLst/>
          </a:prstGeom>
          <a:solidFill>
            <a:srgbClr val="00B0F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Apps for Good</a:t>
            </a:r>
          </a:p>
        </p:txBody>
      </p:sp>
      <p:sp>
        <p:nvSpPr>
          <p:cNvPr id="5" name="Rounded Rectangle 4"/>
          <p:cNvSpPr/>
          <p:nvPr/>
        </p:nvSpPr>
        <p:spPr>
          <a:xfrm>
            <a:off x="3505198" y="1615425"/>
            <a:ext cx="1861459" cy="851297"/>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4400" dirty="0" smtClean="0">
                <a:solidFill>
                  <a:schemeClr val="bg1"/>
                </a:solidFill>
                <a:latin typeface="Comic Sans MS" pitchFamily="66" charset="0"/>
              </a:rPr>
              <a:t>cs4fn</a:t>
            </a:r>
          </a:p>
        </p:txBody>
      </p:sp>
      <p:sp>
        <p:nvSpPr>
          <p:cNvPr id="6" name="Rounded Rectangle 5"/>
          <p:cNvSpPr/>
          <p:nvPr/>
        </p:nvSpPr>
        <p:spPr>
          <a:xfrm>
            <a:off x="6618513" y="2295646"/>
            <a:ext cx="1578429" cy="1328023"/>
          </a:xfrm>
          <a:prstGeom prst="roundRect">
            <a:avLst/>
          </a:prstGeom>
          <a:solidFill>
            <a:srgbClr val="00B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600" dirty="0" smtClean="0">
                <a:solidFill>
                  <a:schemeClr val="bg1"/>
                </a:solidFill>
                <a:latin typeface="Comic Sans MS" pitchFamily="66" charset="0"/>
              </a:rPr>
              <a:t>Code Clubs</a:t>
            </a:r>
          </a:p>
        </p:txBody>
      </p:sp>
      <p:sp>
        <p:nvSpPr>
          <p:cNvPr id="7" name="Rounded Rectangle 6"/>
          <p:cNvSpPr/>
          <p:nvPr/>
        </p:nvSpPr>
        <p:spPr>
          <a:xfrm>
            <a:off x="3233058" y="4184180"/>
            <a:ext cx="2318656" cy="1191816"/>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chemeClr val="bg1"/>
                </a:solidFill>
                <a:latin typeface="Comic Sans MS" pitchFamily="66" charset="0"/>
              </a:rPr>
              <a:t>Coding for kids</a:t>
            </a:r>
          </a:p>
        </p:txBody>
      </p:sp>
      <p:sp>
        <p:nvSpPr>
          <p:cNvPr id="8" name="Rounded Rectangle 7"/>
          <p:cNvSpPr/>
          <p:nvPr/>
        </p:nvSpPr>
        <p:spPr>
          <a:xfrm>
            <a:off x="293918" y="4759185"/>
            <a:ext cx="2318656" cy="1940957"/>
          </a:xfrm>
          <a:prstGeom prst="roundRect">
            <a:avLst/>
          </a:prstGeom>
          <a:solidFill>
            <a:srgbClr val="66FF3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600" dirty="0" smtClean="0">
                <a:solidFill>
                  <a:schemeClr val="bg1"/>
                </a:solidFill>
                <a:latin typeface="Comic Sans MS" pitchFamily="66" charset="0"/>
              </a:rPr>
              <a:t>Young Rewired State</a:t>
            </a:r>
          </a:p>
        </p:txBody>
      </p:sp>
      <p:sp>
        <p:nvSpPr>
          <p:cNvPr id="9" name="Rounded Rectangle 8"/>
          <p:cNvSpPr/>
          <p:nvPr/>
        </p:nvSpPr>
        <p:spPr>
          <a:xfrm>
            <a:off x="6444348" y="4742449"/>
            <a:ext cx="2318656" cy="1736646"/>
          </a:xfrm>
          <a:prstGeom prst="roundRect">
            <a:avLst/>
          </a:prstGeom>
          <a:solidFill>
            <a:srgbClr val="66FF3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err="1" smtClean="0">
                <a:solidFill>
                  <a:schemeClr val="bg1"/>
                </a:solidFill>
                <a:latin typeface="Comic Sans MS" pitchFamily="66" charset="0"/>
              </a:rPr>
              <a:t>NextGen</a:t>
            </a:r>
            <a:r>
              <a:rPr lang="en-GB" sz="3200" dirty="0" smtClean="0">
                <a:solidFill>
                  <a:schemeClr val="bg1"/>
                </a:solidFill>
                <a:latin typeface="Comic Sans MS" pitchFamily="66" charset="0"/>
              </a:rPr>
              <a:t> skills campaign</a:t>
            </a:r>
          </a:p>
        </p:txBody>
      </p:sp>
      <p:sp>
        <p:nvSpPr>
          <p:cNvPr id="10" name="Rounded Rectangle 9"/>
          <p:cNvSpPr/>
          <p:nvPr/>
        </p:nvSpPr>
        <p:spPr>
          <a:xfrm>
            <a:off x="5693229" y="1400535"/>
            <a:ext cx="3254828" cy="715089"/>
          </a:xfrm>
          <a:prstGeom prst="roundRect">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600" dirty="0" err="1" smtClean="0">
                <a:solidFill>
                  <a:schemeClr val="bg1"/>
                </a:solidFill>
                <a:latin typeface="Comic Sans MS" pitchFamily="66" charset="0"/>
              </a:rPr>
              <a:t>Technocamps</a:t>
            </a:r>
            <a:endParaRPr lang="en-GB" sz="3600" dirty="0" smtClean="0">
              <a:solidFill>
                <a:schemeClr val="bg1"/>
              </a:solidFill>
              <a:latin typeface="Comic Sans MS" pitchFamily="66" charset="0"/>
            </a:endParaRPr>
          </a:p>
        </p:txBody>
      </p:sp>
      <p:sp>
        <p:nvSpPr>
          <p:cNvPr id="11" name="Rounded Rectangle 10"/>
          <p:cNvSpPr/>
          <p:nvPr/>
        </p:nvSpPr>
        <p:spPr>
          <a:xfrm>
            <a:off x="2754085" y="5659638"/>
            <a:ext cx="3254828" cy="578882"/>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Games Britannia</a:t>
            </a:r>
          </a:p>
        </p:txBody>
      </p:sp>
      <p:sp>
        <p:nvSpPr>
          <p:cNvPr id="12" name="Rounded Rectangle 11"/>
          <p:cNvSpPr/>
          <p:nvPr/>
        </p:nvSpPr>
        <p:spPr>
          <a:xfrm>
            <a:off x="370112" y="3377549"/>
            <a:ext cx="2405745" cy="1055608"/>
          </a:xfrm>
          <a:prstGeom prst="roundRect">
            <a:avLst/>
          </a:prstGeom>
          <a:solidFill>
            <a:srgbClr val="DF802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Hack to the future</a:t>
            </a:r>
          </a:p>
        </p:txBody>
      </p:sp>
      <p:sp>
        <p:nvSpPr>
          <p:cNvPr id="13" name="Rounded Rectangle 12"/>
          <p:cNvSpPr/>
          <p:nvPr/>
        </p:nvSpPr>
        <p:spPr>
          <a:xfrm>
            <a:off x="3374570" y="3263351"/>
            <a:ext cx="1861459" cy="646986"/>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err="1" smtClean="0">
                <a:solidFill>
                  <a:schemeClr val="bg1"/>
                </a:solidFill>
                <a:latin typeface="Comic Sans MS" pitchFamily="66" charset="0"/>
              </a:rPr>
              <a:t>YouSrc</a:t>
            </a:r>
            <a:endParaRPr lang="en-GB" sz="3200" dirty="0" smtClean="0">
              <a:solidFill>
                <a:schemeClr val="bg1"/>
              </a:solidFill>
              <a:latin typeface="Comic Sans MS" pitchFamily="66" charset="0"/>
            </a:endParaRPr>
          </a:p>
        </p:txBody>
      </p:sp>
      <p:sp>
        <p:nvSpPr>
          <p:cNvPr id="14" name="Rounded Rectangle 13"/>
          <p:cNvSpPr/>
          <p:nvPr/>
        </p:nvSpPr>
        <p:spPr>
          <a:xfrm>
            <a:off x="5878283" y="3877135"/>
            <a:ext cx="3102431" cy="646986"/>
          </a:xfrm>
          <a:prstGeom prst="roundRect">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err="1" smtClean="0">
                <a:solidFill>
                  <a:schemeClr val="bg1"/>
                </a:solidFill>
                <a:latin typeface="Comic Sans MS" pitchFamily="66" charset="0"/>
              </a:rPr>
              <a:t>Codeacademy</a:t>
            </a:r>
            <a:endParaRPr lang="en-GB" sz="3200" dirty="0" smtClean="0">
              <a:solidFill>
                <a:schemeClr val="bg1"/>
              </a:solidFill>
              <a:latin typeface="Comic Sans MS" pitchFamily="66" charset="0"/>
            </a:endParaRPr>
          </a:p>
        </p:txBody>
      </p:sp>
      <p:sp>
        <p:nvSpPr>
          <p:cNvPr id="16" name="Rounded Rectangle 15"/>
          <p:cNvSpPr/>
          <p:nvPr/>
        </p:nvSpPr>
        <p:spPr>
          <a:xfrm>
            <a:off x="174170" y="2644295"/>
            <a:ext cx="3254828" cy="578882"/>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Raspberry Pi</a:t>
            </a:r>
          </a:p>
        </p:txBody>
      </p:sp>
    </p:spTree>
    <p:extLst>
      <p:ext uri="{BB962C8B-B14F-4D97-AF65-F5344CB8AC3E}">
        <p14:creationId xmlns="" xmlns:p14="http://schemas.microsoft.com/office/powerpoint/2010/main" val="2248570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ICT is failing our kids</a:t>
            </a:r>
            <a:endParaRPr lang="en-GB" dirty="0"/>
          </a:p>
        </p:txBody>
      </p:sp>
      <p:sp>
        <p:nvSpPr>
          <p:cNvPr id="3" name="Content Placeholder 2"/>
          <p:cNvSpPr>
            <a:spLocks noGrp="1"/>
          </p:cNvSpPr>
          <p:nvPr>
            <p:ph idx="1"/>
          </p:nvPr>
        </p:nvSpPr>
        <p:spPr>
          <a:xfrm>
            <a:off x="457200" y="1360714"/>
            <a:ext cx="8229600" cy="4948646"/>
          </a:xfrm>
        </p:spPr>
        <p:txBody>
          <a:bodyPr>
            <a:normAutofit fontScale="92500" lnSpcReduction="10000"/>
          </a:bodyPr>
          <a:lstStyle/>
          <a:p>
            <a:r>
              <a:rPr lang="en-GB" b="1" dirty="0" smtClean="0">
                <a:solidFill>
                  <a:srgbClr val="FFC000"/>
                </a:solidFill>
              </a:rPr>
              <a:t>The most exciting discipline on the planet comes over as dull and de-motivating</a:t>
            </a:r>
          </a:p>
          <a:p>
            <a:r>
              <a:rPr lang="en-GB" sz="2100" i="1" dirty="0" smtClean="0"/>
              <a:t>“</a:t>
            </a:r>
            <a:r>
              <a:rPr lang="en-GB" sz="2100" i="1" dirty="0"/>
              <a:t>The image of IT-related degrees and careers was that they would be repetitive, boring, and more-of-the-same; for example use of IT office applications such as word processing, </a:t>
            </a:r>
            <a:r>
              <a:rPr lang="en-GB" sz="2100" i="1" dirty="0" err="1"/>
              <a:t>spreadsheets</a:t>
            </a:r>
            <a:r>
              <a:rPr lang="en-GB" sz="2100" i="1" dirty="0"/>
              <a:t>, and databases”</a:t>
            </a:r>
            <a:r>
              <a:rPr lang="en-GB" sz="2100" dirty="0"/>
              <a:t>.  The next bullet says </a:t>
            </a:r>
            <a:r>
              <a:rPr lang="en-GB" sz="2100" i="1" dirty="0"/>
              <a:t>“The ICT GCSE had a major part to play in creating their (negative) impressions”</a:t>
            </a:r>
            <a:r>
              <a:rPr lang="en-GB" sz="2100" dirty="0"/>
              <a:t>.  </a:t>
            </a:r>
            <a:r>
              <a:rPr lang="en-GB" sz="2100" dirty="0" smtClean="0"/>
              <a:t> [2008 </a:t>
            </a:r>
            <a:r>
              <a:rPr lang="en-GB" sz="2100" dirty="0"/>
              <a:t>“IT &amp; Telecoms Insight Report” published by </a:t>
            </a:r>
            <a:r>
              <a:rPr lang="en-GB" sz="2100" dirty="0" err="1"/>
              <a:t>Eskills</a:t>
            </a:r>
            <a:r>
              <a:rPr lang="en-GB" sz="2100" dirty="0"/>
              <a:t> </a:t>
            </a:r>
            <a:r>
              <a:rPr lang="en-GB" sz="2100" dirty="0" smtClean="0"/>
              <a:t>UK]</a:t>
            </a:r>
            <a:endParaRPr lang="en-GB" sz="2100" dirty="0"/>
          </a:p>
          <a:p>
            <a:r>
              <a:rPr lang="en-GB" sz="2100" dirty="0"/>
              <a:t>“</a:t>
            </a:r>
            <a:r>
              <a:rPr lang="en-GB" sz="2100" i="1" dirty="0"/>
              <a:t>The assessment requirements of some vocational qualifications may actually be limiting students’ achievement. In many of the schools visited, higher-attaining students were insufficiently challenged....much of the work in ICT at Key Stage 4, particularly for the higher </a:t>
            </a:r>
            <a:r>
              <a:rPr lang="en-GB" sz="2100" i="1" dirty="0" err="1"/>
              <a:t>attainers</a:t>
            </a:r>
            <a:r>
              <a:rPr lang="en-GB" sz="2100" i="1" dirty="0"/>
              <a:t>, often involved consolidating skills that students had already gained proficiency</a:t>
            </a:r>
            <a:r>
              <a:rPr lang="en-GB" sz="2100" i="1" dirty="0" smtClean="0"/>
              <a:t>.”  </a:t>
            </a:r>
            <a:r>
              <a:rPr lang="en-GB" sz="2100" dirty="0" smtClean="0"/>
              <a:t>[2009 Ofsted report “The importance of ICT”]</a:t>
            </a:r>
            <a:endParaRPr lang="en-GB" sz="2100" dirty="0"/>
          </a:p>
          <a:p>
            <a:pPr marL="137160" indent="0">
              <a:buNone/>
            </a:pPr>
            <a:endParaRPr lang="en-GB" dirty="0"/>
          </a:p>
        </p:txBody>
      </p:sp>
    </p:spTree>
    <p:extLst>
      <p:ext uri="{BB962C8B-B14F-4D97-AF65-F5344CB8AC3E}">
        <p14:creationId xmlns="" xmlns:p14="http://schemas.microsoft.com/office/powerpoint/2010/main" val="402644139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Civil servants, and even politicians, are trying to do the Right Thing</a:t>
            </a:r>
          </a:p>
          <a:p>
            <a:r>
              <a:rPr lang="en-GB" dirty="0" smtClean="0"/>
              <a:t>You can turn from a </a:t>
            </a:r>
            <a:r>
              <a:rPr lang="en-GB" dirty="0" smtClean="0"/>
              <a:t>guerrilla </a:t>
            </a:r>
            <a:r>
              <a:rPr lang="en-GB" dirty="0" smtClean="0"/>
              <a:t>group into a group that the government looks to for policy advice, in a blink</a:t>
            </a:r>
          </a:p>
          <a:p>
            <a:r>
              <a:rPr lang="en-GB" dirty="0" smtClean="0"/>
              <a:t>Networks matter.  One meeting leads to another.</a:t>
            </a:r>
          </a:p>
          <a:p>
            <a:r>
              <a:rPr lang="en-GB" dirty="0" smtClean="0"/>
              <a:t>Luck has played a part; notably the change of government.</a:t>
            </a:r>
          </a:p>
          <a:p>
            <a:r>
              <a:rPr lang="en-GB" dirty="0" smtClean="0"/>
              <a:t>Centralised nature of UK education has helped</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ounded Rectangle 3"/>
          <p:cNvSpPr/>
          <p:nvPr/>
        </p:nvSpPr>
        <p:spPr>
          <a:xfrm>
            <a:off x="751114" y="3529048"/>
            <a:ext cx="7522029" cy="783193"/>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4000" dirty="0" smtClean="0">
                <a:solidFill>
                  <a:schemeClr val="bg1"/>
                </a:solidFill>
                <a:latin typeface="Comic Sans MS" pitchFamily="66" charset="0"/>
              </a:rPr>
              <a:t>www.computingatschool.org.uk</a:t>
            </a:r>
            <a:endParaRPr lang="en-GB" sz="4000" dirty="0" smtClean="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5" y="1469572"/>
            <a:ext cx="8686800" cy="5388428"/>
          </a:xfrm>
        </p:spPr>
        <p:txBody>
          <a:bodyPr>
            <a:normAutofit/>
          </a:bodyPr>
          <a:lstStyle/>
          <a:p>
            <a:pPr algn="ctr">
              <a:buNone/>
            </a:pPr>
            <a:r>
              <a:rPr lang="en-GB" dirty="0" smtClean="0"/>
              <a:t>The same structure as </a:t>
            </a:r>
            <a:br>
              <a:rPr lang="en-GB" dirty="0" smtClean="0"/>
            </a:br>
            <a:r>
              <a:rPr lang="en-GB" dirty="0" smtClean="0"/>
              <a:t>NC Programmes of Study</a:t>
            </a:r>
            <a:br>
              <a:rPr lang="en-GB" dirty="0" smtClean="0"/>
            </a:br>
            <a:r>
              <a:rPr lang="en-GB" dirty="0" smtClean="0"/>
              <a:t>(but in more detail)</a:t>
            </a:r>
          </a:p>
          <a:p>
            <a:pPr marL="651510" indent="-514350">
              <a:buFont typeface="+mj-lt"/>
              <a:buAutoNum type="arabicPeriod"/>
            </a:pPr>
            <a:r>
              <a:rPr lang="en-GB" sz="2400" dirty="0" smtClean="0"/>
              <a:t>Importance of the subject</a:t>
            </a:r>
          </a:p>
          <a:p>
            <a:pPr marL="651510" indent="-514350">
              <a:buFont typeface="+mj-lt"/>
              <a:buAutoNum type="arabicPeriod"/>
            </a:pPr>
            <a:r>
              <a:rPr lang="en-GB" sz="2400" dirty="0" smtClean="0"/>
              <a:t>Key concepts</a:t>
            </a:r>
          </a:p>
          <a:p>
            <a:pPr marL="651510" indent="-514350">
              <a:buFont typeface="+mj-lt"/>
              <a:buAutoNum type="arabicPeriod"/>
            </a:pPr>
            <a:r>
              <a:rPr lang="en-GB" sz="2400" dirty="0" smtClean="0"/>
              <a:t>Key processes (what students should be able to </a:t>
            </a:r>
            <a:r>
              <a:rPr lang="en-GB" sz="2400" b="1" dirty="0" smtClean="0"/>
              <a:t>do</a:t>
            </a:r>
            <a:r>
              <a:rPr lang="en-GB" sz="2400" dirty="0" smtClean="0"/>
              <a:t>)</a:t>
            </a:r>
          </a:p>
          <a:p>
            <a:pPr marL="651510" indent="-514350">
              <a:buFont typeface="+mj-lt"/>
              <a:buAutoNum type="arabicPeriod"/>
            </a:pPr>
            <a:r>
              <a:rPr lang="en-GB" sz="2400" dirty="0" smtClean="0"/>
              <a:t>Range and content (what students should </a:t>
            </a:r>
            <a:r>
              <a:rPr lang="en-GB" sz="2400" b="1" dirty="0" smtClean="0"/>
              <a:t>know</a:t>
            </a:r>
            <a:r>
              <a:rPr lang="en-GB" sz="2400" dirty="0" smtClean="0"/>
              <a:t>)</a:t>
            </a:r>
          </a:p>
          <a:p>
            <a:pPr marL="651510" indent="-514350">
              <a:buFont typeface="+mj-lt"/>
              <a:buAutoNum type="arabicPeriod"/>
            </a:pPr>
            <a:r>
              <a:rPr lang="en-GB" sz="2400" dirty="0" smtClean="0"/>
              <a:t>Level descriptors</a:t>
            </a:r>
          </a:p>
          <a:p>
            <a:pPr marL="651510" indent="-514350" algn="ctr">
              <a:buNone/>
            </a:pPr>
            <a:r>
              <a:rPr lang="en-GB" sz="2400" dirty="0" smtClean="0"/>
              <a:t>Total 22 pages. </a:t>
            </a:r>
            <a:endParaRPr lang="en-GB" sz="2400" dirty="0"/>
          </a:p>
        </p:txBody>
      </p:sp>
      <p:sp>
        <p:nvSpPr>
          <p:cNvPr id="4" name="Rounded Rectangle 3"/>
          <p:cNvSpPr/>
          <p:nvPr/>
        </p:nvSpPr>
        <p:spPr>
          <a:xfrm>
            <a:off x="566058" y="209638"/>
            <a:ext cx="8207828" cy="1191816"/>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chemeClr val="bg1"/>
                </a:solidFill>
                <a:latin typeface="Comic Sans MS" pitchFamily="66" charset="0"/>
              </a:rPr>
              <a:t>http://www.computingatschool.org.uk</a:t>
            </a:r>
            <a:br>
              <a:rPr lang="en-GB" sz="3200" dirty="0" smtClean="0">
                <a:solidFill>
                  <a:schemeClr val="bg1"/>
                </a:solidFill>
                <a:latin typeface="Comic Sans MS" pitchFamily="66" charset="0"/>
              </a:rPr>
            </a:br>
            <a:r>
              <a:rPr lang="en-GB" sz="3200" dirty="0" smtClean="0">
                <a:solidFill>
                  <a:schemeClr val="bg1"/>
                </a:solidFill>
                <a:latin typeface="Comic Sans MS" pitchFamily="66" charset="0"/>
              </a:rPr>
              <a:t>(follow the “Documents” link)</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aims</a:t>
            </a:r>
            <a:endParaRPr lang="en-GB" dirty="0"/>
          </a:p>
        </p:txBody>
      </p:sp>
      <p:sp>
        <p:nvSpPr>
          <p:cNvPr id="3" name="Content Placeholder 2"/>
          <p:cNvSpPr>
            <a:spLocks noGrp="1"/>
          </p:cNvSpPr>
          <p:nvPr>
            <p:ph idx="1"/>
          </p:nvPr>
        </p:nvSpPr>
        <p:spPr>
          <a:xfrm>
            <a:off x="457200" y="1600200"/>
            <a:ext cx="8523514" cy="4709160"/>
          </a:xfrm>
        </p:spPr>
        <p:txBody>
          <a:bodyPr>
            <a:normAutofit lnSpcReduction="10000"/>
          </a:bodyPr>
          <a:lstStyle/>
          <a:p>
            <a:r>
              <a:rPr lang="en-GB" dirty="0" smtClean="0"/>
              <a:t>Focus on fundamentals</a:t>
            </a:r>
          </a:p>
          <a:p>
            <a:pPr lvl="1"/>
            <a:r>
              <a:rPr lang="en-GB" dirty="0" smtClean="0"/>
              <a:t>Not much change year to year</a:t>
            </a:r>
          </a:p>
          <a:p>
            <a:pPr lvl="1"/>
            <a:r>
              <a:rPr lang="en-GB" dirty="0" smtClean="0"/>
              <a:t>Not much about </a:t>
            </a:r>
            <a:r>
              <a:rPr lang="en-GB" dirty="0" err="1" smtClean="0"/>
              <a:t>Facebook</a:t>
            </a:r>
            <a:r>
              <a:rPr lang="en-GB" dirty="0" smtClean="0"/>
              <a:t>, YouTube, mobile phones</a:t>
            </a:r>
          </a:p>
          <a:p>
            <a:r>
              <a:rPr lang="en-GB" dirty="0" smtClean="0"/>
              <a:t>Focus on </a:t>
            </a:r>
            <a:r>
              <a:rPr lang="en-GB" b="1" dirty="0" smtClean="0">
                <a:solidFill>
                  <a:srgbClr val="FFC000"/>
                </a:solidFill>
              </a:rPr>
              <a:t>what</a:t>
            </a:r>
            <a:r>
              <a:rPr lang="en-GB" dirty="0" smtClean="0"/>
              <a:t> the subject is, not </a:t>
            </a:r>
            <a:r>
              <a:rPr lang="en-GB" b="1" dirty="0" smtClean="0">
                <a:solidFill>
                  <a:srgbClr val="FFC000"/>
                </a:solidFill>
              </a:rPr>
              <a:t>how</a:t>
            </a:r>
            <a:r>
              <a:rPr lang="en-GB" dirty="0" smtClean="0"/>
              <a:t> it should be taught</a:t>
            </a:r>
          </a:p>
          <a:p>
            <a:pPr lvl="1"/>
            <a:r>
              <a:rPr lang="en-GB" dirty="0" smtClean="0"/>
              <a:t>You add the “how”</a:t>
            </a:r>
          </a:p>
          <a:p>
            <a:r>
              <a:rPr lang="en-GB" dirty="0" smtClean="0"/>
              <a:t>Initial focus on secondary (KS3, KS4).  We are now adding primary (KS1, KS2) in the next few months.</a:t>
            </a:r>
          </a:p>
          <a:p>
            <a:r>
              <a:rPr lang="en-GB" dirty="0" smtClean="0"/>
              <a:t>Ambitious but do-able</a:t>
            </a:r>
            <a:endParaRPr lang="en-GB"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CAS doing?</a:t>
            </a:r>
            <a:endParaRPr lang="en-GB" dirty="0"/>
          </a:p>
        </p:txBody>
      </p:sp>
      <p:sp>
        <p:nvSpPr>
          <p:cNvPr id="5" name="Rounded Rectangle 4"/>
          <p:cNvSpPr/>
          <p:nvPr/>
        </p:nvSpPr>
        <p:spPr>
          <a:xfrm>
            <a:off x="1545771" y="2928412"/>
            <a:ext cx="5551715" cy="1055608"/>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Computing: a curriculum</a:t>
            </a:r>
            <a:r>
              <a:rPr lang="en-GB" sz="2000" dirty="0" smtClean="0">
                <a:solidFill>
                  <a:schemeClr val="bg1"/>
                </a:solidFill>
                <a:latin typeface="Comic Sans MS" pitchFamily="66" charset="0"/>
              </a:rPr>
              <a:t> </a:t>
            </a:r>
            <a:r>
              <a:rPr lang="en-GB" sz="2800" dirty="0" smtClean="0">
                <a:solidFill>
                  <a:schemeClr val="bg1"/>
                </a:solidFill>
                <a:latin typeface="Comic Sans MS" pitchFamily="66" charset="0"/>
              </a:rPr>
              <a:t>for schools </a:t>
            </a:r>
          </a:p>
        </p:txBody>
      </p:sp>
      <p:sp>
        <p:nvSpPr>
          <p:cNvPr id="6" name="Rounded Rectangle 5"/>
          <p:cNvSpPr/>
          <p:nvPr/>
        </p:nvSpPr>
        <p:spPr>
          <a:xfrm>
            <a:off x="1992086" y="1425060"/>
            <a:ext cx="4615541" cy="578882"/>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Influencing national policy</a:t>
            </a:r>
          </a:p>
        </p:txBody>
      </p:sp>
      <p:sp>
        <p:nvSpPr>
          <p:cNvPr id="7" name="Rounded Rectangle 6"/>
          <p:cNvSpPr/>
          <p:nvPr/>
        </p:nvSpPr>
        <p:spPr>
          <a:xfrm>
            <a:off x="827314" y="4906822"/>
            <a:ext cx="7184572" cy="1191816"/>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chemeClr val="bg1"/>
                </a:solidFill>
                <a:latin typeface="Comic Sans MS" pitchFamily="66" charset="0"/>
              </a:rPr>
              <a:t>Directly support teachers </a:t>
            </a:r>
          </a:p>
          <a:p>
            <a:pPr algn="ctr"/>
            <a:r>
              <a:rPr lang="en-GB" sz="3200" dirty="0" smtClean="0">
                <a:solidFill>
                  <a:schemeClr val="bg1"/>
                </a:solidFill>
                <a:latin typeface="Comic Sans MS" pitchFamily="66" charset="0"/>
              </a:rPr>
              <a:t>“on the ground”</a:t>
            </a:r>
          </a:p>
        </p:txBody>
      </p:sp>
      <p:sp>
        <p:nvSpPr>
          <p:cNvPr id="8" name="Down Arrow 7"/>
          <p:cNvSpPr/>
          <p:nvPr/>
        </p:nvSpPr>
        <p:spPr>
          <a:xfrm>
            <a:off x="4082143" y="4049487"/>
            <a:ext cx="478971" cy="707570"/>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
        <p:nvSpPr>
          <p:cNvPr id="9" name="Down Arrow 8"/>
          <p:cNvSpPr/>
          <p:nvPr/>
        </p:nvSpPr>
        <p:spPr>
          <a:xfrm flipV="1">
            <a:off x="4103916" y="2166256"/>
            <a:ext cx="478971" cy="653142"/>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the myth</a:t>
            </a:r>
            <a:endParaRPr lang="en-GB" dirty="0"/>
          </a:p>
        </p:txBody>
      </p:sp>
      <p:sp>
        <p:nvSpPr>
          <p:cNvPr id="3" name="Content Placeholder 2"/>
          <p:cNvSpPr>
            <a:spLocks noGrp="1"/>
          </p:cNvSpPr>
          <p:nvPr>
            <p:ph idx="1"/>
          </p:nvPr>
        </p:nvSpPr>
        <p:spPr/>
        <p:txBody>
          <a:bodyPr/>
          <a:lstStyle/>
          <a:p>
            <a:r>
              <a:rPr lang="en-GB" dirty="0" smtClean="0"/>
              <a:t>ICT teachers are not very good</a:t>
            </a:r>
          </a:p>
          <a:p>
            <a:r>
              <a:rPr lang="en-GB" dirty="0" smtClean="0"/>
              <a:t>They are happy with the status quo</a:t>
            </a:r>
          </a:p>
          <a:p>
            <a:r>
              <a:rPr lang="en-GB" dirty="0" smtClean="0"/>
              <a:t>They couldn’t teach computer science even if we wanted them to</a:t>
            </a:r>
          </a:p>
          <a:p>
            <a:pPr>
              <a:buNone/>
            </a:pPr>
            <a:r>
              <a:rPr lang="en-GB" dirty="0" smtClean="0"/>
              <a:t>So: we are stuck at Square 1</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the reality</a:t>
            </a:r>
            <a:endParaRPr lang="en-US" dirty="0"/>
          </a:p>
        </p:txBody>
      </p:sp>
      <p:sp>
        <p:nvSpPr>
          <p:cNvPr id="3" name="Content Placeholder 2"/>
          <p:cNvSpPr>
            <a:spLocks noGrp="1"/>
          </p:cNvSpPr>
          <p:nvPr>
            <p:ph idx="1"/>
          </p:nvPr>
        </p:nvSpPr>
        <p:spPr>
          <a:xfrm>
            <a:off x="315685" y="1262743"/>
            <a:ext cx="8577943" cy="4709160"/>
          </a:xfrm>
        </p:spPr>
        <p:txBody>
          <a:bodyPr>
            <a:noAutofit/>
          </a:bodyPr>
          <a:lstStyle/>
          <a:p>
            <a:r>
              <a:rPr lang="en-GB" dirty="0" smtClean="0"/>
              <a:t>Most teachers live and die for their students: they work nights</a:t>
            </a:r>
          </a:p>
          <a:p>
            <a:r>
              <a:rPr lang="en-GB" dirty="0" smtClean="0"/>
              <a:t>Few are happy with the status quo</a:t>
            </a:r>
          </a:p>
          <a:p>
            <a:pPr lvl="1" hangingPunct="0"/>
            <a:r>
              <a:rPr lang="en-US" sz="1800" dirty="0" smtClean="0"/>
              <a:t>It’s the biggest sales environment ever. Always going for figures, always going for gold, always going for 100%. ICT is purely there to boost the results in my school, that’s all it’s there for. </a:t>
            </a:r>
            <a:endParaRPr lang="en-GB" sz="1800" dirty="0" smtClean="0"/>
          </a:p>
          <a:p>
            <a:pPr lvl="1" hangingPunct="0"/>
            <a:r>
              <a:rPr lang="en-US" sz="1800" dirty="0" smtClean="0"/>
              <a:t>I’m afraid I’ve done enough dragging students through qualifications, it’s </a:t>
            </a:r>
            <a:r>
              <a:rPr lang="en-US" sz="1800" dirty="0" err="1" smtClean="0"/>
              <a:t>demoralising</a:t>
            </a:r>
            <a:r>
              <a:rPr lang="en-US" sz="1800" dirty="0" smtClean="0"/>
              <a:t> and it’s morally wrong, so I’m moving on</a:t>
            </a:r>
            <a:endParaRPr lang="en-GB" sz="1800" dirty="0" smtClean="0"/>
          </a:p>
          <a:p>
            <a:pPr lvl="1" hangingPunct="0"/>
            <a:r>
              <a:rPr lang="en-US" sz="1800" dirty="0" smtClean="0"/>
              <a:t>Half the year group choose ICT because they enjoyed it so much at KS3, but then KS4 just squeezes the creativity out, it sucks the life out of the subject and they hate it</a:t>
            </a:r>
            <a:endParaRPr lang="en-GB" sz="1800" dirty="0" smtClean="0"/>
          </a:p>
          <a:p>
            <a:pPr lvl="1" hangingPunct="0"/>
            <a:r>
              <a:rPr lang="en-US" sz="1800" dirty="0" smtClean="0"/>
              <a:t>The exam is just so easy compared to the silly amount of effort they have to put into doing the coursework in order to get basic grades… my kids do no work for the exams and do really well at them</a:t>
            </a:r>
            <a:endParaRPr lang="en-GB" sz="18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the reality</a:t>
            </a:r>
            <a:endParaRPr lang="en-US" dirty="0"/>
          </a:p>
        </p:txBody>
      </p:sp>
      <p:sp>
        <p:nvSpPr>
          <p:cNvPr id="3" name="Content Placeholder 2"/>
          <p:cNvSpPr>
            <a:spLocks noGrp="1"/>
          </p:cNvSpPr>
          <p:nvPr>
            <p:ph idx="1"/>
          </p:nvPr>
        </p:nvSpPr>
        <p:spPr>
          <a:xfrm>
            <a:off x="315686" y="1262743"/>
            <a:ext cx="8229600" cy="4709160"/>
          </a:xfrm>
        </p:spPr>
        <p:txBody>
          <a:bodyPr>
            <a:noAutofit/>
          </a:bodyPr>
          <a:lstStyle/>
          <a:p>
            <a:r>
              <a:rPr lang="en-GB" dirty="0" smtClean="0"/>
              <a:t>Many teachers are longing to introduce computing, but they feel</a:t>
            </a:r>
          </a:p>
          <a:p>
            <a:pPr lvl="1"/>
            <a:r>
              <a:rPr lang="en-GB" sz="2000" dirty="0" smtClean="0"/>
              <a:t>isolated (seldom more than one ICT specialist in a school)</a:t>
            </a:r>
          </a:p>
          <a:p>
            <a:pPr lvl="1"/>
            <a:r>
              <a:rPr lang="en-GB" sz="2000" dirty="0" smtClean="0"/>
              <a:t>under-qualified (even specialist ICT teachers seldom have a computer science degree)</a:t>
            </a:r>
          </a:p>
          <a:p>
            <a:pPr lvl="1"/>
            <a:r>
              <a:rPr lang="en-GB" sz="2000" dirty="0" smtClean="0"/>
              <a:t>under the gun for results (a Computing GCSE will be demanding)</a:t>
            </a:r>
            <a:endParaRPr lang="en-US" sz="2000" dirty="0" smtClean="0"/>
          </a:p>
          <a:p>
            <a:pPr lvl="1"/>
            <a:endParaRPr lang="en-US" sz="2000" dirty="0" smtClean="0"/>
          </a:p>
          <a:p>
            <a:pPr>
              <a:buNone/>
            </a:pPr>
            <a:r>
              <a:rPr lang="en-US" dirty="0" smtClean="0"/>
              <a:t>But they are keen.  Very keen.  Very </a:t>
            </a:r>
            <a:r>
              <a:rPr lang="en-US" dirty="0" err="1" smtClean="0"/>
              <a:t>very</a:t>
            </a:r>
            <a:r>
              <a:rPr lang="en-US" dirty="0" smtClean="0"/>
              <a:t> keen.</a:t>
            </a:r>
            <a:endParaRPr lang="en-GB"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is a lot we can do to help</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Annual CAS Teachers Conference (June)</a:t>
            </a:r>
          </a:p>
          <a:p>
            <a:r>
              <a:rPr lang="en-GB" dirty="0" smtClean="0"/>
              <a:t>Teaching material, classroom resources</a:t>
            </a:r>
          </a:p>
          <a:p>
            <a:r>
              <a:rPr lang="en-GB" dirty="0" smtClean="0"/>
              <a:t>Local hubs</a:t>
            </a:r>
          </a:p>
          <a:p>
            <a:r>
              <a:rPr lang="en-GB" dirty="0" smtClean="0"/>
              <a:t>Training courses (residential, distance, </a:t>
            </a:r>
            <a:r>
              <a:rPr lang="en-GB" dirty="0" err="1" smtClean="0"/>
              <a:t>teachshares</a:t>
            </a:r>
            <a:r>
              <a:rPr lang="en-GB" dirty="0" smtClean="0"/>
              <a:t>)</a:t>
            </a:r>
          </a:p>
          <a:p>
            <a:r>
              <a:rPr lang="en-GB" dirty="0" smtClean="0"/>
              <a:t>Sixth form conferences</a:t>
            </a:r>
          </a:p>
          <a:p>
            <a:r>
              <a:rPr lang="en-GB" dirty="0" smtClean="0"/>
              <a:t>Newsletter (once a term)</a:t>
            </a:r>
          </a:p>
          <a:p>
            <a:r>
              <a:rPr lang="en-GB" dirty="0" smtClean="0"/>
              <a:t>STEM ambassadors (embryonic)</a:t>
            </a:r>
          </a:p>
          <a:p>
            <a:r>
              <a:rPr lang="en-GB" dirty="0" smtClean="0"/>
              <a:t>Teacher-practitioner exchange</a:t>
            </a:r>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CAS doing?</a:t>
            </a:r>
            <a:endParaRPr lang="en-GB" dirty="0"/>
          </a:p>
        </p:txBody>
      </p:sp>
      <p:sp>
        <p:nvSpPr>
          <p:cNvPr id="5" name="Rounded Rectangle 4"/>
          <p:cNvSpPr/>
          <p:nvPr/>
        </p:nvSpPr>
        <p:spPr>
          <a:xfrm>
            <a:off x="1545771" y="2928412"/>
            <a:ext cx="5551715" cy="1055608"/>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Computing: a curriculum</a:t>
            </a:r>
            <a:r>
              <a:rPr lang="en-GB" sz="2000" dirty="0" smtClean="0">
                <a:solidFill>
                  <a:schemeClr val="bg1"/>
                </a:solidFill>
                <a:latin typeface="Comic Sans MS" pitchFamily="66" charset="0"/>
              </a:rPr>
              <a:t> </a:t>
            </a:r>
            <a:r>
              <a:rPr lang="en-GB" sz="2800" dirty="0" smtClean="0">
                <a:solidFill>
                  <a:schemeClr val="bg1"/>
                </a:solidFill>
                <a:latin typeface="Comic Sans MS" pitchFamily="66" charset="0"/>
              </a:rPr>
              <a:t>for schools </a:t>
            </a:r>
          </a:p>
        </p:txBody>
      </p:sp>
      <p:sp>
        <p:nvSpPr>
          <p:cNvPr id="6" name="Rounded Rectangle 5"/>
          <p:cNvSpPr/>
          <p:nvPr/>
        </p:nvSpPr>
        <p:spPr>
          <a:xfrm>
            <a:off x="1992086" y="1425060"/>
            <a:ext cx="4615541" cy="578882"/>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Influencing national policy</a:t>
            </a:r>
          </a:p>
        </p:txBody>
      </p:sp>
      <p:sp>
        <p:nvSpPr>
          <p:cNvPr id="7" name="Rounded Rectangle 6"/>
          <p:cNvSpPr/>
          <p:nvPr/>
        </p:nvSpPr>
        <p:spPr>
          <a:xfrm>
            <a:off x="827314" y="4906822"/>
            <a:ext cx="7184572" cy="1191816"/>
          </a:xfrm>
          <a:prstGeom prst="roundRect">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chemeClr val="bg1"/>
                </a:solidFill>
                <a:latin typeface="Comic Sans MS" pitchFamily="66" charset="0"/>
              </a:rPr>
              <a:t>Directly support teachers </a:t>
            </a:r>
          </a:p>
          <a:p>
            <a:pPr algn="ctr"/>
            <a:r>
              <a:rPr lang="en-GB" sz="3200" dirty="0" smtClean="0">
                <a:solidFill>
                  <a:schemeClr val="bg1"/>
                </a:solidFill>
                <a:latin typeface="Comic Sans MS" pitchFamily="66" charset="0"/>
              </a:rPr>
              <a:t>“on the ground”</a:t>
            </a:r>
          </a:p>
        </p:txBody>
      </p:sp>
      <p:sp>
        <p:nvSpPr>
          <p:cNvPr id="8" name="Down Arrow 7"/>
          <p:cNvSpPr/>
          <p:nvPr/>
        </p:nvSpPr>
        <p:spPr>
          <a:xfrm>
            <a:off x="4082143" y="4049487"/>
            <a:ext cx="478971" cy="707570"/>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
        <p:nvSpPr>
          <p:cNvPr id="9" name="Down Arrow 8"/>
          <p:cNvSpPr/>
          <p:nvPr/>
        </p:nvSpPr>
        <p:spPr>
          <a:xfrm flipV="1">
            <a:off x="4103916" y="2166256"/>
            <a:ext cx="478971" cy="653142"/>
          </a:xfrm>
          <a:prstGeom prst="downArrow">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agree</a:t>
            </a:r>
            <a:endParaRPr lang="en-US" dirty="0"/>
          </a:p>
        </p:txBody>
      </p:sp>
      <p:sp>
        <p:nvSpPr>
          <p:cNvPr id="3" name="Content Placeholder 2"/>
          <p:cNvSpPr>
            <a:spLocks noGrp="1"/>
          </p:cNvSpPr>
          <p:nvPr>
            <p:ph idx="1"/>
          </p:nvPr>
        </p:nvSpPr>
        <p:spPr>
          <a:xfrm>
            <a:off x="315685" y="1262743"/>
            <a:ext cx="8577943" cy="4709160"/>
          </a:xfrm>
        </p:spPr>
        <p:txBody>
          <a:bodyPr>
            <a:noAutofit/>
          </a:bodyPr>
          <a:lstStyle/>
          <a:p>
            <a:pPr hangingPunct="0"/>
            <a:r>
              <a:rPr lang="en-US" sz="2200" dirty="0" smtClean="0"/>
              <a:t>“It’s the biggest sales environment ever. Always going for figures,  always going for 100%. ICT is purely there to boost the results in my school, that’s all it’s there for.”</a:t>
            </a:r>
            <a:endParaRPr lang="en-GB" sz="2200" dirty="0" smtClean="0"/>
          </a:p>
          <a:p>
            <a:pPr hangingPunct="0"/>
            <a:r>
              <a:rPr lang="en-US" sz="2200" dirty="0" smtClean="0"/>
              <a:t>“I’m afraid I’ve done enough dragging students through qualifications, it’s </a:t>
            </a:r>
            <a:r>
              <a:rPr lang="en-US" sz="2200" dirty="0" err="1" smtClean="0"/>
              <a:t>demoralising</a:t>
            </a:r>
            <a:r>
              <a:rPr lang="en-US" sz="2200" dirty="0" smtClean="0"/>
              <a:t> and it’s morally wrong, so I’m moving on”</a:t>
            </a:r>
            <a:endParaRPr lang="en-GB" sz="2200" dirty="0" smtClean="0"/>
          </a:p>
          <a:p>
            <a:pPr hangingPunct="0"/>
            <a:r>
              <a:rPr lang="en-US" sz="2200" dirty="0" smtClean="0"/>
              <a:t>“Half the year group choose ICT because they enjoyed it so much at KS3, but then KS4 just squeezes the creativity out, it sucks the life out of the subject and they hate it”</a:t>
            </a:r>
            <a:endParaRPr lang="en-GB" sz="2200" dirty="0" smtClean="0"/>
          </a:p>
          <a:p>
            <a:pPr hangingPunct="0"/>
            <a:r>
              <a:rPr lang="en-US" sz="2200" dirty="0" smtClean="0"/>
              <a:t>“The exam is just so easy compared to the silly amount of effort they have to put into doing the coursework in order to get basic grades… my kids do no work for the exams and do really well at them”</a:t>
            </a:r>
            <a:endParaRPr lang="en-GB" sz="22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short…</a:t>
            </a:r>
            <a:endParaRPr lang="en-GB" dirty="0"/>
          </a:p>
        </p:txBody>
      </p:sp>
      <p:sp>
        <p:nvSpPr>
          <p:cNvPr id="3" name="Content Placeholder 2"/>
          <p:cNvSpPr>
            <a:spLocks noGrp="1"/>
          </p:cNvSpPr>
          <p:nvPr>
            <p:ph idx="1"/>
          </p:nvPr>
        </p:nvSpPr>
        <p:spPr>
          <a:xfrm>
            <a:off x="457200" y="1600200"/>
            <a:ext cx="8229600" cy="4887686"/>
          </a:xfrm>
        </p:spPr>
        <p:txBody>
          <a:bodyPr>
            <a:normAutofit/>
          </a:bodyPr>
          <a:lstStyle/>
          <a:p>
            <a:r>
              <a:rPr lang="en-GB" dirty="0" smtClean="0"/>
              <a:t>The cat is among the pigeons.  Everything is in motion: it is a time of opportunity</a:t>
            </a:r>
          </a:p>
          <a:p>
            <a:r>
              <a:rPr lang="en-GB" dirty="0" smtClean="0"/>
              <a:t>The Government is explicitly stepping back and saying “you fix it”</a:t>
            </a:r>
          </a:p>
          <a:p>
            <a:r>
              <a:rPr lang="en-GB" dirty="0" smtClean="0"/>
              <a:t>So much to do:</a:t>
            </a:r>
          </a:p>
          <a:p>
            <a:pPr lvl="1"/>
            <a:r>
              <a:rPr lang="en-GB" dirty="0" smtClean="0"/>
              <a:t>Schools and teachers are beset by FUD</a:t>
            </a:r>
          </a:p>
          <a:p>
            <a:pPr lvl="1"/>
            <a:r>
              <a:rPr lang="en-GB" dirty="0" smtClean="0"/>
              <a:t>Danger that they’ll simply drop ICT altogether</a:t>
            </a:r>
          </a:p>
          <a:p>
            <a:pPr lvl="1"/>
            <a:r>
              <a:rPr lang="en-GB" dirty="0" smtClean="0"/>
              <a:t>Crying need for teacher training</a:t>
            </a:r>
          </a:p>
          <a:p>
            <a:pPr lvl="1"/>
            <a:r>
              <a:rPr lang="en-GB" dirty="0" smtClean="0"/>
              <a:t>And advocacy by parents, governors..</a:t>
            </a:r>
            <a:endParaRPr lang="en-GB" dirty="0"/>
          </a:p>
        </p:txBody>
      </p:sp>
      <p:sp>
        <p:nvSpPr>
          <p:cNvPr id="4" name="Rounded Rectangle 3"/>
          <p:cNvSpPr/>
          <p:nvPr/>
        </p:nvSpPr>
        <p:spPr>
          <a:xfrm rot="20367960">
            <a:off x="1467274" y="2094449"/>
            <a:ext cx="6229580" cy="2826306"/>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0" dirty="0" smtClean="0">
                <a:solidFill>
                  <a:schemeClr val="bg1"/>
                </a:solidFill>
                <a:latin typeface="Comic Sans MS" pitchFamily="66" charset="0"/>
              </a:rPr>
              <a:t>Huge opportunity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people here might do</a:t>
            </a:r>
            <a:endParaRPr lang="en-GB" dirty="0"/>
          </a:p>
        </p:txBody>
      </p:sp>
      <p:sp>
        <p:nvSpPr>
          <p:cNvPr id="3" name="Content Placeholder 2"/>
          <p:cNvSpPr>
            <a:spLocks noGrp="1"/>
          </p:cNvSpPr>
          <p:nvPr>
            <p:ph idx="1"/>
          </p:nvPr>
        </p:nvSpPr>
        <p:spPr>
          <a:xfrm>
            <a:off x="457200" y="1284514"/>
            <a:ext cx="8229600" cy="5290457"/>
          </a:xfrm>
        </p:spPr>
        <p:txBody>
          <a:bodyPr>
            <a:normAutofit fontScale="92500" lnSpcReduction="10000"/>
          </a:bodyPr>
          <a:lstStyle/>
          <a:p>
            <a:r>
              <a:rPr lang="en-GB" dirty="0" smtClean="0"/>
              <a:t>Join CAS – lurk on the mailing list</a:t>
            </a:r>
          </a:p>
          <a:p>
            <a:r>
              <a:rPr lang="en-GB" dirty="0" smtClean="0"/>
              <a:t>Give a talk at your local hub – or help to organise one</a:t>
            </a:r>
          </a:p>
          <a:p>
            <a:r>
              <a:rPr lang="en-GB" dirty="0" smtClean="0"/>
              <a:t>Help with </a:t>
            </a:r>
            <a:r>
              <a:rPr lang="en-GB" dirty="0" err="1" smtClean="0"/>
              <a:t>Technocamps</a:t>
            </a:r>
            <a:r>
              <a:rPr lang="en-GB" dirty="0" smtClean="0"/>
              <a:t> or after school clubs</a:t>
            </a:r>
          </a:p>
          <a:p>
            <a:r>
              <a:rPr lang="en-GB" dirty="0" smtClean="0"/>
              <a:t>Talk to school governors about whether computing is on their curriculum radar</a:t>
            </a:r>
          </a:p>
          <a:p>
            <a:r>
              <a:rPr lang="en-GB" dirty="0" smtClean="0"/>
              <a:t>Contribute to infrastructure: Raspberry Pi, </a:t>
            </a:r>
            <a:r>
              <a:rPr lang="en-GB" dirty="0" err="1" smtClean="0"/>
              <a:t>Gadgeteer</a:t>
            </a:r>
            <a:r>
              <a:rPr lang="en-GB" dirty="0" smtClean="0"/>
              <a:t>, web presence</a:t>
            </a:r>
          </a:p>
          <a:p>
            <a:r>
              <a:rPr lang="en-GB" dirty="0" smtClean="0"/>
              <a:t>Help fix the School Infrastructure Problem (can’t teach programming because the network is mission-critical)</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A-level Computing decline</a:t>
            </a:r>
            <a:endParaRPr lang="en-GB" sz="3200" dirty="0"/>
          </a:p>
        </p:txBody>
      </p:sp>
      <p:pic>
        <p:nvPicPr>
          <p:cNvPr id="2050" name="Chart 2"/>
          <p:cNvPicPr>
            <a:picLocks noChangeArrowheads="1"/>
          </p:cNvPicPr>
          <p:nvPr/>
        </p:nvPicPr>
        <p:blipFill>
          <a:blip r:embed="rId2" cstate="print"/>
          <a:srcRect/>
          <a:stretch>
            <a:fillRect/>
          </a:stretch>
        </p:blipFill>
        <p:spPr bwMode="auto">
          <a:xfrm>
            <a:off x="859809" y="1405719"/>
            <a:ext cx="7424381" cy="51315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trends 1970-2005</a:t>
            </a:r>
            <a:endParaRPr lang="en-GB" dirty="0"/>
          </a:p>
        </p:txBody>
      </p:sp>
      <p:sp>
        <p:nvSpPr>
          <p:cNvPr id="3" name="Content Placeholder 2"/>
          <p:cNvSpPr>
            <a:spLocks noGrp="1"/>
          </p:cNvSpPr>
          <p:nvPr>
            <p:ph idx="1"/>
          </p:nvPr>
        </p:nvSpPr>
        <p:spPr/>
        <p:txBody>
          <a:bodyPr/>
          <a:lstStyle/>
          <a:p>
            <a:endParaRPr lang="en-GB" dirty="0"/>
          </a:p>
        </p:txBody>
      </p:sp>
      <p:grpSp>
        <p:nvGrpSpPr>
          <p:cNvPr id="4" name="Group 8"/>
          <p:cNvGrpSpPr>
            <a:grpSpLocks/>
          </p:cNvGrpSpPr>
          <p:nvPr/>
        </p:nvGrpSpPr>
        <p:grpSpPr bwMode="auto">
          <a:xfrm>
            <a:off x="382138" y="1420813"/>
            <a:ext cx="8641213" cy="5222876"/>
            <a:chOff x="967" y="972"/>
            <a:chExt cx="4727" cy="3290"/>
          </a:xfrm>
        </p:grpSpPr>
        <p:pic>
          <p:nvPicPr>
            <p:cNvPr id="5" name="Picture 6" descr="c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7" y="972"/>
              <a:ext cx="4465" cy="32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 Box 7"/>
            <p:cNvSpPr txBox="1">
              <a:spLocks noChangeArrowheads="1"/>
            </p:cNvSpPr>
            <p:nvPr/>
          </p:nvSpPr>
          <p:spPr bwMode="auto">
            <a:xfrm rot="16200000">
              <a:off x="4666" y="3234"/>
              <a:ext cx="1904" cy="15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31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i="1" dirty="0"/>
                <a:t>Source: CRA, May 2005</a:t>
              </a:r>
            </a:p>
          </p:txBody>
        </p:sp>
      </p:grpSp>
    </p:spTree>
    <p:extLst>
      <p:ext uri="{BB962C8B-B14F-4D97-AF65-F5344CB8AC3E}">
        <p14:creationId xmlns="" xmlns:p14="http://schemas.microsoft.com/office/powerpoint/2010/main" val="8137157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going on?</a:t>
            </a:r>
            <a:endParaRPr lang="en-GB" dirty="0"/>
          </a:p>
        </p:txBody>
      </p:sp>
      <p:sp>
        <p:nvSpPr>
          <p:cNvPr id="3" name="Content Placeholder 2"/>
          <p:cNvSpPr>
            <a:spLocks noGrp="1"/>
          </p:cNvSpPr>
          <p:nvPr>
            <p:ph idx="1"/>
          </p:nvPr>
        </p:nvSpPr>
        <p:spPr/>
        <p:txBody>
          <a:bodyPr/>
          <a:lstStyle/>
          <a:p>
            <a:r>
              <a:rPr lang="en-GB" dirty="0" smtClean="0"/>
              <a:t>An increasing sense of unease about the way we teach our kids about computing.  Something here is Not Right</a:t>
            </a:r>
          </a:p>
          <a:p>
            <a:r>
              <a:rPr lang="en-GB" dirty="0" smtClean="0"/>
              <a:t>2008: let’s fix this. Birth of the Computing at School Working Group.</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Computing At School </a:t>
            </a:r>
            <a:br>
              <a:rPr lang="en-GB" dirty="0" smtClean="0"/>
            </a:br>
            <a:r>
              <a:rPr lang="en-GB" dirty="0" smtClean="0"/>
              <a:t>working group (CAS)</a:t>
            </a:r>
            <a:endParaRPr lang="en-US" dirty="0"/>
          </a:p>
        </p:txBody>
      </p:sp>
      <p:sp>
        <p:nvSpPr>
          <p:cNvPr id="3" name="Content Placeholder 2"/>
          <p:cNvSpPr>
            <a:spLocks noGrp="1"/>
          </p:cNvSpPr>
          <p:nvPr>
            <p:ph idx="1"/>
          </p:nvPr>
        </p:nvSpPr>
        <p:spPr>
          <a:xfrm>
            <a:off x="457200" y="1600200"/>
            <a:ext cx="8545286" cy="4709160"/>
          </a:xfrm>
        </p:spPr>
        <p:txBody>
          <a:bodyPr>
            <a:noAutofit/>
          </a:bodyPr>
          <a:lstStyle/>
          <a:p>
            <a:r>
              <a:rPr lang="en-GB" sz="2400" dirty="0" smtClean="0"/>
              <a:t>Simply a group of individuals, concerned about the state of computing education at school in the UK</a:t>
            </a:r>
          </a:p>
          <a:p>
            <a:r>
              <a:rPr lang="en-GB" sz="2400" dirty="0" smtClean="0"/>
              <a:t>Varied backgrounds, common concerns</a:t>
            </a:r>
          </a:p>
          <a:p>
            <a:pPr lvl="1">
              <a:spcBef>
                <a:spcPts val="0"/>
              </a:spcBef>
            </a:pPr>
            <a:r>
              <a:rPr lang="en-GB" sz="1800" dirty="0" smtClean="0"/>
              <a:t>Teachers </a:t>
            </a:r>
          </a:p>
          <a:p>
            <a:pPr lvl="1">
              <a:spcBef>
                <a:spcPts val="0"/>
              </a:spcBef>
            </a:pPr>
            <a:r>
              <a:rPr lang="en-GB" sz="1800" dirty="0" smtClean="0"/>
              <a:t>Industry (</a:t>
            </a:r>
            <a:r>
              <a:rPr lang="en-GB" sz="1800" dirty="0" err="1" smtClean="0"/>
              <a:t>eg</a:t>
            </a:r>
            <a:r>
              <a:rPr lang="en-GB" sz="1800" dirty="0" smtClean="0"/>
              <a:t> Google, Microsoft)</a:t>
            </a:r>
          </a:p>
          <a:p>
            <a:pPr lvl="1">
              <a:spcBef>
                <a:spcPts val="0"/>
              </a:spcBef>
            </a:pPr>
            <a:r>
              <a:rPr lang="en-GB" sz="1800" dirty="0" smtClean="0"/>
              <a:t>University academics (</a:t>
            </a:r>
            <a:r>
              <a:rPr lang="en-GB" sz="1800" dirty="0" err="1" smtClean="0"/>
              <a:t>incl</a:t>
            </a:r>
            <a:r>
              <a:rPr lang="en-GB" sz="1800" dirty="0" smtClean="0"/>
              <a:t> CPHC, UKCRC)</a:t>
            </a:r>
          </a:p>
          <a:p>
            <a:pPr lvl="1">
              <a:spcBef>
                <a:spcPts val="0"/>
              </a:spcBef>
            </a:pPr>
            <a:r>
              <a:rPr lang="en-GB" sz="1800" dirty="0" smtClean="0"/>
              <a:t>Members of exam board (</a:t>
            </a:r>
            <a:r>
              <a:rPr lang="en-GB" sz="1800" dirty="0" err="1" smtClean="0"/>
              <a:t>eg</a:t>
            </a:r>
            <a:r>
              <a:rPr lang="en-GB" sz="1800" dirty="0" smtClean="0"/>
              <a:t> AQA)</a:t>
            </a:r>
          </a:p>
          <a:p>
            <a:pPr lvl="1">
              <a:spcBef>
                <a:spcPts val="0"/>
              </a:spcBef>
            </a:pPr>
            <a:r>
              <a:rPr lang="en-GB" sz="1800" dirty="0" smtClean="0"/>
              <a:t>Members of professional societies (</a:t>
            </a:r>
            <a:r>
              <a:rPr lang="en-GB" sz="1800" dirty="0" err="1" smtClean="0"/>
              <a:t>eg</a:t>
            </a:r>
            <a:r>
              <a:rPr lang="en-GB" sz="1800" dirty="0" smtClean="0"/>
              <a:t> BCS)</a:t>
            </a:r>
          </a:p>
          <a:p>
            <a:pPr lvl="1">
              <a:spcBef>
                <a:spcPts val="0"/>
              </a:spcBef>
            </a:pPr>
            <a:r>
              <a:rPr lang="en-GB" sz="1800" dirty="0" smtClean="0"/>
              <a:t>Parents</a:t>
            </a:r>
          </a:p>
          <a:p>
            <a:pPr lvl="1">
              <a:spcBef>
                <a:spcPts val="0"/>
              </a:spcBef>
            </a:pPr>
            <a:r>
              <a:rPr lang="en-GB" sz="1800" dirty="0" smtClean="0"/>
              <a:t>Local educational advisers</a:t>
            </a:r>
          </a:p>
          <a:p>
            <a:pPr lvl="1">
              <a:spcBef>
                <a:spcPts val="0"/>
              </a:spcBef>
            </a:pPr>
            <a:r>
              <a:rPr lang="en-GB" sz="1800" dirty="0" smtClean="0"/>
              <a:t>Teacher trainers</a:t>
            </a:r>
          </a:p>
          <a:p>
            <a:r>
              <a:rPr lang="en-GB" sz="2400" dirty="0" smtClean="0"/>
              <a:t>Now fully part of BCS, the Chartered Institute for IT</a:t>
            </a:r>
          </a:p>
          <a:p>
            <a:r>
              <a:rPr lang="en-GB" sz="2400" dirty="0" smtClean="0"/>
              <a:t>No staff, no money, no office.  All volunteers</a:t>
            </a:r>
          </a:p>
          <a:p>
            <a:pPr lvl="1"/>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2060"/>
      </a:dk2>
      <a:lt2>
        <a:srgbClr val="C9C2D1"/>
      </a:lt2>
      <a:accent1>
        <a:srgbClr val="CEB966"/>
      </a:accent1>
      <a:accent2>
        <a:srgbClr val="9CB084"/>
      </a:accent2>
      <a:accent3>
        <a:srgbClr val="6BB1C9"/>
      </a:accent3>
      <a:accent4>
        <a:srgbClr val="6585CF"/>
      </a:accent4>
      <a:accent5>
        <a:srgbClr val="7E6BC9"/>
      </a:accent5>
      <a:accent6>
        <a:srgbClr val="A379BB"/>
      </a:accent6>
      <a:hlink>
        <a:srgbClr val="FFC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ln w="9525">
          <a:solidFill>
            <a:schemeClr val="bg1"/>
          </a:solidFill>
        </a:ln>
      </a:spPr>
      <a:bodyPr wrap="square" rtlCol="0" anchor="ctr">
        <a:spAutoFit/>
      </a:bodyPr>
      <a:lstStyle>
        <a:defPPr algn="ctr">
          <a:defRPr dirty="0" smtClean="0">
            <a:solidFill>
              <a:schemeClr val="bg1"/>
            </a:solidFill>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31923</TotalTime>
  <Words>2066</Words>
  <Application>Microsoft Office PowerPoint</Application>
  <PresentationFormat>On-screen Show (4:3)</PresentationFormat>
  <Paragraphs>259</Paragraphs>
  <Slides>51</Slides>
  <Notes>1</Notes>
  <HiddenSlides>10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Apex</vt:lpstr>
      <vt:lpstr>Putting the thrill back into  computing at School</vt:lpstr>
      <vt:lpstr>What is going on?</vt:lpstr>
      <vt:lpstr>Slide 3</vt:lpstr>
      <vt:lpstr>ICT is failing our kids</vt:lpstr>
      <vt:lpstr>Teachers agree</vt:lpstr>
      <vt:lpstr>A-level Computing decline</vt:lpstr>
      <vt:lpstr>University trends 1970-2005</vt:lpstr>
      <vt:lpstr>What is going on?</vt:lpstr>
      <vt:lpstr>The Computing At School  working group (CAS)</vt:lpstr>
      <vt:lpstr>Diagnosis</vt:lpstr>
      <vt:lpstr>Diagnosis</vt:lpstr>
      <vt:lpstr>Headline messages</vt:lpstr>
      <vt:lpstr>Headline messages</vt:lpstr>
      <vt:lpstr>What is going on?</vt:lpstr>
      <vt:lpstr>Slide 15</vt:lpstr>
      <vt:lpstr>What is CAS doing?</vt:lpstr>
      <vt:lpstr>Slide 17</vt:lpstr>
      <vt:lpstr>Slide 18</vt:lpstr>
      <vt:lpstr>Slide 19</vt:lpstr>
      <vt:lpstr>Slide 20</vt:lpstr>
      <vt:lpstr>Slide 21</vt:lpstr>
      <vt:lpstr>Slide 22</vt:lpstr>
      <vt:lpstr>2012: blam!</vt:lpstr>
      <vt:lpstr>January 2012: breakthrough</vt:lpstr>
      <vt:lpstr>High profile reports</vt:lpstr>
      <vt:lpstr>Qualifications</vt:lpstr>
      <vt:lpstr>New dirt-cheap  hardware platforms</vt:lpstr>
      <vt:lpstr>Slide 28</vt:lpstr>
      <vt:lpstr>Slide 29</vt:lpstr>
      <vt:lpstr>Slide 30</vt:lpstr>
      <vt:lpstr>Curriculum</vt:lpstr>
      <vt:lpstr>Bottom line</vt:lpstr>
      <vt:lpstr>Slide 33</vt:lpstr>
      <vt:lpstr>Challenge: training teachers</vt:lpstr>
      <vt:lpstr>Training teachers</vt:lpstr>
      <vt:lpstr>CPD and the Network of Excellence</vt:lpstr>
      <vt:lpstr>What have we learned?</vt:lpstr>
      <vt:lpstr>Lessons</vt:lpstr>
      <vt:lpstr>Our friends... we love you</vt:lpstr>
      <vt:lpstr>Lessons</vt:lpstr>
      <vt:lpstr>Slide 41</vt:lpstr>
      <vt:lpstr>Slide 42</vt:lpstr>
      <vt:lpstr>General aims</vt:lpstr>
      <vt:lpstr>What is CAS doing?</vt:lpstr>
      <vt:lpstr>Teachers: the myth</vt:lpstr>
      <vt:lpstr>Teachers: the reality</vt:lpstr>
      <vt:lpstr>Teachers: the reality</vt:lpstr>
      <vt:lpstr>There is a lot we can do to help</vt:lpstr>
      <vt:lpstr>What is CAS doing?</vt:lpstr>
      <vt:lpstr>In short…</vt:lpstr>
      <vt:lpstr>What people here might do</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taste of Haskell</dc:title>
  <dc:creator>Simon Peyton Jones</dc:creator>
  <cp:lastModifiedBy>simonpj</cp:lastModifiedBy>
  <cp:revision>587</cp:revision>
  <dcterms:created xsi:type="dcterms:W3CDTF">2007-06-26T16:41:16Z</dcterms:created>
  <dcterms:modified xsi:type="dcterms:W3CDTF">2012-11-08T21:02:35Z</dcterms:modified>
</cp:coreProperties>
</file>